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1" r:id="rId2"/>
    <p:sldId id="265" r:id="rId3"/>
    <p:sldId id="258" r:id="rId4"/>
    <p:sldId id="273" r:id="rId5"/>
    <p:sldId id="257" r:id="rId6"/>
    <p:sldId id="268" r:id="rId7"/>
    <p:sldId id="271" r:id="rId8"/>
    <p:sldId id="262" r:id="rId9"/>
    <p:sldId id="274" r:id="rId10"/>
    <p:sldId id="272" r:id="rId11"/>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7ED"/>
    <a:srgbClr val="E4F2F2"/>
    <a:srgbClr val="4A4A4A"/>
    <a:srgbClr val="4C6C3A"/>
    <a:srgbClr val="0044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B94DAD-CCB0-4CB3-9183-E220437AA44B}" v="113" dt="2024-11-27T07:27:35.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66"/>
    <p:restoredTop sz="94694"/>
  </p:normalViewPr>
  <p:slideViewPr>
    <p:cSldViewPr snapToGrid="0" snapToObjects="1">
      <p:cViewPr varScale="1">
        <p:scale>
          <a:sx n="76" d="100"/>
          <a:sy n="76" d="100"/>
        </p:scale>
        <p:origin x="677"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8D9A7-B598-464C-87A7-274B21B1E640}" type="datetimeFigureOut">
              <a:rPr lang="en-GR" smtClean="0"/>
              <a:t>11/27/2024</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B27BA2-E01B-1146-88B8-4B69DB604AA4}" type="slidenum">
              <a:rPr lang="en-GR" smtClean="0"/>
              <a:t>‹#›</a:t>
            </a:fld>
            <a:endParaRPr lang="en-GR"/>
          </a:p>
        </p:txBody>
      </p:sp>
    </p:spTree>
    <p:extLst>
      <p:ext uri="{BB962C8B-B14F-4D97-AF65-F5344CB8AC3E}">
        <p14:creationId xmlns:p14="http://schemas.microsoft.com/office/powerpoint/2010/main" val="1433872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C281C-46B4-7F50-B219-A6951E4D5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A0110-FB9B-CEE4-BD53-954576B46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09D90-DBD6-001D-6F97-B0EA9C81BA9E}"/>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0C45ECD5-DAA9-5805-585D-5FA9384A3D7A}"/>
              </a:ext>
            </a:extLst>
          </p:cNvPr>
          <p:cNvSpPr>
            <a:spLocks noGrp="1"/>
          </p:cNvSpPr>
          <p:nvPr>
            <p:ph type="sldNum" sz="quarter" idx="5"/>
          </p:nvPr>
        </p:nvSpPr>
        <p:spPr/>
        <p:txBody>
          <a:bodyPr/>
          <a:lstStyle/>
          <a:p>
            <a:fld id="{5BB27BA2-E01B-1146-88B8-4B69DB604AA4}" type="slidenum">
              <a:rPr lang="en-GR" smtClean="0"/>
              <a:t>1</a:t>
            </a:fld>
            <a:endParaRPr lang="en-GR"/>
          </a:p>
        </p:txBody>
      </p:sp>
    </p:spTree>
    <p:extLst>
      <p:ext uri="{BB962C8B-B14F-4D97-AF65-F5344CB8AC3E}">
        <p14:creationId xmlns:p14="http://schemas.microsoft.com/office/powerpoint/2010/main" val="3115403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B27BA2-E01B-1146-88B8-4B69DB604AA4}" type="slidenum">
              <a:rPr lang="en-GR" smtClean="0"/>
              <a:t>3</a:t>
            </a:fld>
            <a:endParaRPr lang="en-GR"/>
          </a:p>
        </p:txBody>
      </p:sp>
    </p:spTree>
    <p:extLst>
      <p:ext uri="{BB962C8B-B14F-4D97-AF65-F5344CB8AC3E}">
        <p14:creationId xmlns:p14="http://schemas.microsoft.com/office/powerpoint/2010/main" val="115830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7E7D-6815-2CC9-19B8-A0ADED317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9DAA4-74AB-98A4-6B66-016273CD9F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DF113-49C3-7091-4154-D3EBDBFB8D42}"/>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4588A942-27C1-0150-B0BA-E591B2BDA97C}"/>
              </a:ext>
            </a:extLst>
          </p:cNvPr>
          <p:cNvSpPr>
            <a:spLocks noGrp="1"/>
          </p:cNvSpPr>
          <p:nvPr>
            <p:ph type="sldNum" sz="quarter" idx="5"/>
          </p:nvPr>
        </p:nvSpPr>
        <p:spPr/>
        <p:txBody>
          <a:bodyPr/>
          <a:lstStyle/>
          <a:p>
            <a:fld id="{5BB27BA2-E01B-1146-88B8-4B69DB604AA4}" type="slidenum">
              <a:rPr lang="en-GR" smtClean="0"/>
              <a:t>10</a:t>
            </a:fld>
            <a:endParaRPr lang="en-GR"/>
          </a:p>
        </p:txBody>
      </p:sp>
    </p:spTree>
    <p:extLst>
      <p:ext uri="{BB962C8B-B14F-4D97-AF65-F5344CB8AC3E}">
        <p14:creationId xmlns:p14="http://schemas.microsoft.com/office/powerpoint/2010/main" val="3765178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7B8F2F-DB87-BA4B-B21A-1275318D38F3}"/>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6DB8097-E8D0-ED49-8416-1A607C10435B}"/>
              </a:ext>
            </a:extLst>
          </p:cNvPr>
          <p:cNvSpPr>
            <a:spLocks noGrp="1"/>
          </p:cNvSpPr>
          <p:nvPr>
            <p:ph type="ctrTitle" idx="4294967295"/>
          </p:nvPr>
        </p:nvSpPr>
        <p:spPr>
          <a:xfrm>
            <a:off x="6096000" y="2711668"/>
            <a:ext cx="5745892" cy="2773015"/>
          </a:xfrm>
        </p:spPr>
        <p:txBody>
          <a:bodyPr/>
          <a:lstStyle/>
          <a:p>
            <a:endParaRPr lang="en-GR" dirty="0"/>
          </a:p>
        </p:txBody>
      </p:sp>
    </p:spTree>
    <p:extLst>
      <p:ext uri="{BB962C8B-B14F-4D97-AF65-F5344CB8AC3E}">
        <p14:creationId xmlns:p14="http://schemas.microsoft.com/office/powerpoint/2010/main" val="1107145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FB7860-9395-1C49-BBF7-0E9E840FFD9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CCED86-2F19-6E48-9692-71C99EC53833}"/>
              </a:ext>
            </a:extLst>
          </p:cNvPr>
          <p:cNvSpPr>
            <a:spLocks noGrp="1"/>
          </p:cNvSpPr>
          <p:nvPr>
            <p:ph type="title" hasCustomPrompt="1"/>
          </p:nvPr>
        </p:nvSpPr>
        <p:spPr>
          <a:xfrm>
            <a:off x="481915" y="296562"/>
            <a:ext cx="11259812" cy="1186249"/>
          </a:xfrm>
        </p:spPr>
        <p:txBody>
          <a:bodyPr/>
          <a:lstStyle>
            <a:lvl1pPr algn="ctr">
              <a:defRPr/>
            </a:lvl1pPr>
          </a:lstStyle>
          <a:p>
            <a:r>
              <a:rPr lang="en-US" dirty="0"/>
              <a:t>Click to add title here</a:t>
            </a:r>
          </a:p>
        </p:txBody>
      </p:sp>
    </p:spTree>
    <p:extLst>
      <p:ext uri="{BB962C8B-B14F-4D97-AF65-F5344CB8AC3E}">
        <p14:creationId xmlns:p14="http://schemas.microsoft.com/office/powerpoint/2010/main" val="200117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FB7860-9395-1C49-BBF7-0E9E840FFD9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CCED86-2F19-6E48-9692-71C99EC53833}"/>
              </a:ext>
            </a:extLst>
          </p:cNvPr>
          <p:cNvSpPr>
            <a:spLocks noGrp="1"/>
          </p:cNvSpPr>
          <p:nvPr>
            <p:ph type="title" hasCustomPrompt="1"/>
          </p:nvPr>
        </p:nvSpPr>
        <p:spPr>
          <a:xfrm>
            <a:off x="481915" y="296562"/>
            <a:ext cx="11259812" cy="1186249"/>
          </a:xfrm>
        </p:spPr>
        <p:txBody>
          <a:bodyPr/>
          <a:lstStyle>
            <a:lvl1pPr algn="ctr">
              <a:defRPr/>
            </a:lvl1pPr>
          </a:lstStyle>
          <a:p>
            <a:r>
              <a:rPr lang="en-US" dirty="0"/>
              <a:t>Click to add title here</a:t>
            </a:r>
          </a:p>
        </p:txBody>
      </p:sp>
    </p:spTree>
    <p:extLst>
      <p:ext uri="{BB962C8B-B14F-4D97-AF65-F5344CB8AC3E}">
        <p14:creationId xmlns:p14="http://schemas.microsoft.com/office/powerpoint/2010/main" val="2401467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FB7860-9395-1C49-BBF7-0E9E840FFD9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CCED86-2F19-6E48-9692-71C99EC53833}"/>
              </a:ext>
            </a:extLst>
          </p:cNvPr>
          <p:cNvSpPr>
            <a:spLocks noGrp="1"/>
          </p:cNvSpPr>
          <p:nvPr>
            <p:ph type="title" hasCustomPrompt="1"/>
          </p:nvPr>
        </p:nvSpPr>
        <p:spPr>
          <a:xfrm>
            <a:off x="481915" y="296562"/>
            <a:ext cx="11259812" cy="1186249"/>
          </a:xfrm>
        </p:spPr>
        <p:txBody>
          <a:bodyPr/>
          <a:lstStyle>
            <a:lvl1pPr algn="ctr">
              <a:defRPr/>
            </a:lvl1pPr>
          </a:lstStyle>
          <a:p>
            <a:r>
              <a:rPr lang="en-US" dirty="0"/>
              <a:t>Click to add title here</a:t>
            </a:r>
          </a:p>
        </p:txBody>
      </p:sp>
    </p:spTree>
    <p:extLst>
      <p:ext uri="{BB962C8B-B14F-4D97-AF65-F5344CB8AC3E}">
        <p14:creationId xmlns:p14="http://schemas.microsoft.com/office/powerpoint/2010/main" val="187528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FB7860-9395-1C49-BBF7-0E9E840FFD9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CCED86-2F19-6E48-9692-71C99EC53833}"/>
              </a:ext>
            </a:extLst>
          </p:cNvPr>
          <p:cNvSpPr>
            <a:spLocks noGrp="1"/>
          </p:cNvSpPr>
          <p:nvPr>
            <p:ph type="title" hasCustomPrompt="1"/>
          </p:nvPr>
        </p:nvSpPr>
        <p:spPr>
          <a:xfrm>
            <a:off x="481915" y="296562"/>
            <a:ext cx="11259812" cy="1186249"/>
          </a:xfrm>
        </p:spPr>
        <p:txBody>
          <a:bodyPr/>
          <a:lstStyle>
            <a:lvl1pPr algn="ctr">
              <a:defRPr/>
            </a:lvl1pPr>
          </a:lstStyle>
          <a:p>
            <a:r>
              <a:rPr lang="en-US" dirty="0"/>
              <a:t>Click to add title here</a:t>
            </a:r>
          </a:p>
        </p:txBody>
      </p:sp>
    </p:spTree>
    <p:extLst>
      <p:ext uri="{BB962C8B-B14F-4D97-AF65-F5344CB8AC3E}">
        <p14:creationId xmlns:p14="http://schemas.microsoft.com/office/powerpoint/2010/main" val="805435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94BD85-E97A-A746-8258-F6EC406E45A1}"/>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47B85C58-9747-934E-823B-8E95395A843A}"/>
              </a:ext>
            </a:extLst>
          </p:cNvPr>
          <p:cNvSpPr>
            <a:spLocks noGrp="1"/>
          </p:cNvSpPr>
          <p:nvPr>
            <p:ph type="ctrTitle" idx="4294967295"/>
          </p:nvPr>
        </p:nvSpPr>
        <p:spPr>
          <a:xfrm>
            <a:off x="6096000" y="2711668"/>
            <a:ext cx="5745892" cy="2773015"/>
          </a:xfrm>
        </p:spPr>
        <p:txBody>
          <a:bodyPr/>
          <a:lstStyle/>
          <a:p>
            <a:endParaRPr lang="en-GR" dirty="0"/>
          </a:p>
        </p:txBody>
      </p:sp>
    </p:spTree>
    <p:extLst>
      <p:ext uri="{BB962C8B-B14F-4D97-AF65-F5344CB8AC3E}">
        <p14:creationId xmlns:p14="http://schemas.microsoft.com/office/powerpoint/2010/main" val="1326343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5C8B82-873B-7946-AEAA-CDF6EEA45F54}"/>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Placeholder 8">
            <a:extLst>
              <a:ext uri="{FF2B5EF4-FFF2-40B4-BE49-F238E27FC236}">
                <a16:creationId xmlns:a16="http://schemas.microsoft.com/office/drawing/2014/main" id="{D8C02F1F-EF19-EC4A-A103-3F975E81FAF1}"/>
              </a:ext>
            </a:extLst>
          </p:cNvPr>
          <p:cNvSpPr>
            <a:spLocks noGrp="1"/>
          </p:cNvSpPr>
          <p:nvPr>
            <p:ph type="title"/>
          </p:nvPr>
        </p:nvSpPr>
        <p:spPr>
          <a:xfrm>
            <a:off x="260896" y="1309255"/>
            <a:ext cx="4499263" cy="4187536"/>
          </a:xfrm>
          <a:prstGeom prst="rect">
            <a:avLst/>
          </a:prstGeom>
        </p:spPr>
        <p:txBody>
          <a:bodyPr vert="horz" lIns="91440" tIns="45720" rIns="91440" bIns="45720" rtlCol="0" anchor="ctr">
            <a:normAutofit/>
          </a:bodyPr>
          <a:lstStyle>
            <a:lvl1pPr algn="l">
              <a:defRPr/>
            </a:lvl1pPr>
          </a:lstStyle>
          <a:p>
            <a:r>
              <a:rPr lang="en-GB" dirty="0"/>
              <a:t>Click to edit Master title style</a:t>
            </a:r>
            <a:endParaRPr lang="en-GR" dirty="0"/>
          </a:p>
        </p:txBody>
      </p:sp>
    </p:spTree>
    <p:extLst>
      <p:ext uri="{BB962C8B-B14F-4D97-AF65-F5344CB8AC3E}">
        <p14:creationId xmlns:p14="http://schemas.microsoft.com/office/powerpoint/2010/main" val="337648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48EF97F0-E2A7-394B-AA57-DF93E370D656}"/>
              </a:ext>
            </a:extLst>
          </p:cNvPr>
          <p:cNvSpPr>
            <a:spLocks noGrp="1"/>
          </p:cNvSpPr>
          <p:nvPr>
            <p:ph type="title"/>
          </p:nvPr>
        </p:nvSpPr>
        <p:spPr>
          <a:xfrm>
            <a:off x="7242463" y="1309255"/>
            <a:ext cx="4499263" cy="4187536"/>
          </a:xfrm>
          <a:prstGeom prst="rect">
            <a:avLst/>
          </a:prstGeom>
        </p:spPr>
        <p:txBody>
          <a:bodyPr vert="horz" lIns="91440" tIns="45720" rIns="91440" bIns="45720" rtlCol="0" anchor="ctr">
            <a:normAutofit/>
          </a:bodyPr>
          <a:lstStyle/>
          <a:p>
            <a:r>
              <a:rPr lang="en-GB" dirty="0"/>
              <a:t>Click to edit Master title style</a:t>
            </a:r>
            <a:endParaRPr lang="en-GR" dirty="0"/>
          </a:p>
        </p:txBody>
      </p:sp>
    </p:spTree>
    <p:extLst>
      <p:ext uri="{BB962C8B-B14F-4D97-AF65-F5344CB8AC3E}">
        <p14:creationId xmlns:p14="http://schemas.microsoft.com/office/powerpoint/2010/main" val="17202071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4" r:id="rId4"/>
    <p:sldLayoutId id="2147483663" r:id="rId5"/>
    <p:sldLayoutId id="2147483665" r:id="rId6"/>
    <p:sldLayoutId id="2147483666" r:id="rId7"/>
  </p:sldLayoutIdLst>
  <p:txStyles>
    <p:titleStyle>
      <a:lvl1pPr algn="r" defTabSz="914400" rtl="0" eaLnBrk="1" latinLnBrk="0" hangingPunct="1">
        <a:lnSpc>
          <a:spcPct val="90000"/>
        </a:lnSpc>
        <a:spcBef>
          <a:spcPct val="0"/>
        </a:spcBef>
        <a:buNone/>
        <a:defRPr sz="4400" kern="1200">
          <a:solidFill>
            <a:srgbClr val="00449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E1E99-3716-B64F-0413-5A3C28009D1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6904141-D0FC-C578-754B-C28D6D157334}"/>
              </a:ext>
            </a:extLst>
          </p:cNvPr>
          <p:cNvSpPr txBox="1"/>
          <p:nvPr/>
        </p:nvSpPr>
        <p:spPr>
          <a:xfrm>
            <a:off x="7692607" y="5647293"/>
            <a:ext cx="2911365" cy="830997"/>
          </a:xfrm>
          <a:prstGeom prst="rect">
            <a:avLst/>
          </a:prstGeom>
          <a:noFill/>
        </p:spPr>
        <p:txBody>
          <a:bodyPr wrap="square" rtlCol="0">
            <a:spAutoFit/>
          </a:bodyPr>
          <a:lstStyle/>
          <a:p>
            <a:pPr algn="r"/>
            <a:r>
              <a:rPr lang="lv-LV" sz="1600" dirty="0">
                <a:solidFill>
                  <a:srgbClr val="4C6C3A"/>
                </a:solidFill>
              </a:rPr>
              <a:t>MĒS AUGAM</a:t>
            </a:r>
            <a:endParaRPr lang="en-GR" sz="1600" dirty="0">
              <a:solidFill>
                <a:srgbClr val="4C6C3A"/>
              </a:solidFill>
            </a:endParaRPr>
          </a:p>
          <a:p>
            <a:pPr algn="r"/>
            <a:r>
              <a:rPr lang="lv-LV" sz="3200" dirty="0">
                <a:solidFill>
                  <a:srgbClr val="4A4A4A"/>
                </a:solidFill>
              </a:rPr>
              <a:t>KOPĀ</a:t>
            </a:r>
            <a:endParaRPr lang="en-GR" sz="2400" dirty="0">
              <a:solidFill>
                <a:srgbClr val="4A4A4A"/>
              </a:solidFill>
            </a:endParaRPr>
          </a:p>
        </p:txBody>
      </p:sp>
      <p:sp>
        <p:nvSpPr>
          <p:cNvPr id="7" name="Google Shape;54;p13">
            <a:extLst>
              <a:ext uri="{FF2B5EF4-FFF2-40B4-BE49-F238E27FC236}">
                <a16:creationId xmlns:a16="http://schemas.microsoft.com/office/drawing/2014/main" id="{5CD1C5B2-1026-84C2-B102-B247CD613D98}"/>
              </a:ext>
            </a:extLst>
          </p:cNvPr>
          <p:cNvSpPr txBox="1">
            <a:spLocks noGrp="1"/>
          </p:cNvSpPr>
          <p:nvPr>
            <p:ph type="ctrTitle" idx="4294967295"/>
          </p:nvPr>
        </p:nvSpPr>
        <p:spPr>
          <a:xfrm>
            <a:off x="6018755" y="2996350"/>
            <a:ext cx="6259070" cy="1260135"/>
          </a:xfrm>
          <a:prstGeom prst="rect">
            <a:avLst/>
          </a:prstGeom>
        </p:spPr>
        <p:txBody>
          <a:bodyPr spcFirstLastPara="1" vert="horz" wrap="square" lIns="121900" tIns="121900" rIns="121900" bIns="121900" rtlCol="0" anchor="b" anchorCtr="0">
            <a:noAutofit/>
          </a:bodyPr>
          <a:lstStyle/>
          <a:p>
            <a:pPr algn="ctr">
              <a:spcBef>
                <a:spcPts val="0"/>
              </a:spcBef>
              <a:buClr>
                <a:schemeClr val="dk1"/>
              </a:buClr>
              <a:buSzPts val="990"/>
            </a:pPr>
            <a:r>
              <a:rPr lang="lv-LV" sz="5000" b="1" dirty="0">
                <a:latin typeface="Arial" panose="020B0604020202020204" pitchFamily="34" charset="0"/>
                <a:cs typeface="Arial" panose="020B0604020202020204" pitchFamily="34" charset="0"/>
              </a:rPr>
              <a:t>ES iniciatīva </a:t>
            </a:r>
            <a:br>
              <a:rPr lang="lv-LV" sz="5000" b="1" dirty="0">
                <a:latin typeface="Arial" panose="020B0604020202020204" pitchFamily="34" charset="0"/>
                <a:cs typeface="Arial" panose="020B0604020202020204" pitchFamily="34" charset="0"/>
              </a:rPr>
            </a:br>
            <a:r>
              <a:rPr lang="lv-LV" sz="5000" b="1" dirty="0">
                <a:latin typeface="Arial" panose="020B0604020202020204" pitchFamily="34" charset="0"/>
                <a:cs typeface="Arial" panose="020B0604020202020204" pitchFamily="34" charset="0"/>
              </a:rPr>
              <a:t>«Trīs miljardi koku </a:t>
            </a:r>
            <a:br>
              <a:rPr lang="lv-LV" sz="5000" b="1" dirty="0">
                <a:latin typeface="Arial" panose="020B0604020202020204" pitchFamily="34" charset="0"/>
                <a:cs typeface="Arial" panose="020B0604020202020204" pitchFamily="34" charset="0"/>
              </a:rPr>
            </a:br>
            <a:r>
              <a:rPr lang="lv-LV" sz="5000" b="1" dirty="0">
                <a:latin typeface="Arial" panose="020B0604020202020204" pitchFamily="34" charset="0"/>
                <a:cs typeface="Arial" panose="020B0604020202020204" pitchFamily="34" charset="0"/>
              </a:rPr>
              <a:t>līdz 2030. gadam»</a:t>
            </a:r>
            <a:endParaRPr sz="50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E153345-7FF6-28C5-2D3E-ED1B1539E527}"/>
              </a:ext>
            </a:extLst>
          </p:cNvPr>
          <p:cNvSpPr txBox="1"/>
          <p:nvPr/>
        </p:nvSpPr>
        <p:spPr>
          <a:xfrm>
            <a:off x="6147848" y="4302433"/>
            <a:ext cx="6000884" cy="923330"/>
          </a:xfrm>
          <a:prstGeom prst="rect">
            <a:avLst/>
          </a:prstGeom>
          <a:noFill/>
        </p:spPr>
        <p:txBody>
          <a:bodyPr wrap="square" rtlCol="0">
            <a:spAutoFit/>
          </a:bodyPr>
          <a:lstStyle/>
          <a:p>
            <a:pPr algn="ctr"/>
            <a:r>
              <a:rPr lang="lv-LV" i="1" dirty="0">
                <a:latin typeface="Arial" panose="020B0604020202020204" pitchFamily="34" charset="0"/>
                <a:cs typeface="Arial" panose="020B0604020202020204" pitchFamily="34" charset="0"/>
              </a:rPr>
              <a:t>Prezentāciju sagatavoja MKPC</a:t>
            </a:r>
          </a:p>
          <a:p>
            <a:pPr algn="ctr"/>
            <a:r>
              <a:rPr lang="lv-LV" i="1" dirty="0">
                <a:latin typeface="Arial" panose="020B0604020202020204" pitchFamily="34" charset="0"/>
                <a:cs typeface="Arial" panose="020B0604020202020204" pitchFamily="34" charset="0"/>
              </a:rPr>
              <a:t>mežsaimniecības projektu vadītāja Līga Solosteja</a:t>
            </a:r>
            <a:endParaRPr lang="en-US" i="1" dirty="0">
              <a:latin typeface="Arial" panose="020B0604020202020204" pitchFamily="34" charset="0"/>
              <a:cs typeface="Arial" panose="020B0604020202020204" pitchFamily="34" charset="0"/>
            </a:endParaRPr>
          </a:p>
          <a:p>
            <a:pPr algn="ctr"/>
            <a:r>
              <a:rPr lang="en-US" i="1" dirty="0">
                <a:latin typeface="Arial" panose="020B0604020202020204" pitchFamily="34" charset="0"/>
                <a:cs typeface="Arial" panose="020B0604020202020204" pitchFamily="34" charset="0"/>
              </a:rPr>
              <a:t>202</a:t>
            </a:r>
            <a:r>
              <a:rPr lang="lv-LV" i="1" dirty="0">
                <a:latin typeface="Arial" panose="020B0604020202020204" pitchFamily="34" charset="0"/>
                <a:cs typeface="Arial" panose="020B0604020202020204" pitchFamily="34" charset="0"/>
              </a:rPr>
              <a:t>4</a:t>
            </a:r>
            <a:r>
              <a:rPr lang="en-US" i="1" dirty="0">
                <a:latin typeface="Arial" panose="020B0604020202020204" pitchFamily="34" charset="0"/>
                <a:cs typeface="Arial" panose="020B0604020202020204" pitchFamily="34" charset="0"/>
              </a:rPr>
              <a:t>.</a:t>
            </a:r>
            <a:r>
              <a:rPr lang="lv-LV" i="1"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gads</a:t>
            </a:r>
            <a:endParaRPr lang="lv-LV" i="1" dirty="0">
              <a:latin typeface="Arial" panose="020B0604020202020204" pitchFamily="34" charset="0"/>
              <a:cs typeface="Arial" panose="020B0604020202020204" pitchFamily="34" charset="0"/>
            </a:endParaRPr>
          </a:p>
        </p:txBody>
      </p:sp>
      <p:pic>
        <p:nvPicPr>
          <p:cNvPr id="3" name="Picture 2" descr="A black background with white text&#10;&#10;Description automatically generated">
            <a:extLst>
              <a:ext uri="{FF2B5EF4-FFF2-40B4-BE49-F238E27FC236}">
                <a16:creationId xmlns:a16="http://schemas.microsoft.com/office/drawing/2014/main" id="{748E1F7A-B4E5-6674-02E1-BFDB839F9114}"/>
              </a:ext>
            </a:extLst>
          </p:cNvPr>
          <p:cNvPicPr>
            <a:picLocks noChangeAspect="1"/>
          </p:cNvPicPr>
          <p:nvPr/>
        </p:nvPicPr>
        <p:blipFill>
          <a:blip r:embed="rId3"/>
          <a:stretch>
            <a:fillRect/>
          </a:stretch>
        </p:blipFill>
        <p:spPr>
          <a:xfrm>
            <a:off x="8251213" y="332872"/>
            <a:ext cx="3506715" cy="1933673"/>
          </a:xfrm>
          <a:prstGeom prst="rect">
            <a:avLst/>
          </a:prstGeom>
        </p:spPr>
      </p:pic>
      <p:pic>
        <p:nvPicPr>
          <p:cNvPr id="6" name="Picture 5" descr="A logo with trees and text&#10;&#10;Description automatically generated">
            <a:extLst>
              <a:ext uri="{FF2B5EF4-FFF2-40B4-BE49-F238E27FC236}">
                <a16:creationId xmlns:a16="http://schemas.microsoft.com/office/drawing/2014/main" id="{4E82A908-B67C-9B5C-F59F-E1F3A4C8DB3C}"/>
              </a:ext>
            </a:extLst>
          </p:cNvPr>
          <p:cNvPicPr>
            <a:picLocks noChangeAspect="1"/>
          </p:cNvPicPr>
          <p:nvPr/>
        </p:nvPicPr>
        <p:blipFill>
          <a:blip r:embed="rId4"/>
          <a:stretch>
            <a:fillRect/>
          </a:stretch>
        </p:blipFill>
        <p:spPr>
          <a:xfrm>
            <a:off x="8251213" y="5554959"/>
            <a:ext cx="1063014" cy="923331"/>
          </a:xfrm>
          <a:prstGeom prst="rect">
            <a:avLst/>
          </a:prstGeom>
        </p:spPr>
      </p:pic>
    </p:spTree>
    <p:extLst>
      <p:ext uri="{BB962C8B-B14F-4D97-AF65-F5344CB8AC3E}">
        <p14:creationId xmlns:p14="http://schemas.microsoft.com/office/powerpoint/2010/main" val="1791662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2F4C8-9CF9-366F-892F-199B4AE57C9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987FB60-AFEF-AC0F-108C-97E57B193393}"/>
              </a:ext>
            </a:extLst>
          </p:cNvPr>
          <p:cNvSpPr txBox="1"/>
          <p:nvPr/>
        </p:nvSpPr>
        <p:spPr>
          <a:xfrm>
            <a:off x="7692608" y="5753553"/>
            <a:ext cx="2911365" cy="553998"/>
          </a:xfrm>
          <a:prstGeom prst="rect">
            <a:avLst/>
          </a:prstGeom>
          <a:noFill/>
        </p:spPr>
        <p:txBody>
          <a:bodyPr wrap="square" rtlCol="0">
            <a:spAutoFit/>
          </a:bodyPr>
          <a:lstStyle/>
          <a:p>
            <a:pPr algn="r"/>
            <a:r>
              <a:rPr lang="lv-LV" sz="1200" dirty="0">
                <a:solidFill>
                  <a:srgbClr val="4C6C3A"/>
                </a:solidFill>
              </a:rPr>
              <a:t>MĒS AUGAM</a:t>
            </a:r>
            <a:endParaRPr lang="en-GR" sz="1200" dirty="0">
              <a:solidFill>
                <a:srgbClr val="4C6C3A"/>
              </a:solidFill>
            </a:endParaRPr>
          </a:p>
          <a:p>
            <a:pPr algn="r"/>
            <a:r>
              <a:rPr lang="lv-LV" dirty="0">
                <a:solidFill>
                  <a:srgbClr val="4A4A4A"/>
                </a:solidFill>
              </a:rPr>
              <a:t>KOPĀ</a:t>
            </a:r>
            <a:endParaRPr lang="en-GR" dirty="0">
              <a:solidFill>
                <a:srgbClr val="4A4A4A"/>
              </a:solidFill>
            </a:endParaRPr>
          </a:p>
        </p:txBody>
      </p:sp>
      <p:sp>
        <p:nvSpPr>
          <p:cNvPr id="7" name="Google Shape;54;p13">
            <a:extLst>
              <a:ext uri="{FF2B5EF4-FFF2-40B4-BE49-F238E27FC236}">
                <a16:creationId xmlns:a16="http://schemas.microsoft.com/office/drawing/2014/main" id="{7C3B0CF9-8B79-5BFC-462E-52BA82B49E99}"/>
              </a:ext>
            </a:extLst>
          </p:cNvPr>
          <p:cNvSpPr txBox="1">
            <a:spLocks noGrp="1"/>
          </p:cNvSpPr>
          <p:nvPr>
            <p:ph type="ctrTitle" idx="4294967295"/>
          </p:nvPr>
        </p:nvSpPr>
        <p:spPr>
          <a:xfrm>
            <a:off x="5811914" y="2531857"/>
            <a:ext cx="6259070" cy="1211497"/>
          </a:xfrm>
          <a:prstGeom prst="rect">
            <a:avLst/>
          </a:prstGeom>
        </p:spPr>
        <p:txBody>
          <a:bodyPr spcFirstLastPara="1" vert="horz" wrap="square" lIns="121900" tIns="121900" rIns="121900" bIns="121900" rtlCol="0" anchor="b" anchorCtr="0">
            <a:noAutofit/>
          </a:bodyPr>
          <a:lstStyle/>
          <a:p>
            <a:pPr>
              <a:spcBef>
                <a:spcPts val="0"/>
              </a:spcBef>
              <a:buClr>
                <a:schemeClr val="dk1"/>
              </a:buClr>
              <a:buSzPts val="990"/>
            </a:pPr>
            <a:r>
              <a:rPr lang="lv-LV" b="1" dirty="0">
                <a:latin typeface="Arial" panose="020B0604020202020204" pitchFamily="34" charset="0"/>
                <a:cs typeface="Arial" panose="020B0604020202020204" pitchFamily="34" charset="0"/>
              </a:rPr>
              <a:t>Paldies par uzmanību!</a:t>
            </a:r>
            <a:endParaRPr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3C6573F-356E-F767-752D-36EB65C858D5}"/>
              </a:ext>
            </a:extLst>
          </p:cNvPr>
          <p:cNvSpPr txBox="1"/>
          <p:nvPr/>
        </p:nvSpPr>
        <p:spPr>
          <a:xfrm>
            <a:off x="5811914" y="3807842"/>
            <a:ext cx="6000884" cy="646331"/>
          </a:xfrm>
          <a:prstGeom prst="rect">
            <a:avLst/>
          </a:prstGeom>
          <a:noFill/>
        </p:spPr>
        <p:txBody>
          <a:bodyPr wrap="square" rtlCol="0">
            <a:spAutoFit/>
          </a:bodyPr>
          <a:lstStyle/>
          <a:p>
            <a:pPr algn="r"/>
            <a:r>
              <a:rPr lang="lv-LV" i="1" dirty="0"/>
              <a:t>Līga Solosteja</a:t>
            </a:r>
            <a:endParaRPr lang="en-US" i="1" dirty="0"/>
          </a:p>
          <a:p>
            <a:pPr algn="r"/>
            <a:r>
              <a:rPr lang="lv-LV" i="1" dirty="0"/>
              <a:t>E-pasts: liga.solosteja@mkpc.llkc.lv</a:t>
            </a:r>
          </a:p>
        </p:txBody>
      </p:sp>
      <p:pic>
        <p:nvPicPr>
          <p:cNvPr id="21" name="Picture 20" descr="A logo with trees and text&#10;&#10;Description automatically generated">
            <a:extLst>
              <a:ext uri="{FF2B5EF4-FFF2-40B4-BE49-F238E27FC236}">
                <a16:creationId xmlns:a16="http://schemas.microsoft.com/office/drawing/2014/main" id="{0383EA29-0A16-FACD-73EE-F9086A410A2B}"/>
              </a:ext>
            </a:extLst>
          </p:cNvPr>
          <p:cNvPicPr>
            <a:picLocks noChangeAspect="1"/>
          </p:cNvPicPr>
          <p:nvPr/>
        </p:nvPicPr>
        <p:blipFill>
          <a:blip r:embed="rId3"/>
          <a:stretch>
            <a:fillRect/>
          </a:stretch>
        </p:blipFill>
        <p:spPr>
          <a:xfrm>
            <a:off x="8424153" y="5471499"/>
            <a:ext cx="1180352" cy="102525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030F7B9A-80CA-B9FE-C136-BFC3E91FEF61}"/>
              </a:ext>
            </a:extLst>
          </p:cNvPr>
          <p:cNvPicPr>
            <a:picLocks noChangeAspect="1"/>
          </p:cNvPicPr>
          <p:nvPr/>
        </p:nvPicPr>
        <p:blipFill>
          <a:blip r:embed="rId4"/>
          <a:stretch>
            <a:fillRect/>
          </a:stretch>
        </p:blipFill>
        <p:spPr>
          <a:xfrm>
            <a:off x="8130210" y="332872"/>
            <a:ext cx="3870909" cy="2134497"/>
          </a:xfrm>
          <a:prstGeom prst="rect">
            <a:avLst/>
          </a:prstGeom>
        </p:spPr>
      </p:pic>
    </p:spTree>
    <p:extLst>
      <p:ext uri="{BB962C8B-B14F-4D97-AF65-F5344CB8AC3E}">
        <p14:creationId xmlns:p14="http://schemas.microsoft.com/office/powerpoint/2010/main" val="3342281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4BCDBA-DDEE-554A-2FF0-DA722EA31C5C}"/>
              </a:ext>
            </a:extLst>
          </p:cNvPr>
          <p:cNvSpPr/>
          <p:nvPr/>
        </p:nvSpPr>
        <p:spPr>
          <a:xfrm>
            <a:off x="10252953" y="5457217"/>
            <a:ext cx="1721796" cy="1235413"/>
          </a:xfrm>
          <a:prstGeom prst="rect">
            <a:avLst/>
          </a:prstGeom>
          <a:solidFill>
            <a:srgbClr val="E4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9F26AE3-C640-07CE-9638-1ED14BCF58E2}"/>
              </a:ext>
            </a:extLst>
          </p:cNvPr>
          <p:cNvSpPr txBox="1">
            <a:spLocks/>
          </p:cNvSpPr>
          <p:nvPr/>
        </p:nvSpPr>
        <p:spPr>
          <a:xfrm>
            <a:off x="4162996" y="357203"/>
            <a:ext cx="7374008" cy="1186249"/>
          </a:xfrm>
          <a:prstGeom prst="rect">
            <a:avLst/>
          </a:prstGeom>
        </p:spPr>
        <p:txBody>
          <a:bodyPr/>
          <a:lstStyle>
            <a:lvl1pPr algn="r" defTabSz="914400" rtl="0" eaLnBrk="1" latinLnBrk="0" hangingPunct="1">
              <a:lnSpc>
                <a:spcPct val="90000"/>
              </a:lnSpc>
              <a:spcBef>
                <a:spcPct val="0"/>
              </a:spcBef>
              <a:buNone/>
              <a:defRPr sz="4400" kern="1200">
                <a:solidFill>
                  <a:srgbClr val="004492"/>
                </a:solidFill>
                <a:latin typeface="+mj-lt"/>
                <a:ea typeface="+mj-ea"/>
                <a:cs typeface="+mj-cs"/>
              </a:defRPr>
            </a:lvl1pPr>
          </a:lstStyle>
          <a:p>
            <a:pPr algn="ctr"/>
            <a:r>
              <a:rPr lang="lv-LV" b="1" dirty="0">
                <a:solidFill>
                  <a:schemeClr val="accent6">
                    <a:lumMod val="50000"/>
                  </a:schemeClr>
                </a:solidFill>
                <a:latin typeface="Arial" panose="020B0604020202020204" pitchFamily="34" charset="0"/>
                <a:cs typeface="Arial" panose="020B0604020202020204" pitchFamily="34" charset="0"/>
              </a:rPr>
              <a:t>Kas ir Trīs miljardu </a:t>
            </a:r>
          </a:p>
          <a:p>
            <a:pPr algn="ctr"/>
            <a:r>
              <a:rPr lang="lv-LV" b="1" dirty="0">
                <a:solidFill>
                  <a:schemeClr val="accent6">
                    <a:lumMod val="50000"/>
                  </a:schemeClr>
                </a:solidFill>
                <a:latin typeface="Arial" panose="020B0604020202020204" pitchFamily="34" charset="0"/>
                <a:cs typeface="Arial" panose="020B0604020202020204" pitchFamily="34" charset="0"/>
              </a:rPr>
              <a:t>               koku iniciatīva?</a:t>
            </a:r>
            <a:endParaRPr lang="en-US" b="1" dirty="0">
              <a:solidFill>
                <a:schemeClr val="accent6">
                  <a:lumMod val="5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4D5D367-1ADD-1EC2-8693-AC60CF11F64A}"/>
              </a:ext>
            </a:extLst>
          </p:cNvPr>
          <p:cNvSpPr txBox="1"/>
          <p:nvPr/>
        </p:nvSpPr>
        <p:spPr>
          <a:xfrm>
            <a:off x="5606153" y="2026931"/>
            <a:ext cx="5726569" cy="2246769"/>
          </a:xfrm>
          <a:prstGeom prst="rect">
            <a:avLst/>
          </a:prstGeom>
          <a:noFill/>
        </p:spPr>
        <p:txBody>
          <a:bodyPr wrap="square">
            <a:spAutoFit/>
          </a:bodyPr>
          <a:lstStyle/>
          <a:p>
            <a:pPr algn="ctr"/>
            <a:r>
              <a:rPr lang="lv-LV" sz="2800" dirty="0">
                <a:latin typeface="Arial" panose="020B0604020202020204" pitchFamily="34" charset="0"/>
                <a:cs typeface="Arial" panose="020B0604020202020204" pitchFamily="34" charset="0"/>
              </a:rPr>
              <a:t>Eiropas Savienība ir apņēmusies </a:t>
            </a:r>
          </a:p>
          <a:p>
            <a:pPr algn="ctr"/>
            <a:r>
              <a:rPr lang="lv-LV" sz="2800" dirty="0">
                <a:latin typeface="Arial" panose="020B0604020202020204" pitchFamily="34" charset="0"/>
                <a:cs typeface="Arial" panose="020B0604020202020204" pitchFamily="34" charset="0"/>
              </a:rPr>
              <a:t>līdz 2030. gadam iestādīt trīs</a:t>
            </a:r>
          </a:p>
          <a:p>
            <a:pPr algn="ctr"/>
            <a:r>
              <a:rPr lang="lv-LV" sz="2800" dirty="0">
                <a:latin typeface="Arial" panose="020B0604020202020204" pitchFamily="34" charset="0"/>
                <a:cs typeface="Arial" panose="020B0604020202020204" pitchFamily="34" charset="0"/>
              </a:rPr>
              <a:t>miljardus PAPILDU koku. </a:t>
            </a:r>
          </a:p>
          <a:p>
            <a:pPr algn="ctr"/>
            <a:endParaRPr lang="lv-LV" sz="2800" dirty="0">
              <a:latin typeface="Arial" panose="020B0604020202020204" pitchFamily="34" charset="0"/>
              <a:cs typeface="Arial" panose="020B0604020202020204" pitchFamily="34" charset="0"/>
            </a:endParaRPr>
          </a:p>
          <a:p>
            <a:pPr algn="ctr"/>
            <a:endParaRPr lang="lv-LV"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A96AECB-A0C8-0BA3-C3E4-8D8DDBD815D8}"/>
              </a:ext>
            </a:extLst>
          </p:cNvPr>
          <p:cNvSpPr txBox="1"/>
          <p:nvPr/>
        </p:nvSpPr>
        <p:spPr>
          <a:xfrm>
            <a:off x="217251" y="2595857"/>
            <a:ext cx="2286000" cy="2862322"/>
          </a:xfrm>
          <a:prstGeom prst="rect">
            <a:avLst/>
          </a:prstGeom>
          <a:noFill/>
        </p:spPr>
        <p:txBody>
          <a:bodyPr wrap="square">
            <a:spAutoFit/>
          </a:bodyPr>
          <a:lstStyle/>
          <a:p>
            <a:pPr algn="ctr"/>
            <a:endParaRPr lang="en-US" b="0" i="0" u="none" strike="noStrike" baseline="0" dirty="0">
              <a:latin typeface="Arial" panose="020B0604020202020204" pitchFamily="34" charset="0"/>
              <a:cs typeface="Arial" panose="020B0604020202020204" pitchFamily="34" charset="0"/>
            </a:endParaRPr>
          </a:p>
          <a:p>
            <a:pPr algn="ctr"/>
            <a:r>
              <a:rPr lang="lv-LV" b="0" i="0" u="none" strike="noStrike" baseline="0" dirty="0">
                <a:latin typeface="Arial" panose="020B0604020202020204" pitchFamily="34" charset="0"/>
                <a:cs typeface="Arial" panose="020B0604020202020204" pitchFamily="34" charset="0"/>
              </a:rPr>
              <a:t> Saskaņā ar Eiropas zaļo kursu ES </a:t>
            </a:r>
            <a:r>
              <a:rPr lang="lv-LV" b="0" i="0" u="none" strike="noStrike" baseline="0" dirty="0" err="1">
                <a:latin typeface="Arial" panose="020B0604020202020204" pitchFamily="34" charset="0"/>
                <a:cs typeface="Arial" panose="020B0604020202020204" pitchFamily="34" charset="0"/>
              </a:rPr>
              <a:t>Biodaudzveidības</a:t>
            </a:r>
            <a:r>
              <a:rPr lang="lv-LV" b="0" i="0" u="none" strike="noStrike" baseline="0" dirty="0">
                <a:latin typeface="Arial" panose="020B0604020202020204" pitchFamily="34" charset="0"/>
                <a:cs typeface="Arial" panose="020B0604020202020204" pitchFamily="34" charset="0"/>
              </a:rPr>
              <a:t> stratēģijā 2030. gadam pausta apņemšanās </a:t>
            </a:r>
            <a:r>
              <a:rPr lang="lv-LV" b="1" i="0" u="none" strike="noStrike" baseline="0" dirty="0">
                <a:latin typeface="Arial" panose="020B0604020202020204" pitchFamily="34" charset="0"/>
                <a:cs typeface="Arial" panose="020B0604020202020204" pitchFamily="34" charset="0"/>
              </a:rPr>
              <a:t>līdz 2030. gadam ES iestādīt vēl vismaz 3 miljardus koku. </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66B80A8-E41D-7B74-1935-C9E229CE24D9}"/>
              </a:ext>
            </a:extLst>
          </p:cNvPr>
          <p:cNvSpPr txBox="1"/>
          <p:nvPr/>
        </p:nvSpPr>
        <p:spPr>
          <a:xfrm>
            <a:off x="6536988" y="3823141"/>
            <a:ext cx="5564221" cy="2677656"/>
          </a:xfrm>
          <a:prstGeom prst="rect">
            <a:avLst/>
          </a:prstGeom>
          <a:noFill/>
        </p:spPr>
        <p:txBody>
          <a:bodyPr wrap="square">
            <a:spAutoFit/>
          </a:bodyPr>
          <a:lstStyle/>
          <a:p>
            <a:pPr algn="ctr"/>
            <a:r>
              <a:rPr lang="lv-LV" sz="2800" dirty="0">
                <a:latin typeface="Arial" panose="020B0604020202020204" pitchFamily="34" charset="0"/>
                <a:cs typeface="Arial" panose="020B0604020202020204" pitchFamily="34" charset="0"/>
              </a:rPr>
              <a:t>Tas ir viens no pasākumiem, lai uzlabotu mežu veselību, palielinātu koku skaitu un bioloģisko daudzveidību, noturību pret klimata pārmaiņām kā arī samazinātu C02.</a:t>
            </a:r>
          </a:p>
        </p:txBody>
      </p:sp>
    </p:spTree>
    <p:extLst>
      <p:ext uri="{BB962C8B-B14F-4D97-AF65-F5344CB8AC3E}">
        <p14:creationId xmlns:p14="http://schemas.microsoft.com/office/powerpoint/2010/main" val="2515931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011301-C600-13AD-9B76-2EDBDE9B591F}"/>
              </a:ext>
            </a:extLst>
          </p:cNvPr>
          <p:cNvSpPr txBox="1"/>
          <p:nvPr/>
        </p:nvSpPr>
        <p:spPr>
          <a:xfrm>
            <a:off x="519816" y="782518"/>
            <a:ext cx="11152367" cy="2308324"/>
          </a:xfrm>
          <a:prstGeom prst="rect">
            <a:avLst/>
          </a:prstGeom>
          <a:noFill/>
        </p:spPr>
        <p:txBody>
          <a:bodyPr wrap="square">
            <a:spAutoFit/>
          </a:bodyPr>
          <a:lstStyle/>
          <a:p>
            <a:pPr algn="just"/>
            <a:r>
              <a:rPr lang="lv-LV" sz="4400" b="1" i="0" dirty="0">
                <a:solidFill>
                  <a:srgbClr val="2F4D0E"/>
                </a:solidFill>
                <a:effectLst/>
                <a:latin typeface="Arial" panose="020B0604020202020204" pitchFamily="34" charset="0"/>
                <a:cs typeface="Arial" panose="020B0604020202020204" pitchFamily="34" charset="0"/>
              </a:rPr>
              <a:t>Kāpēc tieši 3 miljardi koku?</a:t>
            </a:r>
          </a:p>
          <a:p>
            <a:pPr algn="just"/>
            <a:r>
              <a:rPr lang="lv-LV" sz="2000" b="0" i="0" dirty="0">
                <a:solidFill>
                  <a:srgbClr val="333333"/>
                </a:solidFill>
                <a:effectLst/>
                <a:latin typeface="Arial" panose="020B0604020202020204" pitchFamily="34" charset="0"/>
                <a:cs typeface="Arial" panose="020B0604020202020204" pitchFamily="34" charset="0"/>
              </a:rPr>
              <a:t>ES kopējā mežu platība jau vairākus gadu desmitus pieaug. Ja 10 gadu laikā pēc ES 2020. gada solījuma mums izdosies saglabāt jauno koku skaitu esošajā līmenī, Eiropas Savienībā līdz 2030. gadam būs aptuveni 3 miljardi jaunu koku. Reaģējot uz bioloģiskās daudzveidības un klimata krīzi, ES Komisija vēlas šo rādītāju divkāršot, panākot, ka tiek iestādīti vēl 3 miljardi koku, kas papildina ierastās darbības scenāriju. Šis mērķis ir gan vērienīgs, gan reālistisks.</a:t>
            </a:r>
          </a:p>
        </p:txBody>
      </p:sp>
      <p:pic>
        <p:nvPicPr>
          <p:cNvPr id="2056" name="Picture 8" descr="Forest Road Wallpaper, Nature, Tree, Path, Spruce Fir Forest, Woody Plant -  Wallpaperforu">
            <a:extLst>
              <a:ext uri="{FF2B5EF4-FFF2-40B4-BE49-F238E27FC236}">
                <a16:creationId xmlns:a16="http://schemas.microsoft.com/office/drawing/2014/main" id="{FDF59629-8A2D-AF80-0FC7-51D614FE79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457" b="7943"/>
          <a:stretch/>
        </p:blipFill>
        <p:spPr bwMode="auto">
          <a:xfrm>
            <a:off x="0" y="3667327"/>
            <a:ext cx="12192000" cy="319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722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1913FAF-6EB0-AF4C-7A91-38CDF65E34F2}"/>
              </a:ext>
            </a:extLst>
          </p:cNvPr>
          <p:cNvSpPr txBox="1"/>
          <p:nvPr/>
        </p:nvSpPr>
        <p:spPr>
          <a:xfrm>
            <a:off x="821375" y="1109018"/>
            <a:ext cx="10724348" cy="1323439"/>
          </a:xfrm>
          <a:prstGeom prst="rect">
            <a:avLst/>
          </a:prstGeom>
          <a:noFill/>
        </p:spPr>
        <p:txBody>
          <a:bodyPr wrap="square">
            <a:spAutoFit/>
          </a:bodyPr>
          <a:lstStyle/>
          <a:p>
            <a:pPr algn="just"/>
            <a:r>
              <a:rPr lang="lv-LV" sz="2000" b="0" i="0" dirty="0">
                <a:solidFill>
                  <a:srgbClr val="333333"/>
                </a:solidFill>
                <a:effectLst/>
                <a:latin typeface="Arial" panose="020B0604020202020204" pitchFamily="34" charset="0"/>
                <a:cs typeface="Arial" panose="020B0604020202020204" pitchFamily="34" charset="0"/>
              </a:rPr>
              <a:t>Koki nodrošina dažādas priekšrocības: koki piesaista oglekli un palīdz pielāgoties klimata pārmaiņu sekām, tie ir bioloģiskās daudzveidības rezervuārs un </a:t>
            </a:r>
            <a:r>
              <a:rPr lang="lv-LV" sz="2000" b="1" i="0" dirty="0">
                <a:solidFill>
                  <a:srgbClr val="333333"/>
                </a:solidFill>
                <a:effectLst/>
                <a:latin typeface="Arial" panose="020B0604020202020204" pitchFamily="34" charset="0"/>
                <a:cs typeface="Arial" panose="020B0604020202020204" pitchFamily="34" charset="0"/>
              </a:rPr>
              <a:t>nodrošina patvērumu daudzām sugām, tie attīra gaisu un ūdeni, atdzesē pilsētas, aizsargā augsni, ir vieta atpūtai, kā arī veido estētisku apkārtējo vidi.</a:t>
            </a:r>
          </a:p>
        </p:txBody>
      </p:sp>
      <p:pic>
        <p:nvPicPr>
          <p:cNvPr id="4" name="Picture 3">
            <a:extLst>
              <a:ext uri="{FF2B5EF4-FFF2-40B4-BE49-F238E27FC236}">
                <a16:creationId xmlns:a16="http://schemas.microsoft.com/office/drawing/2014/main" id="{7A1D5067-5F15-0F50-7745-796D64756431}"/>
              </a:ext>
            </a:extLst>
          </p:cNvPr>
          <p:cNvPicPr>
            <a:picLocks noChangeAspect="1"/>
          </p:cNvPicPr>
          <p:nvPr/>
        </p:nvPicPr>
        <p:blipFill>
          <a:blip r:embed="rId2"/>
          <a:srcRect t="5498"/>
          <a:stretch/>
        </p:blipFill>
        <p:spPr>
          <a:xfrm>
            <a:off x="1374271" y="2607013"/>
            <a:ext cx="9443457" cy="3560917"/>
          </a:xfrm>
          <a:prstGeom prst="rect">
            <a:avLst/>
          </a:prstGeom>
        </p:spPr>
      </p:pic>
      <p:sp>
        <p:nvSpPr>
          <p:cNvPr id="6" name="TextBox 5">
            <a:extLst>
              <a:ext uri="{FF2B5EF4-FFF2-40B4-BE49-F238E27FC236}">
                <a16:creationId xmlns:a16="http://schemas.microsoft.com/office/drawing/2014/main" id="{38140F30-747A-0003-024E-12953CBE5923}"/>
              </a:ext>
            </a:extLst>
          </p:cNvPr>
          <p:cNvSpPr txBox="1"/>
          <p:nvPr/>
        </p:nvSpPr>
        <p:spPr>
          <a:xfrm>
            <a:off x="821375" y="252299"/>
            <a:ext cx="10375161" cy="769441"/>
          </a:xfrm>
          <a:prstGeom prst="rect">
            <a:avLst/>
          </a:prstGeom>
          <a:noFill/>
        </p:spPr>
        <p:txBody>
          <a:bodyPr wrap="square">
            <a:spAutoFit/>
          </a:bodyPr>
          <a:lstStyle/>
          <a:p>
            <a:pPr algn="l"/>
            <a:r>
              <a:rPr lang="lv-LV" sz="4400" b="1" i="0" dirty="0">
                <a:solidFill>
                  <a:srgbClr val="2F4D0E"/>
                </a:solidFill>
                <a:effectLst/>
                <a:latin typeface="Arial" panose="020B0604020202020204" pitchFamily="34" charset="0"/>
                <a:cs typeface="Arial" panose="020B0604020202020204" pitchFamily="34" charset="0"/>
              </a:rPr>
              <a:t>Kāds ir labums no koku stādīšanas?</a:t>
            </a:r>
          </a:p>
        </p:txBody>
      </p:sp>
    </p:spTree>
    <p:extLst>
      <p:ext uri="{BB962C8B-B14F-4D97-AF65-F5344CB8AC3E}">
        <p14:creationId xmlns:p14="http://schemas.microsoft.com/office/powerpoint/2010/main" val="2267421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6BC0D9C-F79E-E06A-1117-140657242033}"/>
              </a:ext>
            </a:extLst>
          </p:cNvPr>
          <p:cNvSpPr txBox="1"/>
          <p:nvPr/>
        </p:nvSpPr>
        <p:spPr>
          <a:xfrm>
            <a:off x="634031" y="473781"/>
            <a:ext cx="11136437" cy="1323439"/>
          </a:xfrm>
          <a:prstGeom prst="rect">
            <a:avLst/>
          </a:prstGeom>
          <a:noFill/>
        </p:spPr>
        <p:txBody>
          <a:bodyPr wrap="square">
            <a:spAutoFit/>
          </a:bodyPr>
          <a:lstStyle/>
          <a:p>
            <a:pPr algn="ctr"/>
            <a:r>
              <a:rPr lang="lv-LV" sz="4400" b="1" i="0" dirty="0">
                <a:solidFill>
                  <a:srgbClr val="2F4D0E"/>
                </a:solidFill>
                <a:effectLst/>
                <a:latin typeface="Arial" panose="020B0604020202020204" pitchFamily="34" charset="0"/>
                <a:cs typeface="Arial" panose="020B0604020202020204" pitchFamily="34" charset="0"/>
              </a:rPr>
              <a:t>Kas un kā var piedalīties?</a:t>
            </a:r>
          </a:p>
          <a:p>
            <a:pPr algn="ctr"/>
            <a:r>
              <a:rPr lang="lv-LV" b="0" i="0" dirty="0">
                <a:solidFill>
                  <a:srgbClr val="333333"/>
                </a:solidFill>
                <a:effectLst/>
                <a:latin typeface="Arial" panose="020B0604020202020204" pitchFamily="34" charset="0"/>
                <a:cs typeface="Arial" panose="020B0604020202020204" pitchFamily="34" charset="0"/>
              </a:rPr>
              <a:t>Ikviens var palīdzēt īstenot solījumu, ziņojot par kokiem, kurus iestādījuši ES teritorijā, ja vien šie stādījumi atbilst solījuma prasībām. </a:t>
            </a:r>
          </a:p>
        </p:txBody>
      </p:sp>
      <p:sp>
        <p:nvSpPr>
          <p:cNvPr id="11" name="TextBox 10">
            <a:extLst>
              <a:ext uri="{FF2B5EF4-FFF2-40B4-BE49-F238E27FC236}">
                <a16:creationId xmlns:a16="http://schemas.microsoft.com/office/drawing/2014/main" id="{772FC588-CB04-0137-AE3D-538D4CDD3FCD}"/>
              </a:ext>
            </a:extLst>
          </p:cNvPr>
          <p:cNvSpPr txBox="1"/>
          <p:nvPr/>
        </p:nvSpPr>
        <p:spPr>
          <a:xfrm>
            <a:off x="1269571" y="2660636"/>
            <a:ext cx="10500897" cy="2800767"/>
          </a:xfrm>
          <a:prstGeom prst="rect">
            <a:avLst/>
          </a:prstGeom>
          <a:noFill/>
        </p:spPr>
        <p:txBody>
          <a:bodyPr wrap="square">
            <a:spAutoFit/>
          </a:bodyPr>
          <a:lstStyle/>
          <a:p>
            <a:r>
              <a:rPr lang="lv-LV" sz="2400" b="1" dirty="0">
                <a:solidFill>
                  <a:srgbClr val="333333"/>
                </a:solidFill>
                <a:latin typeface="Arial" panose="020B0604020202020204" pitchFamily="34" charset="0"/>
                <a:cs typeface="Arial" panose="020B0604020202020204" pitchFamily="34" charset="0"/>
              </a:rPr>
              <a:t>1. Ī</a:t>
            </a:r>
            <a:r>
              <a:rPr lang="lv-LV" sz="2400" b="1" i="0" dirty="0">
                <a:solidFill>
                  <a:srgbClr val="333333"/>
                </a:solidFill>
                <a:effectLst/>
                <a:latin typeface="Arial" panose="020B0604020202020204" pitchFamily="34" charset="0"/>
                <a:cs typeface="Arial" panose="020B0604020202020204" pitchFamily="34" charset="0"/>
              </a:rPr>
              <a:t>stais koks īstajā vietā īstajam mērķim</a:t>
            </a:r>
            <a:r>
              <a:rPr lang="lv-LV" sz="2400" dirty="0">
                <a:solidFill>
                  <a:srgbClr val="333333"/>
                </a:solidFill>
                <a:latin typeface="Arial" panose="020B0604020202020204" pitchFamily="34" charset="0"/>
                <a:cs typeface="Arial" panose="020B0604020202020204" pitchFamily="34" charset="0"/>
              </a:rPr>
              <a:t>!</a:t>
            </a:r>
          </a:p>
          <a:p>
            <a:r>
              <a:rPr lang="lv-LV" sz="1600" b="0" i="0" dirty="0">
                <a:solidFill>
                  <a:srgbClr val="333333"/>
                </a:solidFill>
                <a:effectLst/>
                <a:latin typeface="Arial" panose="020B0604020202020204" pitchFamily="34" charset="0"/>
                <a:cs typeface="Arial" panose="020B0604020202020204" pitchFamily="34" charset="0"/>
              </a:rPr>
              <a:t>Iestādītajiem kokiem jādod labums bioloģiskajai daudzveidībai un klimatam</a:t>
            </a:r>
          </a:p>
          <a:p>
            <a:r>
              <a:rPr lang="lv-LV" sz="2400" b="1" i="0" dirty="0">
                <a:solidFill>
                  <a:srgbClr val="333333"/>
                </a:solidFill>
                <a:effectLst/>
                <a:latin typeface="Arial" panose="020B0604020202020204" pitchFamily="34" charset="0"/>
                <a:cs typeface="Arial" panose="020B0604020202020204" pitchFamily="34" charset="0"/>
              </a:rPr>
              <a:t>2. Jāstāda tikai vietējās koku sugas,</a:t>
            </a:r>
            <a:r>
              <a:rPr lang="lv-LV" sz="1600" b="1" i="0" dirty="0">
                <a:solidFill>
                  <a:srgbClr val="333333"/>
                </a:solidFill>
                <a:effectLst/>
                <a:latin typeface="Arial" panose="020B0604020202020204" pitchFamily="34" charset="0"/>
                <a:cs typeface="Arial" panose="020B0604020202020204" pitchFamily="34" charset="0"/>
              </a:rPr>
              <a:t> </a:t>
            </a:r>
            <a:r>
              <a:rPr lang="lv-LV" sz="1200" b="0" i="0" dirty="0">
                <a:solidFill>
                  <a:srgbClr val="333333"/>
                </a:solidFill>
                <a:effectLst/>
                <a:latin typeface="Arial" panose="020B0604020202020204" pitchFamily="34" charset="0"/>
                <a:cs typeface="Arial" panose="020B0604020202020204" pitchFamily="34" charset="0"/>
              </a:rPr>
              <a:t>ja vien nav pierādīts, ka tās vairs nav piemērotas prognozētajiem klimatiskajiem, augsnes un hidroloģiskajiem apstākļiem.</a:t>
            </a:r>
          </a:p>
          <a:p>
            <a:r>
              <a:rPr lang="lv-LV" sz="2400" b="1" i="0" dirty="0">
                <a:solidFill>
                  <a:srgbClr val="333333"/>
                </a:solidFill>
                <a:effectLst/>
                <a:latin typeface="Arial" panose="020B0604020202020204" pitchFamily="34" charset="0"/>
                <a:cs typeface="Arial" panose="020B0604020202020204" pitchFamily="34" charset="0"/>
              </a:rPr>
              <a:t>3. Nedrīkst stādīt </a:t>
            </a:r>
            <a:r>
              <a:rPr lang="lv-LV" sz="2400" b="1" i="0" dirty="0" err="1">
                <a:solidFill>
                  <a:srgbClr val="333333"/>
                </a:solidFill>
                <a:effectLst/>
                <a:latin typeface="Arial" panose="020B0604020202020204" pitchFamily="34" charset="0"/>
                <a:cs typeface="Arial" panose="020B0604020202020204" pitchFamily="34" charset="0"/>
              </a:rPr>
              <a:t>invazīvas</a:t>
            </a:r>
            <a:r>
              <a:rPr lang="lv-LV" sz="2400" b="1" i="0" dirty="0">
                <a:solidFill>
                  <a:srgbClr val="333333"/>
                </a:solidFill>
                <a:effectLst/>
                <a:latin typeface="Arial" panose="020B0604020202020204" pitchFamily="34" charset="0"/>
                <a:cs typeface="Arial" panose="020B0604020202020204" pitchFamily="34" charset="0"/>
              </a:rPr>
              <a:t> svešzemju sugas.</a:t>
            </a:r>
          </a:p>
          <a:p>
            <a:r>
              <a:rPr lang="lv-LV" sz="2400" b="1" i="0" dirty="0">
                <a:solidFill>
                  <a:srgbClr val="333333"/>
                </a:solidFill>
                <a:effectLst/>
                <a:latin typeface="Arial" panose="020B0604020202020204" pitchFamily="34" charset="0"/>
                <a:cs typeface="Arial" panose="020B0604020202020204" pitchFamily="34" charset="0"/>
              </a:rPr>
              <a:t>4. Nedrīkst stādīt jutīgos biotopos </a:t>
            </a:r>
            <a:r>
              <a:rPr lang="lv-LV" sz="1600" b="0" i="0" dirty="0">
                <a:solidFill>
                  <a:srgbClr val="333333"/>
                </a:solidFill>
                <a:effectLst/>
                <a:latin typeface="Arial" panose="020B0604020202020204" pitchFamily="34" charset="0"/>
                <a:cs typeface="Arial" panose="020B0604020202020204" pitchFamily="34" charset="0"/>
              </a:rPr>
              <a:t>vai negatīvi ietekmēt tos. Šādi biotopi ir, piemēram, </a:t>
            </a:r>
            <a:r>
              <a:rPr lang="lv-LV" sz="1600" b="0" i="0" u="sng" dirty="0">
                <a:solidFill>
                  <a:srgbClr val="333333"/>
                </a:solidFill>
                <a:effectLst/>
                <a:latin typeface="Arial" panose="020B0604020202020204" pitchFamily="34" charset="0"/>
                <a:cs typeface="Arial" panose="020B0604020202020204" pitchFamily="34" charset="0"/>
              </a:rPr>
              <a:t>kūdrāji, mitrāji un platības ar augstu ekoloģisko vērtību,</a:t>
            </a:r>
            <a:r>
              <a:rPr lang="lv-LV" sz="1600" b="0" i="0" dirty="0">
                <a:solidFill>
                  <a:srgbClr val="333333"/>
                </a:solidFill>
                <a:effectLst/>
                <a:latin typeface="Arial" panose="020B0604020202020204" pitchFamily="34" charset="0"/>
                <a:cs typeface="Arial" panose="020B0604020202020204" pitchFamily="34" charset="0"/>
              </a:rPr>
              <a:t> tostarp </a:t>
            </a:r>
            <a:r>
              <a:rPr lang="lv-LV" sz="1600" b="0" i="0" u="sng" dirty="0">
                <a:solidFill>
                  <a:srgbClr val="333333"/>
                </a:solidFill>
                <a:effectLst/>
                <a:latin typeface="Arial" panose="020B0604020202020204" pitchFamily="34" charset="0"/>
                <a:cs typeface="Arial" panose="020B0604020202020204" pitchFamily="34" charset="0"/>
              </a:rPr>
              <a:t>apgabali ar augstas dabas vērtības lauksaimniecību.</a:t>
            </a:r>
          </a:p>
          <a:p>
            <a:pPr marL="342900" indent="-342900">
              <a:buFont typeface="+mj-lt"/>
              <a:buAutoNum type="arabicPeriod"/>
            </a:pPr>
            <a:endParaRPr lang="lv-LV" sz="1600" b="0" i="0" dirty="0">
              <a:solidFill>
                <a:srgbClr val="333333"/>
              </a:solidFill>
              <a:effectLst/>
              <a:latin typeface="Arial" panose="020B0604020202020204" pitchFamily="34" charset="0"/>
              <a:cs typeface="Arial" panose="020B0604020202020204" pitchFamily="34" charset="0"/>
            </a:endParaRPr>
          </a:p>
          <a:p>
            <a:endParaRPr lang="lv-LV" sz="1600" b="0" i="0" dirty="0">
              <a:solidFill>
                <a:srgbClr val="333333"/>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6A03619-0863-FF28-E967-02653A05FF4B}"/>
              </a:ext>
            </a:extLst>
          </p:cNvPr>
          <p:cNvSpPr txBox="1"/>
          <p:nvPr/>
        </p:nvSpPr>
        <p:spPr>
          <a:xfrm>
            <a:off x="429750" y="2043482"/>
            <a:ext cx="7555960" cy="584775"/>
          </a:xfrm>
          <a:prstGeom prst="rect">
            <a:avLst/>
          </a:prstGeom>
          <a:noFill/>
        </p:spPr>
        <p:txBody>
          <a:bodyPr wrap="square">
            <a:spAutoFit/>
          </a:bodyPr>
          <a:lstStyle/>
          <a:p>
            <a:pPr algn="just"/>
            <a:r>
              <a:rPr lang="lv-LV" sz="3200" b="1" i="0" dirty="0">
                <a:solidFill>
                  <a:srgbClr val="2F4D0E"/>
                </a:solidFill>
                <a:effectLst/>
                <a:latin typeface="Arial" panose="020B0604020202020204" pitchFamily="34" charset="0"/>
                <a:cs typeface="Arial" panose="020B0604020202020204" pitchFamily="34" charset="0"/>
              </a:rPr>
              <a:t>Kādi ekoloģiskie kritēriji jāievēro?</a:t>
            </a:r>
          </a:p>
        </p:txBody>
      </p:sp>
      <p:pic>
        <p:nvPicPr>
          <p:cNvPr id="1026" name="Picture 2" descr="Afforestation Stock Photos, Images and Backgrounds for Free Download">
            <a:extLst>
              <a:ext uri="{FF2B5EF4-FFF2-40B4-BE49-F238E27FC236}">
                <a16:creationId xmlns:a16="http://schemas.microsoft.com/office/drawing/2014/main" id="{AFB69526-E8F8-9279-4B94-85D187F4F0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6" b="30897"/>
          <a:stretch/>
        </p:blipFill>
        <p:spPr bwMode="auto">
          <a:xfrm>
            <a:off x="0" y="5060781"/>
            <a:ext cx="12192000" cy="222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443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BFF6FA-3404-E00A-2C41-60ED40DA2758}"/>
              </a:ext>
            </a:extLst>
          </p:cNvPr>
          <p:cNvPicPr>
            <a:picLocks noChangeAspect="1"/>
          </p:cNvPicPr>
          <p:nvPr/>
        </p:nvPicPr>
        <p:blipFill>
          <a:blip r:embed="rId2"/>
          <a:srcRect t="15421" r="1383" b="10661"/>
          <a:stretch/>
        </p:blipFill>
        <p:spPr>
          <a:xfrm>
            <a:off x="112978" y="1128409"/>
            <a:ext cx="12023386" cy="4834646"/>
          </a:xfrm>
          <a:prstGeom prst="rect">
            <a:avLst/>
          </a:prstGeom>
        </p:spPr>
      </p:pic>
      <p:sp>
        <p:nvSpPr>
          <p:cNvPr id="5" name="Oval 4">
            <a:extLst>
              <a:ext uri="{FF2B5EF4-FFF2-40B4-BE49-F238E27FC236}">
                <a16:creationId xmlns:a16="http://schemas.microsoft.com/office/drawing/2014/main" id="{DE23477D-D2FF-4480-43A1-99737BAE2A88}"/>
              </a:ext>
            </a:extLst>
          </p:cNvPr>
          <p:cNvSpPr/>
          <p:nvPr/>
        </p:nvSpPr>
        <p:spPr>
          <a:xfrm>
            <a:off x="9124545" y="5311302"/>
            <a:ext cx="2402731" cy="837931"/>
          </a:xfrm>
          <a:prstGeom prst="ellipse">
            <a:avLst/>
          </a:prstGeom>
          <a:noFill/>
          <a:ln w="38100">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F6CCF54-A4F4-090B-AA67-53F424C6E03F}"/>
              </a:ext>
            </a:extLst>
          </p:cNvPr>
          <p:cNvSpPr>
            <a:spLocks noGrp="1"/>
          </p:cNvSpPr>
          <p:nvPr>
            <p:ph type="title"/>
          </p:nvPr>
        </p:nvSpPr>
        <p:spPr>
          <a:xfrm>
            <a:off x="466094" y="121464"/>
            <a:ext cx="11259812" cy="1186249"/>
          </a:xfrm>
        </p:spPr>
        <p:txBody>
          <a:bodyPr/>
          <a:lstStyle/>
          <a:p>
            <a:r>
              <a:rPr lang="lv-LV" b="1" dirty="0" err="1">
                <a:solidFill>
                  <a:schemeClr val="tx1"/>
                </a:solidFill>
                <a:latin typeface="Arial" panose="020B0604020202020204" pitchFamily="34" charset="0"/>
                <a:cs typeface="Arial" panose="020B0604020202020204" pitchFamily="34" charset="0"/>
              </a:rPr>
              <a:t>MapMyTree</a:t>
            </a:r>
            <a:r>
              <a:rPr lang="lv-LV" b="1" dirty="0">
                <a:solidFill>
                  <a:schemeClr val="tx1"/>
                </a:solidFill>
                <a:latin typeface="Arial" panose="020B0604020202020204" pitchFamily="34" charset="0"/>
                <a:cs typeface="Arial" panose="020B0604020202020204" pitchFamily="34" charset="0"/>
              </a:rPr>
              <a:t> platforma</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103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2AA2A0-6BE1-2396-4188-0C8E7ABC6137}"/>
              </a:ext>
            </a:extLst>
          </p:cNvPr>
          <p:cNvPicPr>
            <a:picLocks noChangeAspect="1"/>
          </p:cNvPicPr>
          <p:nvPr/>
        </p:nvPicPr>
        <p:blipFill>
          <a:blip r:embed="rId2"/>
          <a:srcRect l="32873" t="16462" r="33936" b="6051"/>
          <a:stretch/>
        </p:blipFill>
        <p:spPr>
          <a:xfrm>
            <a:off x="846936" y="0"/>
            <a:ext cx="5475869" cy="6858000"/>
          </a:xfrm>
          <a:prstGeom prst="rect">
            <a:avLst/>
          </a:prstGeom>
        </p:spPr>
      </p:pic>
      <p:pic>
        <p:nvPicPr>
          <p:cNvPr id="9" name="Picture 8">
            <a:extLst>
              <a:ext uri="{FF2B5EF4-FFF2-40B4-BE49-F238E27FC236}">
                <a16:creationId xmlns:a16="http://schemas.microsoft.com/office/drawing/2014/main" id="{233D913F-BBC3-574F-2C82-F89F6054E0A8}"/>
              </a:ext>
            </a:extLst>
          </p:cNvPr>
          <p:cNvPicPr>
            <a:picLocks noChangeAspect="1"/>
          </p:cNvPicPr>
          <p:nvPr/>
        </p:nvPicPr>
        <p:blipFill>
          <a:blip r:embed="rId3"/>
          <a:srcRect l="33590" t="14332" r="34575"/>
          <a:stretch/>
        </p:blipFill>
        <p:spPr>
          <a:xfrm>
            <a:off x="6501495" y="1"/>
            <a:ext cx="4750597" cy="6858001"/>
          </a:xfrm>
          <a:prstGeom prst="rect">
            <a:avLst/>
          </a:prstGeom>
        </p:spPr>
      </p:pic>
      <p:sp>
        <p:nvSpPr>
          <p:cNvPr id="3" name="Oval 2">
            <a:extLst>
              <a:ext uri="{FF2B5EF4-FFF2-40B4-BE49-F238E27FC236}">
                <a16:creationId xmlns:a16="http://schemas.microsoft.com/office/drawing/2014/main" id="{AE87F38D-5E98-7305-55BB-45EC229A832D}"/>
              </a:ext>
            </a:extLst>
          </p:cNvPr>
          <p:cNvSpPr/>
          <p:nvPr/>
        </p:nvSpPr>
        <p:spPr>
          <a:xfrm>
            <a:off x="3416031" y="4922197"/>
            <a:ext cx="2996119" cy="19260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72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A41C38-1EB6-8DC9-F4E0-D4E94F86EAD9}"/>
              </a:ext>
            </a:extLst>
          </p:cNvPr>
          <p:cNvSpPr/>
          <p:nvPr/>
        </p:nvSpPr>
        <p:spPr>
          <a:xfrm>
            <a:off x="10116766" y="5175115"/>
            <a:ext cx="1945532" cy="1410511"/>
          </a:xfrm>
          <a:prstGeom prst="rect">
            <a:avLst/>
          </a:prstGeom>
          <a:solidFill>
            <a:srgbClr val="EDF7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BD7599-DB14-35D1-626B-4F7C7A279962}"/>
              </a:ext>
            </a:extLst>
          </p:cNvPr>
          <p:cNvSpPr txBox="1"/>
          <p:nvPr/>
        </p:nvSpPr>
        <p:spPr>
          <a:xfrm>
            <a:off x="129702" y="2196537"/>
            <a:ext cx="5422360" cy="3108543"/>
          </a:xfrm>
          <a:prstGeom prst="rect">
            <a:avLst/>
          </a:prstGeom>
          <a:noFill/>
        </p:spPr>
        <p:txBody>
          <a:bodyPr wrap="square">
            <a:spAutoFit/>
          </a:bodyPr>
          <a:lstStyle/>
          <a:p>
            <a:pPr algn="ctr"/>
            <a:r>
              <a:rPr lang="lv-LV" sz="2800" b="0" i="0" dirty="0">
                <a:solidFill>
                  <a:srgbClr val="333333"/>
                </a:solidFill>
                <a:effectLst/>
                <a:latin typeface="Arial" panose="020B0604020202020204" pitchFamily="34" charset="0"/>
                <a:cs typeface="Arial" panose="020B0604020202020204" pitchFamily="34" charset="0"/>
              </a:rPr>
              <a:t>Koki jāstāda ar mērķi radīt ilgstošu papildu koku segumu, un tos </a:t>
            </a:r>
            <a:r>
              <a:rPr lang="lv-LV" sz="2800" b="1" i="0" dirty="0">
                <a:solidFill>
                  <a:srgbClr val="333333"/>
                </a:solidFill>
                <a:effectLst/>
                <a:latin typeface="Arial" panose="020B0604020202020204" pitchFamily="34" charset="0"/>
                <a:cs typeface="Arial" panose="020B0604020202020204" pitchFamily="34" charset="0"/>
              </a:rPr>
              <a:t>nedrīkst nocirst vismaz vairākus gadu desmitus.</a:t>
            </a:r>
            <a:r>
              <a:rPr lang="lv-LV" sz="2800" b="0" i="0" dirty="0">
                <a:solidFill>
                  <a:srgbClr val="333333"/>
                </a:solidFill>
                <a:effectLst/>
                <a:latin typeface="Arial" panose="020B0604020202020204" pitchFamily="34" charset="0"/>
                <a:cs typeface="Arial" panose="020B0604020202020204" pitchFamily="34" charset="0"/>
              </a:rPr>
              <a:t> Turklāt, lai iestādītie koki ieaugtos un izdzīvotu, tie ir pienācīgi jākopj.</a:t>
            </a:r>
          </a:p>
        </p:txBody>
      </p:sp>
      <p:sp>
        <p:nvSpPr>
          <p:cNvPr id="10" name="TextBox 9">
            <a:extLst>
              <a:ext uri="{FF2B5EF4-FFF2-40B4-BE49-F238E27FC236}">
                <a16:creationId xmlns:a16="http://schemas.microsoft.com/office/drawing/2014/main" id="{2DD19E82-1A79-1FB5-2B77-D65F5CD3898C}"/>
              </a:ext>
            </a:extLst>
          </p:cNvPr>
          <p:cNvSpPr txBox="1"/>
          <p:nvPr/>
        </p:nvSpPr>
        <p:spPr>
          <a:xfrm>
            <a:off x="654184" y="287125"/>
            <a:ext cx="6641560" cy="1446550"/>
          </a:xfrm>
          <a:prstGeom prst="rect">
            <a:avLst/>
          </a:prstGeom>
          <a:noFill/>
        </p:spPr>
        <p:txBody>
          <a:bodyPr wrap="square">
            <a:spAutoFit/>
          </a:bodyPr>
          <a:lstStyle/>
          <a:p>
            <a:pPr algn="ctr"/>
            <a:r>
              <a:rPr lang="lv-LV" sz="4400" b="1" i="0" dirty="0">
                <a:solidFill>
                  <a:srgbClr val="2F4D0E"/>
                </a:solidFill>
                <a:effectLst/>
                <a:latin typeface="Arial" panose="020B0604020202020204" pitchFamily="34" charset="0"/>
                <a:cs typeface="Arial" panose="020B0604020202020204" pitchFamily="34" charset="0"/>
              </a:rPr>
              <a:t>Cik ilgi kokiem ir jāaug pēc stādīšanas?</a:t>
            </a:r>
          </a:p>
        </p:txBody>
      </p:sp>
    </p:spTree>
    <p:extLst>
      <p:ext uri="{BB962C8B-B14F-4D97-AF65-F5344CB8AC3E}">
        <p14:creationId xmlns:p14="http://schemas.microsoft.com/office/powerpoint/2010/main" val="1344900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ogo with text on it&#10;&#10;Description automatically generated">
            <a:extLst>
              <a:ext uri="{FF2B5EF4-FFF2-40B4-BE49-F238E27FC236}">
                <a16:creationId xmlns:a16="http://schemas.microsoft.com/office/drawing/2014/main" id="{13E811B5-A29D-38CD-D2F6-44A76A716419}"/>
              </a:ext>
            </a:extLst>
          </p:cNvPr>
          <p:cNvPicPr>
            <a:picLocks noChangeAspect="1"/>
          </p:cNvPicPr>
          <p:nvPr/>
        </p:nvPicPr>
        <p:blipFill>
          <a:blip r:embed="rId2"/>
          <a:stretch>
            <a:fillRect/>
          </a:stretch>
        </p:blipFill>
        <p:spPr>
          <a:xfrm>
            <a:off x="1786845" y="5678731"/>
            <a:ext cx="1227060" cy="770845"/>
          </a:xfrm>
          <a:prstGeom prst="rect">
            <a:avLst/>
          </a:prstGeom>
        </p:spPr>
      </p:pic>
      <p:pic>
        <p:nvPicPr>
          <p:cNvPr id="21" name="Picture 20" descr="A logo with trees and text&#10;&#10;Description automatically generated">
            <a:extLst>
              <a:ext uri="{FF2B5EF4-FFF2-40B4-BE49-F238E27FC236}">
                <a16:creationId xmlns:a16="http://schemas.microsoft.com/office/drawing/2014/main" id="{CB61F1E1-1C8A-D374-30BB-16A12ECAF66F}"/>
              </a:ext>
            </a:extLst>
          </p:cNvPr>
          <p:cNvPicPr>
            <a:picLocks noChangeAspect="1"/>
          </p:cNvPicPr>
          <p:nvPr/>
        </p:nvPicPr>
        <p:blipFill>
          <a:blip r:embed="rId3"/>
          <a:stretch>
            <a:fillRect/>
          </a:stretch>
        </p:blipFill>
        <p:spPr>
          <a:xfrm>
            <a:off x="3013905" y="5507314"/>
            <a:ext cx="1256967" cy="1091798"/>
          </a:xfrm>
          <a:prstGeom prst="rect">
            <a:avLst/>
          </a:prstGeom>
        </p:spPr>
      </p:pic>
      <p:pic>
        <p:nvPicPr>
          <p:cNvPr id="1031" name="Picture 7" descr="Sākumlapa | Lauku atbalsta dienests">
            <a:extLst>
              <a:ext uri="{FF2B5EF4-FFF2-40B4-BE49-F238E27FC236}">
                <a16:creationId xmlns:a16="http://schemas.microsoft.com/office/drawing/2014/main" id="{C92B046C-BE58-41D5-8571-0A2945C70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350" y="5656851"/>
            <a:ext cx="583379" cy="792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8ABFCB-CDBA-4C85-8FDC-17588D83C430}"/>
              </a:ext>
            </a:extLst>
          </p:cNvPr>
          <p:cNvSpPr txBox="1"/>
          <p:nvPr/>
        </p:nvSpPr>
        <p:spPr>
          <a:xfrm>
            <a:off x="4575040" y="1368197"/>
            <a:ext cx="7182679" cy="738664"/>
          </a:xfrm>
          <a:prstGeom prst="rect">
            <a:avLst/>
          </a:prstGeom>
          <a:noFill/>
        </p:spPr>
        <p:txBody>
          <a:bodyPr wrap="square" rtlCol="0">
            <a:spAutoFit/>
          </a:bodyPr>
          <a:lstStyle/>
          <a:p>
            <a:pPr algn="ctr"/>
            <a:endParaRPr lang="en-US" sz="1400" b="0" i="0" u="none" strike="noStrike" baseline="0" dirty="0">
              <a:solidFill>
                <a:srgbClr val="000000"/>
              </a:solidFill>
              <a:latin typeface="Times New Roman" panose="02020603050405020304" pitchFamily="18" charset="0"/>
            </a:endParaRPr>
          </a:p>
          <a:p>
            <a:pPr algn="ctr"/>
            <a:r>
              <a:rPr lang="lv-LV" sz="1400" dirty="0">
                <a:solidFill>
                  <a:srgbClr val="000000"/>
                </a:solidFill>
                <a:latin typeface="Times New Roman" panose="02020603050405020304" pitchFamily="18" charset="0"/>
              </a:rPr>
              <a:t>P</a:t>
            </a:r>
            <a:r>
              <a:rPr lang="en-US" sz="1400" b="0" i="0" u="none" strike="noStrike" baseline="0" dirty="0" err="1">
                <a:solidFill>
                  <a:srgbClr val="000000"/>
                </a:solidFill>
                <a:latin typeface="Times New Roman" panose="02020603050405020304" pitchFamily="18" charset="0"/>
              </a:rPr>
              <a:t>rojekt</a:t>
            </a:r>
            <a:r>
              <a:rPr lang="lv-LV" sz="1400" b="0" i="0" u="none" strike="noStrike" baseline="0" dirty="0">
                <a:solidFill>
                  <a:srgbClr val="000000"/>
                </a:solidFill>
                <a:latin typeface="Times New Roman" panose="02020603050405020304" pitchFamily="18" charset="0"/>
              </a:rPr>
              <a:t>s</a:t>
            </a:r>
            <a:r>
              <a:rPr lang="en-US" sz="1400" b="0" i="0" u="none" strike="noStrike" baseline="0" dirty="0">
                <a:solidFill>
                  <a:srgbClr val="000000"/>
                </a:solidFill>
                <a:latin typeface="Times New Roman" panose="02020603050405020304" pitchFamily="18" charset="0"/>
              </a:rPr>
              <a:t> </a:t>
            </a:r>
            <a:r>
              <a:rPr lang="lv-LV" sz="1400" b="0" i="0" u="none" strike="noStrike" baseline="0" dirty="0">
                <a:solidFill>
                  <a:srgbClr val="000000"/>
                </a:solidFill>
                <a:latin typeface="Times New Roman" panose="02020603050405020304" pitchFamily="18" charset="0"/>
              </a:rPr>
              <a:t>N</a:t>
            </a:r>
            <a:r>
              <a:rPr lang="en-US" sz="1400" b="0" i="0" u="none" strike="noStrike" baseline="0" dirty="0">
                <a:solidFill>
                  <a:srgbClr val="000000"/>
                </a:solidFill>
                <a:latin typeface="Times New Roman" panose="02020603050405020304" pitchFamily="18" charset="0"/>
              </a:rPr>
              <a:t>r. 24-00-S0MF02-000003 </a:t>
            </a:r>
          </a:p>
          <a:p>
            <a:endParaRPr lang="en-US" sz="1400" b="0" i="0" u="none" strike="noStrike" baseline="0" dirty="0">
              <a:solidFill>
                <a:srgbClr val="000000"/>
              </a:solidFill>
              <a:latin typeface="Times New Roman" panose="02020603050405020304" pitchFamily="18" charset="0"/>
            </a:endParaRPr>
          </a:p>
        </p:txBody>
      </p:sp>
      <p:sp>
        <p:nvSpPr>
          <p:cNvPr id="4" name="Google Shape;54;p13">
            <a:extLst>
              <a:ext uri="{FF2B5EF4-FFF2-40B4-BE49-F238E27FC236}">
                <a16:creationId xmlns:a16="http://schemas.microsoft.com/office/drawing/2014/main" id="{4DEC6A63-071C-23E8-408D-05E614B2081B}"/>
              </a:ext>
            </a:extLst>
          </p:cNvPr>
          <p:cNvSpPr txBox="1">
            <a:spLocks/>
          </p:cNvSpPr>
          <p:nvPr/>
        </p:nvSpPr>
        <p:spPr>
          <a:xfrm>
            <a:off x="735838" y="216388"/>
            <a:ext cx="10720323" cy="1308774"/>
          </a:xfrm>
          <a:prstGeom prst="rect">
            <a:avLst/>
          </a:prstGeom>
        </p:spPr>
        <p:txBody>
          <a:bodyPr spcFirstLastPara="1" vert="horz" wrap="square" lIns="121900" tIns="121900" rIns="121900" bIns="121900" rtlCol="0" anchor="b" anchorCtr="0">
            <a:noAutofit/>
          </a:bodyPr>
          <a:lstStyle>
            <a:lvl1pPr algn="r" defTabSz="914400" rtl="0" eaLnBrk="1" latinLnBrk="0" hangingPunct="1">
              <a:lnSpc>
                <a:spcPct val="90000"/>
              </a:lnSpc>
              <a:spcBef>
                <a:spcPct val="0"/>
              </a:spcBef>
              <a:buNone/>
              <a:defRPr sz="4400" kern="1200">
                <a:solidFill>
                  <a:srgbClr val="004492"/>
                </a:solidFill>
                <a:latin typeface="+mj-lt"/>
                <a:ea typeface="+mj-ea"/>
                <a:cs typeface="+mj-cs"/>
              </a:defRPr>
            </a:lvl1pPr>
          </a:lstStyle>
          <a:p>
            <a:pPr algn="ctr">
              <a:spcBef>
                <a:spcPts val="0"/>
              </a:spcBef>
              <a:buClr>
                <a:schemeClr val="dk1"/>
              </a:buClr>
              <a:buSzPts val="990"/>
            </a:pPr>
            <a:r>
              <a:rPr lang="lv-LV" sz="3400" b="1" dirty="0">
                <a:solidFill>
                  <a:schemeClr val="accent6">
                    <a:lumMod val="50000"/>
                  </a:schemeClr>
                </a:solidFill>
                <a:latin typeface="Arial" panose="020B0604020202020204" pitchFamily="34" charset="0"/>
                <a:cs typeface="Arial" panose="020B0604020202020204" pitchFamily="34" charset="0"/>
              </a:rPr>
              <a:t>ES iniciatīvas «Trīs miljardi koku» atbalsta projekta realizācijas </a:t>
            </a:r>
            <a:r>
              <a:rPr lang="lv-LV" sz="3400" b="1" dirty="0" err="1">
                <a:solidFill>
                  <a:schemeClr val="accent6">
                    <a:lumMod val="50000"/>
                  </a:schemeClr>
                </a:solidFill>
                <a:latin typeface="Arial" panose="020B0604020202020204" pitchFamily="34" charset="0"/>
                <a:cs typeface="Arial" panose="020B0604020202020204" pitchFamily="34" charset="0"/>
              </a:rPr>
              <a:t>priekšizpēte</a:t>
            </a:r>
            <a:r>
              <a:rPr lang="lv-LV" sz="3400" b="1" dirty="0">
                <a:solidFill>
                  <a:schemeClr val="accent6">
                    <a:lumMod val="50000"/>
                  </a:schemeClr>
                </a:solidFill>
                <a:latin typeface="Arial" panose="020B0604020202020204" pitchFamily="34" charset="0"/>
                <a:cs typeface="Arial" panose="020B0604020202020204" pitchFamily="34" charset="0"/>
              </a:rPr>
              <a:t> un sagatavošana</a:t>
            </a:r>
          </a:p>
        </p:txBody>
      </p:sp>
      <p:sp>
        <p:nvSpPr>
          <p:cNvPr id="2" name="TextBox 1">
            <a:extLst>
              <a:ext uri="{FF2B5EF4-FFF2-40B4-BE49-F238E27FC236}">
                <a16:creationId xmlns:a16="http://schemas.microsoft.com/office/drawing/2014/main" id="{7B11D2B3-DF9D-639F-E124-A8E02BDE6B38}"/>
              </a:ext>
            </a:extLst>
          </p:cNvPr>
          <p:cNvSpPr txBox="1"/>
          <p:nvPr/>
        </p:nvSpPr>
        <p:spPr>
          <a:xfrm>
            <a:off x="572263" y="6281125"/>
            <a:ext cx="7182679" cy="738664"/>
          </a:xfrm>
          <a:prstGeom prst="rect">
            <a:avLst/>
          </a:prstGeom>
          <a:noFill/>
        </p:spPr>
        <p:txBody>
          <a:bodyPr wrap="square" rtlCol="0">
            <a:spAutoFit/>
          </a:bodyPr>
          <a:lstStyle/>
          <a:p>
            <a:pPr algn="ctr"/>
            <a:endParaRPr lang="en-US" sz="1400" b="0" i="0" u="none" strike="noStrike" baseline="0" dirty="0">
              <a:solidFill>
                <a:srgbClr val="000000"/>
              </a:solidFill>
              <a:latin typeface="Times New Roman" panose="02020603050405020304" pitchFamily="18" charset="0"/>
            </a:endParaRPr>
          </a:p>
          <a:p>
            <a:pPr algn="ctr"/>
            <a:r>
              <a:rPr lang="lv-LV" sz="1400" dirty="0">
                <a:solidFill>
                  <a:srgbClr val="000000"/>
                </a:solidFill>
                <a:latin typeface="Times New Roman" panose="02020603050405020304" pitchFamily="18" charset="0"/>
              </a:rPr>
              <a:t>Projektu atbalsta Meža attīstības fonds</a:t>
            </a:r>
            <a:endParaRPr lang="en-US" sz="1400" b="0" i="0" u="none" strike="noStrike" baseline="0" dirty="0">
              <a:solidFill>
                <a:srgbClr val="000000"/>
              </a:solidFill>
              <a:latin typeface="Times New Roman" panose="02020603050405020304" pitchFamily="18" charset="0"/>
            </a:endParaRPr>
          </a:p>
          <a:p>
            <a:endParaRPr lang="en-US" sz="1400" b="0" i="0" u="none" strike="noStrike" baseline="0" dirty="0">
              <a:solidFill>
                <a:srgbClr val="000000"/>
              </a:solidFill>
              <a:latin typeface="Times New Roman" panose="02020603050405020304" pitchFamily="18" charset="0"/>
            </a:endParaRPr>
          </a:p>
        </p:txBody>
      </p:sp>
      <p:grpSp>
        <p:nvGrpSpPr>
          <p:cNvPr id="9" name="Group 8">
            <a:extLst>
              <a:ext uri="{FF2B5EF4-FFF2-40B4-BE49-F238E27FC236}">
                <a16:creationId xmlns:a16="http://schemas.microsoft.com/office/drawing/2014/main" id="{BF5FE5AB-BC11-0334-106F-C3EA2BEB9FE4}"/>
              </a:ext>
            </a:extLst>
          </p:cNvPr>
          <p:cNvGrpSpPr/>
          <p:nvPr/>
        </p:nvGrpSpPr>
        <p:grpSpPr>
          <a:xfrm>
            <a:off x="3121157" y="2106861"/>
            <a:ext cx="5949683" cy="3128044"/>
            <a:chOff x="3121157" y="2106861"/>
            <a:chExt cx="5949683" cy="3128044"/>
          </a:xfrm>
        </p:grpSpPr>
        <p:pic>
          <p:nvPicPr>
            <p:cNvPr id="1028" name="Picture 4" descr="Veidlapu atbilžu diagrammu. Jautājuma nosaukums: Vai Jūs būtu ieinteresēti piedalīties “Trīs miljardi koku” projektā?. Atbilžu skaits: 175 atbildes.">
              <a:extLst>
                <a:ext uri="{FF2B5EF4-FFF2-40B4-BE49-F238E27FC236}">
                  <a16:creationId xmlns:a16="http://schemas.microsoft.com/office/drawing/2014/main" id="{28034F7F-205F-BDC7-3D19-3264037741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171" b="5138"/>
            <a:stretch/>
          </p:blipFill>
          <p:spPr bwMode="auto">
            <a:xfrm>
              <a:off x="3121157" y="2106861"/>
              <a:ext cx="5949683" cy="31280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2ACB7DA-8526-0D80-2329-82CA5249C241}"/>
                </a:ext>
              </a:extLst>
            </p:cNvPr>
            <p:cNvSpPr/>
            <p:nvPr/>
          </p:nvSpPr>
          <p:spPr>
            <a:xfrm>
              <a:off x="3239311" y="2587557"/>
              <a:ext cx="1031561" cy="2626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668489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3503</TotalTime>
  <Words>458</Words>
  <Application>Microsoft Office PowerPoint</Application>
  <PresentationFormat>Widescreen</PresentationFormat>
  <Paragraphs>42</Paragraphs>
  <Slides>10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ES iniciatīva  «Trīs miljardi koku  līdz 2030. gadam»</vt:lpstr>
      <vt:lpstr>PowerPoint Presentation</vt:lpstr>
      <vt:lpstr>PowerPoint Presentation</vt:lpstr>
      <vt:lpstr>PowerPoint Presentation</vt:lpstr>
      <vt:lpstr>PowerPoint Presentation</vt:lpstr>
      <vt:lpstr>MapMyTree platforma</vt:lpstr>
      <vt:lpstr>PowerPoint Presentation</vt:lpstr>
      <vt:lpstr>PowerPoint Presentation</vt:lpstr>
      <vt:lpstr>PowerPoint Presentation</vt:lpstr>
      <vt:lpstr>Paldies par uzmanību!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BAKA Elena</dc:creator>
  <cp:lastModifiedBy>Liene Valta</cp:lastModifiedBy>
  <cp:revision>7</cp:revision>
  <dcterms:created xsi:type="dcterms:W3CDTF">2022-02-02T13:29:46Z</dcterms:created>
  <dcterms:modified xsi:type="dcterms:W3CDTF">2024-11-27T07:59:12Z</dcterms:modified>
</cp:coreProperties>
</file>