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4" r:id="rId2"/>
    <p:sldId id="385" r:id="rId3"/>
    <p:sldId id="387" r:id="rId4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imonds Bermanis" initials="RB" lastIdx="6" clrIdx="0">
    <p:extLst>
      <p:ext uri="{19B8F6BF-5375-455C-9EA6-DF929625EA0E}">
        <p15:presenceInfo xmlns:p15="http://schemas.microsoft.com/office/powerpoint/2012/main" userId="Raimonds Bermanis" providerId="None"/>
      </p:ext>
    </p:extLst>
  </p:cmAuthor>
  <p:cmAuthor id="2" name="Madara Černuho" initials="MČ" lastIdx="3" clrIdx="3">
    <p:extLst>
      <p:ext uri="{19B8F6BF-5375-455C-9EA6-DF929625EA0E}">
        <p15:presenceInfo xmlns:p15="http://schemas.microsoft.com/office/powerpoint/2012/main" userId="Madara Černuh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monds Bērmanis" userId="273edf97-77c0-4de1-9800-c3970ed694d0" providerId="ADAL" clId="{F1BC94A8-BF7E-47D9-94A5-38BE37346F0E}"/>
    <pc:docChg chg="custSel modSld">
      <pc:chgData name="Raimonds Bērmanis" userId="273edf97-77c0-4de1-9800-c3970ed694d0" providerId="ADAL" clId="{F1BC94A8-BF7E-47D9-94A5-38BE37346F0E}" dt="2024-11-27T13:01:03.047" v="726" actId="20577"/>
      <pc:docMkLst>
        <pc:docMk/>
      </pc:docMkLst>
      <pc:sldChg chg="modSp mod">
        <pc:chgData name="Raimonds Bērmanis" userId="273edf97-77c0-4de1-9800-c3970ed694d0" providerId="ADAL" clId="{F1BC94A8-BF7E-47D9-94A5-38BE37346F0E}" dt="2024-11-27T13:01:03.047" v="726" actId="20577"/>
        <pc:sldMkLst>
          <pc:docMk/>
          <pc:sldMk cId="2361750466" sldId="384"/>
        </pc:sldMkLst>
        <pc:spChg chg="mod">
          <ac:chgData name="Raimonds Bērmanis" userId="273edf97-77c0-4de1-9800-c3970ed694d0" providerId="ADAL" clId="{F1BC94A8-BF7E-47D9-94A5-38BE37346F0E}" dt="2024-11-27T13:01:03.047" v="726" actId="20577"/>
          <ac:spMkLst>
            <pc:docMk/>
            <pc:sldMk cId="2361750466" sldId="384"/>
            <ac:spMk id="2" creationId="{5BBA1965-C621-DF1D-6B97-0790455FF694}"/>
          </ac:spMkLst>
        </pc:spChg>
      </pc:sldChg>
      <pc:sldChg chg="modSp mod">
        <pc:chgData name="Raimonds Bērmanis" userId="273edf97-77c0-4de1-9800-c3970ed694d0" providerId="ADAL" clId="{F1BC94A8-BF7E-47D9-94A5-38BE37346F0E}" dt="2024-11-27T13:00:02.091" v="680" actId="113"/>
        <pc:sldMkLst>
          <pc:docMk/>
          <pc:sldMk cId="1605077789" sldId="385"/>
        </pc:sldMkLst>
        <pc:spChg chg="mod">
          <ac:chgData name="Raimonds Bērmanis" userId="273edf97-77c0-4de1-9800-c3970ed694d0" providerId="ADAL" clId="{F1BC94A8-BF7E-47D9-94A5-38BE37346F0E}" dt="2024-11-27T13:00:02.091" v="680" actId="113"/>
          <ac:spMkLst>
            <pc:docMk/>
            <pc:sldMk cId="1605077789" sldId="385"/>
            <ac:spMk id="8" creationId="{F1AA5E35-3EA0-2E44-665B-CC2D19C637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6BF57-241D-4C77-8A3B-D932AE24988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08E75-111D-4173-9BFA-089536AEF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53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23C17-53A4-42E4-A2D0-EDBCF44C72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D6A4E-8B8F-48B8-812A-80A90E927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9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9D6A4E-8B8F-48B8-812A-80A90E9275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102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4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105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255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206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9376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12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461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475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667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105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9DB57-0C11-42A7-88FB-72585ABE34D2}" type="datetimeFigureOut">
              <a:rPr lang="lv-LV" smtClean="0"/>
              <a:t>27.11.2024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179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new.llkc.lv/lv/nozares/mezsaimnieciba-citi-pakalpojumi/Ogleklsaistigas-mezsaimniecibas-planosanas-riks" TargetMode="External"/><Relationship Id="rId5" Type="http://schemas.openxmlformats.org/officeDocument/2006/relationships/hyperlink" Target="http://www.mkpc.llkc.lv/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44798F0-5A29-6AAA-F2E5-C8D1D4BE4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520" y="386899"/>
            <a:ext cx="8952720" cy="1470025"/>
          </a:xfrm>
        </p:spPr>
        <p:txBody>
          <a:bodyPr>
            <a:normAutofit/>
          </a:bodyPr>
          <a:lstStyle/>
          <a:p>
            <a:r>
              <a:rPr lang="lv-LV" sz="2800" b="1" dirty="0"/>
              <a:t>Eiropas inovāciju partnerības projekts </a:t>
            </a:r>
            <a:br>
              <a:rPr lang="lv-LV" sz="2800" b="1" dirty="0"/>
            </a:br>
            <a:r>
              <a:rPr lang="en-US" sz="2800" b="1" dirty="0"/>
              <a:t>“</a:t>
            </a:r>
            <a:r>
              <a:rPr lang="lv-LV" sz="2800" b="1" dirty="0"/>
              <a:t>CO2 piesaistes un SEG emisiju mazināšanas pasākumi mež</a:t>
            </a:r>
            <a:r>
              <a:rPr lang="en-US" sz="2800" b="1" dirty="0"/>
              <a:t>a </a:t>
            </a:r>
            <a:r>
              <a:rPr lang="en-US" sz="2800" b="1" dirty="0" err="1"/>
              <a:t>apsaimniekošanā</a:t>
            </a:r>
            <a:r>
              <a:rPr lang="lv-LV" sz="2800" b="1" dirty="0"/>
              <a:t> un ietekmes novērtēšanas sistēma</a:t>
            </a:r>
            <a:r>
              <a:rPr lang="en-US" sz="2800" b="1" dirty="0"/>
              <a:t>”</a:t>
            </a:r>
            <a:endParaRPr lang="lv-LV" sz="2800" b="1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BBA1965-C621-DF1D-6B97-0790455FF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0326" y="1971075"/>
            <a:ext cx="9883824" cy="3361928"/>
          </a:xfrm>
        </p:spPr>
        <p:txBody>
          <a:bodyPr vert="horz" lIns="91440" tIns="45720" rIns="91440" bIns="45720" rtlCol="0">
            <a:noAutofit/>
          </a:bodyPr>
          <a:lstStyle/>
          <a:p>
            <a:pPr marL="114300" indent="0">
              <a:lnSpc>
                <a:spcPct val="90000"/>
              </a:lnSpc>
              <a:buNone/>
            </a:pPr>
            <a:endParaRPr lang="lv-LV" altLang="lv-LV" sz="2000" dirty="0"/>
          </a:p>
          <a:p>
            <a:pPr algn="l"/>
            <a:r>
              <a:rPr lang="lv-LV" sz="2400" b="1" dirty="0">
                <a:solidFill>
                  <a:schemeClr val="tx1"/>
                </a:solidFill>
              </a:rPr>
              <a:t>Programma</a:t>
            </a:r>
            <a:r>
              <a:rPr lang="lv-LV" sz="2400" dirty="0">
                <a:solidFill>
                  <a:schemeClr val="tx1"/>
                </a:solidFill>
              </a:rPr>
              <a:t>: Eiropas Lauksaimniecības fonds lauku attīstībai</a:t>
            </a:r>
          </a:p>
          <a:p>
            <a:pPr algn="l"/>
            <a:r>
              <a:rPr lang="lv-LV" sz="2400" b="1" dirty="0">
                <a:solidFill>
                  <a:schemeClr val="tx1"/>
                </a:solidFill>
              </a:rPr>
              <a:t>Projekta īstenošanas laiks</a:t>
            </a:r>
            <a:r>
              <a:rPr lang="lv-LV" sz="2400" dirty="0">
                <a:solidFill>
                  <a:schemeClr val="tx1"/>
                </a:solidFill>
              </a:rPr>
              <a:t>: 01.07.2022. – 30.06.2025.</a:t>
            </a:r>
          </a:p>
          <a:p>
            <a:pPr algn="l"/>
            <a:r>
              <a:rPr lang="lv-LV" sz="2400" b="1" dirty="0">
                <a:solidFill>
                  <a:schemeClr val="tx1"/>
                </a:solidFill>
              </a:rPr>
              <a:t>Projekta Nr</a:t>
            </a:r>
            <a:r>
              <a:rPr lang="lv-LV" sz="2400" dirty="0">
                <a:solidFill>
                  <a:schemeClr val="tx1"/>
                </a:solidFill>
              </a:rPr>
              <a:t>. 22-00-A01612-000006</a:t>
            </a:r>
          </a:p>
          <a:p>
            <a:pPr algn="l"/>
            <a:r>
              <a:rPr lang="lv-LV" sz="2400" b="1" dirty="0">
                <a:solidFill>
                  <a:schemeClr val="tx1"/>
                </a:solidFill>
              </a:rPr>
              <a:t>Vadošais partneris</a:t>
            </a:r>
            <a:r>
              <a:rPr lang="lv-LV" sz="2400" dirty="0">
                <a:solidFill>
                  <a:schemeClr val="tx1"/>
                </a:solidFill>
              </a:rPr>
              <a:t>: Latvijas Lauku konsultāciju un izglītības centrs, Meža konsultāciju pakalpojumu centrs</a:t>
            </a:r>
          </a:p>
          <a:p>
            <a:pPr algn="l"/>
            <a:r>
              <a:rPr lang="lv-LV" sz="2400" b="1" dirty="0">
                <a:solidFill>
                  <a:schemeClr val="tx1"/>
                </a:solidFill>
              </a:rPr>
              <a:t>Projekta partneri</a:t>
            </a:r>
            <a:r>
              <a:rPr lang="lv-LV" sz="2400" dirty="0">
                <a:solidFill>
                  <a:schemeClr val="tx1"/>
                </a:solidFill>
              </a:rPr>
              <a:t>: Latvijas Valsts mežzinātnes institūts "Silava“; Latvijas Meža īpašnieku biedrība; Latvijas Zemnieku federācija; Meža pētīšanas stacija; </a:t>
            </a:r>
            <a:r>
              <a:rPr lang="en-US" sz="2400" dirty="0">
                <a:solidFill>
                  <a:schemeClr val="tx1"/>
                </a:solidFill>
              </a:rPr>
              <a:t>SIA “</a:t>
            </a:r>
            <a:r>
              <a:rPr lang="lv-LV" sz="2400" dirty="0" err="1">
                <a:solidFill>
                  <a:schemeClr val="tx1"/>
                </a:solidFill>
              </a:rPr>
              <a:t>Ingka</a:t>
            </a:r>
            <a:r>
              <a:rPr lang="lv-LV" sz="2400" dirty="0">
                <a:solidFill>
                  <a:schemeClr val="tx1"/>
                </a:solidFill>
              </a:rPr>
              <a:t> Investments Management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  <a:r>
              <a:rPr lang="lv-LV" sz="2400" dirty="0">
                <a:solidFill>
                  <a:schemeClr val="tx1"/>
                </a:solidFill>
              </a:rPr>
              <a:t>; Mazo meža īpašnieku biedrība; </a:t>
            </a:r>
            <a:r>
              <a:rPr lang="en-US" sz="2400" dirty="0">
                <a:solidFill>
                  <a:schemeClr val="tx1"/>
                </a:solidFill>
              </a:rPr>
              <a:t>SIA “</a:t>
            </a:r>
            <a:r>
              <a:rPr lang="lv-LV" sz="2400" dirty="0">
                <a:solidFill>
                  <a:schemeClr val="tx1"/>
                </a:solidFill>
              </a:rPr>
              <a:t>Latvijas Finieris mežs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  <a:r>
              <a:rPr lang="lv-LV" sz="2400" dirty="0">
                <a:solidFill>
                  <a:schemeClr val="tx1"/>
                </a:solidFill>
              </a:rPr>
              <a:t>; </a:t>
            </a:r>
            <a:r>
              <a:rPr lang="en-US" sz="2400" dirty="0">
                <a:solidFill>
                  <a:schemeClr val="tx1"/>
                </a:solidFill>
              </a:rPr>
              <a:t>SIA “</a:t>
            </a:r>
            <a:r>
              <a:rPr lang="lv-LV" sz="2400" dirty="0">
                <a:solidFill>
                  <a:schemeClr val="tx1"/>
                </a:solidFill>
              </a:rPr>
              <a:t>Sodra</a:t>
            </a:r>
            <a:r>
              <a:rPr lang="en-US" sz="2400" dirty="0">
                <a:solidFill>
                  <a:schemeClr val="tx1"/>
                </a:solidFill>
              </a:rPr>
              <a:t> Forest</a:t>
            </a:r>
            <a:r>
              <a:rPr lang="lv-LV" sz="2400" dirty="0">
                <a:solidFill>
                  <a:schemeClr val="tx1"/>
                </a:solidFill>
              </a:rPr>
              <a:t> Latvia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  <a:r>
              <a:rPr lang="lv-LV" sz="2400" dirty="0">
                <a:solidFill>
                  <a:schemeClr val="tx1"/>
                </a:solidFill>
              </a:rPr>
              <a:t>;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lv-LV" sz="2400" dirty="0">
                <a:solidFill>
                  <a:schemeClr val="tx1"/>
                </a:solidFill>
              </a:rPr>
              <a:t>SIA "Mikaitas"</a:t>
            </a:r>
          </a:p>
          <a:p>
            <a:pPr marL="114300" indent="0">
              <a:lnSpc>
                <a:spcPct val="90000"/>
              </a:lnSpc>
              <a:buNone/>
            </a:pPr>
            <a:endParaRPr lang="en-US" altLang="lv-LV" sz="2000" dirty="0"/>
          </a:p>
          <a:p>
            <a:pPr marL="114300" indent="0">
              <a:lnSpc>
                <a:spcPct val="90000"/>
              </a:lnSpc>
              <a:buNone/>
            </a:pPr>
            <a:endParaRPr lang="en-US" altLang="lv-LV" sz="2000" dirty="0"/>
          </a:p>
          <a:p>
            <a:pPr marL="114300" indent="-228600">
              <a:lnSpc>
                <a:spcPct val="90000"/>
              </a:lnSpc>
            </a:pPr>
            <a:endParaRPr lang="en-US" altLang="lv-LV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6" r="8624" b="-3"/>
          <a:stretch/>
        </p:blipFill>
        <p:spPr>
          <a:xfrm>
            <a:off x="0" y="44624"/>
            <a:ext cx="1627466" cy="15841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4" r="2" b="1772"/>
          <a:stretch/>
        </p:blipFill>
        <p:spPr>
          <a:xfrm>
            <a:off x="10704512" y="243588"/>
            <a:ext cx="1122448" cy="11862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21949C-F01E-9960-CCF6-7B3D29EF1D6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91" t="9221" r="759" b="9786"/>
          <a:stretch/>
        </p:blipFill>
        <p:spPr>
          <a:xfrm>
            <a:off x="3287688" y="5932154"/>
            <a:ext cx="42291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5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37034" y="260648"/>
            <a:ext cx="7792482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endParaRPr lang="en-US" altLang="en-US" b="1" kern="1200" cap="all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A00E82-C125-6BB4-E381-B19E421E7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512" y="468598"/>
            <a:ext cx="9139064" cy="1470025"/>
          </a:xfrm>
        </p:spPr>
        <p:txBody>
          <a:bodyPr>
            <a:normAutofit/>
          </a:bodyPr>
          <a:lstStyle/>
          <a:p>
            <a:r>
              <a:rPr lang="lv-LV" sz="2800" b="1" dirty="0"/>
              <a:t>Projekta «CO</a:t>
            </a:r>
            <a:r>
              <a:rPr lang="lv-LV" sz="2800" b="1" baseline="-25000" dirty="0"/>
              <a:t>2</a:t>
            </a:r>
            <a:r>
              <a:rPr lang="lv-LV" sz="2800" b="1" dirty="0"/>
              <a:t> piesaistes un SEG emisiju mazināšanas pasākumi mež</a:t>
            </a:r>
            <a:r>
              <a:rPr lang="en-US" sz="2800" b="1" dirty="0"/>
              <a:t>a </a:t>
            </a:r>
            <a:r>
              <a:rPr lang="en-US" sz="2800" b="1" dirty="0" err="1"/>
              <a:t>apsaimniekošanā</a:t>
            </a:r>
            <a:r>
              <a:rPr lang="lv-LV" sz="2800" b="1" dirty="0"/>
              <a:t> un ietekmes novērtēšanas sistēma» īstenošanas posmi un sasniegtie rezultāti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BBA1965-C621-DF1D-6B97-0790455FF6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0" indent="-228600">
              <a:lnSpc>
                <a:spcPct val="90000"/>
              </a:lnSpc>
            </a:pPr>
            <a:endParaRPr lang="en-US" altLang="lv-LV" sz="2000" dirty="0"/>
          </a:p>
          <a:p>
            <a:pPr marL="114300" indent="0">
              <a:lnSpc>
                <a:spcPct val="90000"/>
              </a:lnSpc>
              <a:buNone/>
            </a:pPr>
            <a:endParaRPr lang="lv-LV" altLang="lv-LV" sz="2000" dirty="0"/>
          </a:p>
          <a:p>
            <a:pPr marL="114300" indent="0">
              <a:lnSpc>
                <a:spcPct val="90000"/>
              </a:lnSpc>
              <a:buNone/>
            </a:pPr>
            <a:endParaRPr lang="en-US" altLang="lv-LV" sz="2000" dirty="0"/>
          </a:p>
          <a:p>
            <a:pPr marL="114300" indent="0">
              <a:lnSpc>
                <a:spcPct val="90000"/>
              </a:lnSpc>
              <a:buNone/>
            </a:pPr>
            <a:endParaRPr lang="en-US" altLang="lv-LV" sz="2000" dirty="0"/>
          </a:p>
          <a:p>
            <a:pPr marL="114300" indent="-228600">
              <a:lnSpc>
                <a:spcPct val="90000"/>
              </a:lnSpc>
            </a:pPr>
            <a:endParaRPr lang="en-US" altLang="lv-LV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6" r="8624" b="-3"/>
          <a:stretch/>
        </p:blipFill>
        <p:spPr>
          <a:xfrm>
            <a:off x="0" y="44624"/>
            <a:ext cx="1627466" cy="15841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4" r="2" b="1772"/>
          <a:stretch/>
        </p:blipFill>
        <p:spPr>
          <a:xfrm>
            <a:off x="10704512" y="243588"/>
            <a:ext cx="1122448" cy="11862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2603EB-73E5-6A3C-E21B-7301B8AC3CD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91" t="9221" r="759" b="9786"/>
          <a:stretch/>
        </p:blipFill>
        <p:spPr>
          <a:xfrm>
            <a:off x="3647728" y="5988864"/>
            <a:ext cx="4229100" cy="6953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AA5E35-3EA0-2E44-665B-CC2D19C63706}"/>
              </a:ext>
            </a:extLst>
          </p:cNvPr>
          <p:cNvSpPr txBox="1"/>
          <p:nvPr/>
        </p:nvSpPr>
        <p:spPr>
          <a:xfrm>
            <a:off x="623392" y="2225661"/>
            <a:ext cx="106571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sz="2000" b="1" dirty="0"/>
              <a:t>Piesaistes pasākumu identificēšana</a:t>
            </a:r>
            <a:r>
              <a:rPr lang="lv-LV" sz="2000" dirty="0"/>
              <a:t>, LVMI Silava un partneri;</a:t>
            </a:r>
          </a:p>
          <a:p>
            <a:r>
              <a:rPr lang="lv-LV" sz="2000" dirty="0"/>
              <a:t>	 (14 pasākumi, no kuriem 6 meža zemēs un 9 lauksaimniecības zemēs);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sz="2000" b="1" dirty="0"/>
              <a:t>Algoritmu izstrāde identificētajiem pasākumiem</a:t>
            </a:r>
            <a:r>
              <a:rPr lang="lv-LV" sz="2000" dirty="0"/>
              <a:t>, LVMI Silava, LMIB, LLKC;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err="1"/>
              <a:t>Meža</a:t>
            </a:r>
            <a:r>
              <a:rPr lang="lv-LV" sz="2000" b="1" dirty="0"/>
              <a:t> apsaimniekošanas CO</a:t>
            </a:r>
            <a:r>
              <a:rPr lang="lv-LV" sz="2000" b="1" baseline="-25000" dirty="0"/>
              <a:t>2</a:t>
            </a:r>
            <a:r>
              <a:rPr lang="lv-LV" sz="2000" b="1" dirty="0"/>
              <a:t> bilances kalkulatora izveide, testēšana un pilnveide, </a:t>
            </a:r>
            <a:r>
              <a:rPr lang="lv-LV" sz="2000" dirty="0"/>
              <a:t>LLKC, LMIB, LVMI Silava partneri; (kalkulators)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err="1"/>
              <a:t>Oglekļa</a:t>
            </a:r>
            <a:r>
              <a:rPr lang="en-US" sz="2000" b="1" dirty="0"/>
              <a:t> </a:t>
            </a:r>
            <a:r>
              <a:rPr lang="en-US" sz="2000" b="1" dirty="0" err="1"/>
              <a:t>tirdzniecības</a:t>
            </a:r>
            <a:r>
              <a:rPr lang="en-US" sz="2000" b="1" dirty="0"/>
              <a:t> </a:t>
            </a:r>
            <a:r>
              <a:rPr lang="en-US" sz="2000" b="1" dirty="0" err="1"/>
              <a:t>sistēmas</a:t>
            </a:r>
            <a:r>
              <a:rPr lang="en-US" sz="2000" b="1" dirty="0"/>
              <a:t> </a:t>
            </a:r>
            <a:r>
              <a:rPr lang="en-US" sz="2000" b="1" dirty="0" err="1"/>
              <a:t>ieviešanas</a:t>
            </a:r>
            <a:r>
              <a:rPr lang="en-US" sz="2000" b="1" dirty="0"/>
              <a:t> </a:t>
            </a:r>
            <a:r>
              <a:rPr lang="en-US" sz="2000" b="1" dirty="0" err="1"/>
              <a:t>iespēju</a:t>
            </a:r>
            <a:r>
              <a:rPr lang="en-US" sz="2000" b="1" dirty="0"/>
              <a:t> </a:t>
            </a:r>
            <a:r>
              <a:rPr lang="en-US" sz="2000" b="1" dirty="0" err="1"/>
              <a:t>Latvijā</a:t>
            </a:r>
            <a:r>
              <a:rPr lang="en-US" sz="2000" b="1" dirty="0"/>
              <a:t> </a:t>
            </a:r>
            <a:r>
              <a:rPr lang="en-US" sz="2000" b="1" dirty="0" err="1"/>
              <a:t>izvērtējums</a:t>
            </a:r>
            <a:r>
              <a:rPr lang="lv-LV" sz="2000" b="1" dirty="0"/>
              <a:t>, </a:t>
            </a:r>
            <a:r>
              <a:rPr lang="lv-LV" sz="2000" dirty="0"/>
              <a:t>LMIB, partneri; (pārskats);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lv-LV" sz="2000" b="1" dirty="0" err="1"/>
              <a:t>Izglītojoš</a:t>
            </a:r>
            <a:r>
              <a:rPr lang="en-US" sz="2000" b="1" dirty="0" err="1"/>
              <a:t>ie</a:t>
            </a:r>
            <a:r>
              <a:rPr lang="lv-LV" sz="2000" b="1" dirty="0"/>
              <a:t> pasākum</a:t>
            </a:r>
            <a:r>
              <a:rPr lang="en-US" sz="2000" b="1" dirty="0" err="1"/>
              <a:t>i</a:t>
            </a:r>
            <a:r>
              <a:rPr lang="en-US" sz="2000" b="1" dirty="0"/>
              <a:t> un </a:t>
            </a:r>
            <a:r>
              <a:rPr lang="en-US" sz="2000" b="1" dirty="0" err="1"/>
              <a:t>i</a:t>
            </a:r>
            <a:r>
              <a:rPr lang="lv-LV" sz="2000" b="1" dirty="0" err="1"/>
              <a:t>nformācijas</a:t>
            </a:r>
            <a:r>
              <a:rPr lang="lv-LV" sz="2000" b="1" dirty="0"/>
              <a:t> izplatīšana, </a:t>
            </a:r>
            <a:r>
              <a:rPr lang="lv-LV" sz="2000" dirty="0"/>
              <a:t>LLKC, LVMI Silava, MPS, LZF partneri; 	(apzināti piesaistes pasākumus raksturojošie meža un lauksaimniecības zemju 		objekti, sagatavoti apraksti - pases)</a:t>
            </a:r>
            <a:r>
              <a:rPr lang="en-US" sz="2000" dirty="0"/>
              <a:t> </a:t>
            </a:r>
            <a:endParaRPr lang="lv-LV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lv-LV" sz="2000" dirty="0"/>
          </a:p>
          <a:p>
            <a:r>
              <a:rPr lang="lv-LV" sz="2000" dirty="0"/>
              <a:t>	</a:t>
            </a:r>
            <a:r>
              <a:rPr lang="en-US" sz="2000" b="1" dirty="0"/>
              <a:t>2025. </a:t>
            </a:r>
            <a:r>
              <a:rPr lang="en-US" sz="2000" b="1" dirty="0" err="1"/>
              <a:t>gadā</a:t>
            </a:r>
            <a:r>
              <a:rPr lang="en-US" sz="2000" b="1" dirty="0"/>
              <a:t> </a:t>
            </a:r>
            <a:r>
              <a:rPr lang="en-US" sz="2000" dirty="0" err="1"/>
              <a:t>tiks</a:t>
            </a:r>
            <a:r>
              <a:rPr lang="en-US" sz="2000" dirty="0"/>
              <a:t> organizēti </a:t>
            </a:r>
            <a:r>
              <a:rPr lang="en-US" sz="2000" dirty="0" err="1"/>
              <a:t>semināri</a:t>
            </a:r>
            <a:r>
              <a:rPr lang="en-US" sz="2000" dirty="0"/>
              <a:t> </a:t>
            </a:r>
            <a:r>
              <a:rPr lang="en-US" sz="2000" dirty="0" err="1"/>
              <a:t>mežā</a:t>
            </a:r>
            <a:r>
              <a:rPr lang="en-US" sz="2000" dirty="0"/>
              <a:t> un </a:t>
            </a:r>
            <a:r>
              <a:rPr lang="en-US" sz="2000" dirty="0" err="1"/>
              <a:t>lauksaimniecības</a:t>
            </a:r>
            <a:r>
              <a:rPr lang="en-US" sz="2000" dirty="0"/>
              <a:t> </a:t>
            </a:r>
            <a:r>
              <a:rPr lang="en-US" sz="2000" dirty="0" err="1"/>
              <a:t>zemēs</a:t>
            </a:r>
            <a:r>
              <a:rPr lang="en-US" sz="2000" dirty="0"/>
              <a:t> </a:t>
            </a:r>
            <a:r>
              <a:rPr lang="en-US" sz="2000" dirty="0" err="1"/>
              <a:t>objektos</a:t>
            </a:r>
            <a:r>
              <a:rPr lang="en-US" sz="2000" dirty="0"/>
              <a:t>, kas </a:t>
            </a:r>
            <a:r>
              <a:rPr lang="en-US" sz="2000" dirty="0" err="1"/>
              <a:t>raksturo</a:t>
            </a:r>
            <a:r>
              <a:rPr lang="en-US" sz="2000" dirty="0"/>
              <a:t> </a:t>
            </a:r>
            <a:r>
              <a:rPr lang="lv-LV" sz="2000" dirty="0"/>
              <a:t>	</a:t>
            </a:r>
            <a:r>
              <a:rPr lang="en-US" sz="2000" dirty="0" err="1"/>
              <a:t>piesaistes</a:t>
            </a:r>
            <a:r>
              <a:rPr lang="en-US" sz="2000" dirty="0"/>
              <a:t> </a:t>
            </a:r>
            <a:r>
              <a:rPr lang="en-US" sz="2000" dirty="0" err="1"/>
              <a:t>pasākumus</a:t>
            </a:r>
            <a:r>
              <a:rPr lang="lv-LV" sz="2000" dirty="0"/>
              <a:t>, apmācības par kalkulatora izmantošanu.</a:t>
            </a:r>
          </a:p>
        </p:txBody>
      </p:sp>
    </p:spTree>
    <p:extLst>
      <p:ext uri="{BB962C8B-B14F-4D97-AF65-F5344CB8AC3E}">
        <p14:creationId xmlns:p14="http://schemas.microsoft.com/office/powerpoint/2010/main" val="160507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6DDDE-A46E-124D-F06B-760F25B37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386A05-7D77-A719-4327-34D1C931E3A0}"/>
              </a:ext>
            </a:extLst>
          </p:cNvPr>
          <p:cNvSpPr txBox="1">
            <a:spLocks/>
          </p:cNvSpPr>
          <p:nvPr/>
        </p:nvSpPr>
        <p:spPr>
          <a:xfrm>
            <a:off x="1127448" y="243588"/>
            <a:ext cx="9577064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endParaRPr lang="en-US" altLang="en-US" b="1" kern="1200" cap="all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201CC0-B6E0-8B04-1C00-51D5BE267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b="1" dirty="0"/>
              <a:t>CO</a:t>
            </a:r>
            <a:r>
              <a:rPr lang="lv-LV" sz="2800" b="1" baseline="-25000" dirty="0"/>
              <a:t>2</a:t>
            </a:r>
            <a:r>
              <a:rPr lang="lv-LV" sz="2800" b="1" dirty="0"/>
              <a:t> piesaistes un SEG emisiju mazināšanas pasākumu meža apsaimniekošanas un ietekmes novērtēšanas sistēma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BA407B-8214-7639-92D6-0E976F2BF58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6" r="8624" b="-3"/>
          <a:stretch/>
        </p:blipFill>
        <p:spPr>
          <a:xfrm>
            <a:off x="0" y="44624"/>
            <a:ext cx="1627466" cy="15841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35D655-BF58-9393-80B4-2BD7952D9A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4" r="2" b="1772"/>
          <a:stretch/>
        </p:blipFill>
        <p:spPr>
          <a:xfrm>
            <a:off x="10704512" y="243588"/>
            <a:ext cx="1122448" cy="118624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B91C0F-16CF-2F82-FDC5-7376BBC9886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91" t="9221" r="759" b="9786"/>
          <a:stretch/>
        </p:blipFill>
        <p:spPr>
          <a:xfrm>
            <a:off x="3647728" y="5988864"/>
            <a:ext cx="4229100" cy="6953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0B385D-7F7A-AA50-8141-C7A710492DF8}"/>
              </a:ext>
            </a:extLst>
          </p:cNvPr>
          <p:cNvSpPr txBox="1"/>
          <p:nvPr/>
        </p:nvSpPr>
        <p:spPr>
          <a:xfrm>
            <a:off x="609600" y="2112964"/>
            <a:ext cx="103806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400" dirty="0"/>
              <a:t>Oglekļsaistīgas mežsaimniecības plānošanas rīks</a:t>
            </a:r>
            <a:r>
              <a:rPr lang="en-US" sz="2400" dirty="0"/>
              <a:t> - </a:t>
            </a:r>
            <a:r>
              <a:rPr lang="lv-LV" sz="2400" dirty="0"/>
              <a:t>kalkulators pieejams</a:t>
            </a:r>
            <a:r>
              <a:rPr lang="en-US" sz="2400" dirty="0"/>
              <a:t> </a:t>
            </a:r>
            <a:r>
              <a:rPr lang="en-US" sz="2400" dirty="0">
                <a:hlinkClick r:id="rId5"/>
              </a:rPr>
              <a:t>www.mkpc.llkc.lv</a:t>
            </a:r>
            <a:r>
              <a:rPr lang="en-US" sz="2400" dirty="0"/>
              <a:t> sadaļā </a:t>
            </a:r>
            <a:r>
              <a:rPr lang="lv-LV" sz="2400" dirty="0">
                <a:hlinkClick r:id="rId6"/>
              </a:rPr>
              <a:t>Oglekļsaistīgas mežsaimniecības plānošanas rīks</a:t>
            </a:r>
            <a:endParaRPr lang="lv-LV" sz="2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D419929-B15E-2EBD-5FC5-67C13AA95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4" y="3354087"/>
            <a:ext cx="377348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35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14021</TotalTime>
  <Words>299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Eiropas inovāciju partnerības projekts  “CO2 piesaistes un SEG emisiju mazināšanas pasākumi meža apsaimniekošanā un ietekmes novērtēšanas sistēma”</vt:lpstr>
      <vt:lpstr>Projekta «CO2 piesaistes un SEG emisiju mazināšanas pasākumi meža apsaimniekošanā un ietekmes novērtēšanas sistēma» īstenošanas posmi un sasniegtie rezultāti</vt:lpstr>
      <vt:lpstr>CO2 piesaistes un SEG emisiju mazināšanas pasākumu meža apsaimniekošanas un ietekmes novērtēšanas sistēma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Liega Ozola</dc:creator>
  <cp:lastModifiedBy>Raimonds Bērmanis</cp:lastModifiedBy>
  <cp:revision>463</cp:revision>
  <cp:lastPrinted>2022-11-22T10:26:24Z</cp:lastPrinted>
  <dcterms:created xsi:type="dcterms:W3CDTF">2017-02-15T07:27:40Z</dcterms:created>
  <dcterms:modified xsi:type="dcterms:W3CDTF">2024-11-27T13:01:05Z</dcterms:modified>
</cp:coreProperties>
</file>