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notesMasterIdLst>
    <p:notesMasterId r:id="rId10"/>
  </p:notesMasterIdLst>
  <p:sldIdLst>
    <p:sldId id="1338" r:id="rId2"/>
    <p:sldId id="1258" r:id="rId3"/>
    <p:sldId id="357" r:id="rId4"/>
    <p:sldId id="1333" r:id="rId5"/>
    <p:sldId id="1337" r:id="rId6"/>
    <p:sldId id="1259" r:id="rId7"/>
    <p:sldId id="332" r:id="rId8"/>
    <p:sldId id="1339"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EE7F6E-BE8A-4ECD-9974-9455C13B62FA}" v="13" dt="2024-11-27T20:06:52.1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7853C-536D-4A76-A0AE-DD22124D55A5}" styleName="Dizaina stils 1 - izcēlum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16DA210-FB5B-4158-B5E0-FEB733F419BA}" styleName="Gaišs stils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701"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E827DB-4C3A-4742-B8B5-12B1DAD4B167}" type="datetimeFigureOut">
              <a:rPr lang="lv-LV" smtClean="0"/>
              <a:t>28.11.2024</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97B646-CF9A-42B2-AF34-286AD0403169}" type="slidenum">
              <a:rPr lang="lv-LV" smtClean="0"/>
              <a:t>‹#›</a:t>
            </a:fld>
            <a:endParaRPr lang="lv-LV"/>
          </a:p>
        </p:txBody>
      </p:sp>
    </p:spTree>
    <p:extLst>
      <p:ext uri="{BB962C8B-B14F-4D97-AF65-F5344CB8AC3E}">
        <p14:creationId xmlns:p14="http://schemas.microsoft.com/office/powerpoint/2010/main" val="247903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422275" y="1241425"/>
            <a:ext cx="5954713" cy="3351213"/>
          </a:xfrm>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B7D106F8-55BE-4375-99CB-999F6EDDA859}" type="slidenum">
              <a:rPr lang="lv-LV" smtClean="0"/>
              <a:t>1</a:t>
            </a:fld>
            <a:endParaRPr lang="lv-LV"/>
          </a:p>
        </p:txBody>
      </p:sp>
    </p:spTree>
    <p:extLst>
      <p:ext uri="{BB962C8B-B14F-4D97-AF65-F5344CB8AC3E}">
        <p14:creationId xmlns:p14="http://schemas.microsoft.com/office/powerpoint/2010/main" val="2713307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F2EB896-4021-405B-87C4-80CDF97749B9}" type="datetimeFigureOut">
              <a:rPr lang="lv-LV" smtClean="0"/>
              <a:t>28.11.2024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26ED0E9-3972-474B-9AEE-E18A532D0226}" type="slidenum">
              <a:rPr lang="lv-LV" smtClean="0"/>
              <a:t>‹#›</a:t>
            </a:fld>
            <a:endParaRPr lang="lv-LV"/>
          </a:p>
        </p:txBody>
      </p:sp>
    </p:spTree>
    <p:extLst>
      <p:ext uri="{BB962C8B-B14F-4D97-AF65-F5344CB8AC3E}">
        <p14:creationId xmlns:p14="http://schemas.microsoft.com/office/powerpoint/2010/main" val="3127116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2EB896-4021-405B-87C4-80CDF97749B9}" type="datetimeFigureOut">
              <a:rPr lang="lv-LV" smtClean="0"/>
              <a:t>28.11.2024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26ED0E9-3972-474B-9AEE-E18A532D0226}" type="slidenum">
              <a:rPr lang="lv-LV" smtClean="0"/>
              <a:t>‹#›</a:t>
            </a:fld>
            <a:endParaRPr lang="lv-LV"/>
          </a:p>
        </p:txBody>
      </p:sp>
    </p:spTree>
    <p:extLst>
      <p:ext uri="{BB962C8B-B14F-4D97-AF65-F5344CB8AC3E}">
        <p14:creationId xmlns:p14="http://schemas.microsoft.com/office/powerpoint/2010/main" val="3210142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2EB896-4021-405B-87C4-80CDF97749B9}" type="datetimeFigureOut">
              <a:rPr lang="lv-LV" smtClean="0"/>
              <a:t>28.11.2024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26ED0E9-3972-474B-9AEE-E18A532D0226}" type="slidenum">
              <a:rPr lang="lv-LV" smtClean="0"/>
              <a:t>‹#›</a:t>
            </a:fld>
            <a:endParaRPr lang="lv-LV"/>
          </a:p>
        </p:txBody>
      </p:sp>
    </p:spTree>
    <p:extLst>
      <p:ext uri="{BB962C8B-B14F-4D97-AF65-F5344CB8AC3E}">
        <p14:creationId xmlns:p14="http://schemas.microsoft.com/office/powerpoint/2010/main" val="2205347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6"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914400" y="4724400"/>
            <a:ext cx="10363200" cy="1036638"/>
          </a:xfrm>
          <a:prstGeom prst="rect">
            <a:avLst/>
          </a:prstGeom>
        </p:spPr>
        <p:txBody>
          <a:bodyPr lIns="70468" tIns="35234" rIns="70468" bIns="35234">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05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24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05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05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pic>
        <p:nvPicPr>
          <p:cNvPr id="8"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062945" y="0"/>
            <a:ext cx="3499906"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5950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6176886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02A91F34-D1E9-40A2-A88B-F5CB3D88A25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186160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1F843B1E-E3E0-4201-81FD-1686403190E3}"/>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40E08AD4-04C3-4422-AED8-5B8833B43380}" type="slidenum">
              <a:rPr lang="en-US" altLang="en-US"/>
              <a:pPr>
                <a:defRPr/>
              </a:pPr>
              <a:t>‹#›</a:t>
            </a:fld>
            <a:endParaRPr lang="en-US" altLang="en-US"/>
          </a:p>
        </p:txBody>
      </p:sp>
    </p:spTree>
    <p:extLst>
      <p:ext uri="{BB962C8B-B14F-4D97-AF65-F5344CB8AC3E}">
        <p14:creationId xmlns:p14="http://schemas.microsoft.com/office/powerpoint/2010/main" val="32553454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02A91F34-D1E9-40A2-A88B-F5CB3D88A25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9" y="0"/>
            <a:ext cx="1852082"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1F843B1E-E3E0-4201-81FD-1686403190E3}"/>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40E08AD4-04C3-4422-AED8-5B8833B43380}" type="slidenum">
              <a:rPr lang="en-US" altLang="en-US"/>
              <a:pPr>
                <a:defRPr/>
              </a:pPr>
              <a:t>‹#›</a:t>
            </a:fld>
            <a:endParaRPr lang="en-US" altLang="en-US"/>
          </a:p>
        </p:txBody>
      </p:sp>
    </p:spTree>
    <p:extLst>
      <p:ext uri="{BB962C8B-B14F-4D97-AF65-F5344CB8AC3E}">
        <p14:creationId xmlns:p14="http://schemas.microsoft.com/office/powerpoint/2010/main" val="969754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2EB896-4021-405B-87C4-80CDF97749B9}" type="datetimeFigureOut">
              <a:rPr lang="lv-LV" smtClean="0"/>
              <a:t>28.11.2024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26ED0E9-3972-474B-9AEE-E18A532D0226}" type="slidenum">
              <a:rPr lang="lv-LV" smtClean="0"/>
              <a:t>‹#›</a:t>
            </a:fld>
            <a:endParaRPr lang="lv-LV"/>
          </a:p>
        </p:txBody>
      </p:sp>
    </p:spTree>
    <p:extLst>
      <p:ext uri="{BB962C8B-B14F-4D97-AF65-F5344CB8AC3E}">
        <p14:creationId xmlns:p14="http://schemas.microsoft.com/office/powerpoint/2010/main" val="837657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2EB896-4021-405B-87C4-80CDF97749B9}" type="datetimeFigureOut">
              <a:rPr lang="lv-LV" smtClean="0"/>
              <a:t>28.11.2024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26ED0E9-3972-474B-9AEE-E18A532D0226}" type="slidenum">
              <a:rPr lang="lv-LV" smtClean="0"/>
              <a:t>‹#›</a:t>
            </a:fld>
            <a:endParaRPr lang="lv-LV"/>
          </a:p>
        </p:txBody>
      </p:sp>
    </p:spTree>
    <p:extLst>
      <p:ext uri="{BB962C8B-B14F-4D97-AF65-F5344CB8AC3E}">
        <p14:creationId xmlns:p14="http://schemas.microsoft.com/office/powerpoint/2010/main" val="148436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F2EB896-4021-405B-87C4-80CDF97749B9}" type="datetimeFigureOut">
              <a:rPr lang="lv-LV" smtClean="0"/>
              <a:t>28.11.2024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526ED0E9-3972-474B-9AEE-E18A532D0226}" type="slidenum">
              <a:rPr lang="lv-LV" smtClean="0"/>
              <a:t>‹#›</a:t>
            </a:fld>
            <a:endParaRPr lang="lv-LV"/>
          </a:p>
        </p:txBody>
      </p:sp>
    </p:spTree>
    <p:extLst>
      <p:ext uri="{BB962C8B-B14F-4D97-AF65-F5344CB8AC3E}">
        <p14:creationId xmlns:p14="http://schemas.microsoft.com/office/powerpoint/2010/main" val="74658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F2EB896-4021-405B-87C4-80CDF97749B9}" type="datetimeFigureOut">
              <a:rPr lang="lv-LV" smtClean="0"/>
              <a:t>28.11.2024</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526ED0E9-3972-474B-9AEE-E18A532D0226}" type="slidenum">
              <a:rPr lang="lv-LV" smtClean="0"/>
              <a:t>‹#›</a:t>
            </a:fld>
            <a:endParaRPr lang="lv-LV"/>
          </a:p>
        </p:txBody>
      </p:sp>
    </p:spTree>
    <p:extLst>
      <p:ext uri="{BB962C8B-B14F-4D97-AF65-F5344CB8AC3E}">
        <p14:creationId xmlns:p14="http://schemas.microsoft.com/office/powerpoint/2010/main" val="1572633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F2EB896-4021-405B-87C4-80CDF97749B9}" type="datetimeFigureOut">
              <a:rPr lang="lv-LV" smtClean="0"/>
              <a:t>28.11.2024</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526ED0E9-3972-474B-9AEE-E18A532D0226}" type="slidenum">
              <a:rPr lang="lv-LV" smtClean="0"/>
              <a:t>‹#›</a:t>
            </a:fld>
            <a:endParaRPr lang="lv-LV"/>
          </a:p>
        </p:txBody>
      </p:sp>
    </p:spTree>
    <p:extLst>
      <p:ext uri="{BB962C8B-B14F-4D97-AF65-F5344CB8AC3E}">
        <p14:creationId xmlns:p14="http://schemas.microsoft.com/office/powerpoint/2010/main" val="3126181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2EB896-4021-405B-87C4-80CDF97749B9}" type="datetimeFigureOut">
              <a:rPr lang="lv-LV" smtClean="0"/>
              <a:t>28.11.2024</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526ED0E9-3972-474B-9AEE-E18A532D0226}" type="slidenum">
              <a:rPr lang="lv-LV" smtClean="0"/>
              <a:t>‹#›</a:t>
            </a:fld>
            <a:endParaRPr lang="lv-LV"/>
          </a:p>
        </p:txBody>
      </p:sp>
    </p:spTree>
    <p:extLst>
      <p:ext uri="{BB962C8B-B14F-4D97-AF65-F5344CB8AC3E}">
        <p14:creationId xmlns:p14="http://schemas.microsoft.com/office/powerpoint/2010/main" val="3875460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F2EB896-4021-405B-87C4-80CDF97749B9}" type="datetimeFigureOut">
              <a:rPr lang="lv-LV" smtClean="0"/>
              <a:t>28.11.2024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526ED0E9-3972-474B-9AEE-E18A532D0226}" type="slidenum">
              <a:rPr lang="lv-LV" smtClean="0"/>
              <a:t>‹#›</a:t>
            </a:fld>
            <a:endParaRPr lang="lv-LV"/>
          </a:p>
        </p:txBody>
      </p:sp>
    </p:spTree>
    <p:extLst>
      <p:ext uri="{BB962C8B-B14F-4D97-AF65-F5344CB8AC3E}">
        <p14:creationId xmlns:p14="http://schemas.microsoft.com/office/powerpoint/2010/main" val="1002834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F2EB896-4021-405B-87C4-80CDF97749B9}" type="datetimeFigureOut">
              <a:rPr lang="lv-LV" smtClean="0"/>
              <a:t>28.11.2024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526ED0E9-3972-474B-9AEE-E18A532D0226}" type="slidenum">
              <a:rPr lang="lv-LV" smtClean="0"/>
              <a:t>‹#›</a:t>
            </a:fld>
            <a:endParaRPr lang="lv-LV"/>
          </a:p>
        </p:txBody>
      </p:sp>
    </p:spTree>
    <p:extLst>
      <p:ext uri="{BB962C8B-B14F-4D97-AF65-F5344CB8AC3E}">
        <p14:creationId xmlns:p14="http://schemas.microsoft.com/office/powerpoint/2010/main" val="391451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2EB896-4021-405B-87C4-80CDF97749B9}" type="datetimeFigureOut">
              <a:rPr lang="lv-LV" smtClean="0"/>
              <a:t>28.11.2024</a:t>
            </a:fld>
            <a:endParaRPr lang="lv-LV"/>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6ED0E9-3972-474B-9AEE-E18A532D0226}" type="slidenum">
              <a:rPr lang="lv-LV" smtClean="0"/>
              <a:t>‹#›</a:t>
            </a:fld>
            <a:endParaRPr lang="lv-LV"/>
          </a:p>
        </p:txBody>
      </p:sp>
    </p:spTree>
    <p:extLst>
      <p:ext uri="{BB962C8B-B14F-4D97-AF65-F5344CB8AC3E}">
        <p14:creationId xmlns:p14="http://schemas.microsoft.com/office/powerpoint/2010/main" val="1829966390"/>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3" r:id="rId13"/>
    <p:sldLayoutId id="2147483814" r:id="rId14"/>
    <p:sldLayoutId id="2147483815"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2">
            <a:extLst>
              <a:ext uri="{FF2B5EF4-FFF2-40B4-BE49-F238E27FC236}">
                <a16:creationId xmlns:a16="http://schemas.microsoft.com/office/drawing/2014/main" id="{15D06B73-698D-411A-8D99-490B03B50056}"/>
              </a:ext>
            </a:extLst>
          </p:cNvPr>
          <p:cNvSpPr txBox="1">
            <a:spLocks/>
          </p:cNvSpPr>
          <p:nvPr/>
        </p:nvSpPr>
        <p:spPr>
          <a:xfrm>
            <a:off x="2259806" y="3114676"/>
            <a:ext cx="7672388" cy="171141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endParaRPr lang="lv-LV" sz="2700" dirty="0"/>
          </a:p>
          <a:p>
            <a:pPr marL="0" indent="0" algn="ctr">
              <a:lnSpc>
                <a:spcPct val="100000"/>
              </a:lnSpc>
              <a:spcBef>
                <a:spcPts val="0"/>
              </a:spcBef>
              <a:buNone/>
            </a:pPr>
            <a:r>
              <a:rPr lang="lv-LV" sz="31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Aktuālais mežsaimniecības atbalstam</a:t>
            </a:r>
            <a:endParaRPr lang="lv-LV" altLang="en-US" sz="3100" b="1" dirty="0">
              <a:effectLst>
                <a:outerShdw blurRad="38100" dist="38100" dir="2700000" algn="tl">
                  <a:srgbClr val="000000">
                    <a:alpha val="43137"/>
                  </a:srgbClr>
                </a:outerShdw>
              </a:effectLst>
              <a:latin typeface="Arial" panose="020B0604020202020204" pitchFamily="34" charset="0"/>
              <a:ea typeface="Segoe UI Black" panose="020B0A02040204020203" pitchFamily="34" charset="0"/>
              <a:cs typeface="Arial" panose="020B0604020202020204" pitchFamily="34" charset="0"/>
            </a:endParaRPr>
          </a:p>
          <a:p>
            <a:pPr marL="0" indent="0" algn="ctr">
              <a:lnSpc>
                <a:spcPct val="100000"/>
              </a:lnSpc>
              <a:spcBef>
                <a:spcPts val="0"/>
              </a:spcBef>
              <a:buNone/>
            </a:pPr>
            <a:r>
              <a:rPr lang="lv-LV" altLang="lv-LV" sz="31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KLP SP 2023 – 2027 </a:t>
            </a:r>
            <a:r>
              <a:rPr lang="lv-LV" sz="31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ietvarā </a:t>
            </a:r>
          </a:p>
          <a:p>
            <a:pPr marL="0" indent="0" algn="ctr">
              <a:lnSpc>
                <a:spcPct val="90000"/>
              </a:lnSpc>
              <a:buNone/>
            </a:pPr>
            <a:endParaRPr lang="lv-LV" altLang="en-US" sz="2000" b="1" dirty="0">
              <a:latin typeface="Arial" panose="020B0604020202020204" pitchFamily="34" charset="0"/>
              <a:ea typeface="Segoe UI Black" panose="020B0A02040204020203" pitchFamily="34" charset="0"/>
              <a:cs typeface="Arial" panose="020B0604020202020204" pitchFamily="34" charset="0"/>
            </a:endParaRPr>
          </a:p>
          <a:p>
            <a:pPr marL="0" indent="0" algn="ctr">
              <a:lnSpc>
                <a:spcPct val="90000"/>
              </a:lnSpc>
              <a:buNone/>
            </a:pPr>
            <a:r>
              <a:rPr lang="lv-LV" altLang="en-US" sz="2200" b="1" dirty="0">
                <a:effectLst>
                  <a:outerShdw blurRad="38100" dist="38100" dir="2700000" algn="tl">
                    <a:srgbClr val="000000">
                      <a:alpha val="43137"/>
                    </a:srgbClr>
                  </a:outerShdw>
                </a:effectLst>
                <a:latin typeface="Arial" panose="020B0604020202020204" pitchFamily="34" charset="0"/>
                <a:ea typeface="Segoe UI Black" panose="020B0A02040204020203" pitchFamily="34" charset="0"/>
                <a:cs typeface="Arial" panose="020B0604020202020204" pitchFamily="34" charset="0"/>
              </a:rPr>
              <a:t>Iveta Hildebrante</a:t>
            </a:r>
          </a:p>
        </p:txBody>
      </p:sp>
      <p:sp>
        <p:nvSpPr>
          <p:cNvPr id="3" name="Text Placeholder 2">
            <a:extLst>
              <a:ext uri="{FF2B5EF4-FFF2-40B4-BE49-F238E27FC236}">
                <a16:creationId xmlns:a16="http://schemas.microsoft.com/office/drawing/2014/main" id="{4C1BAC33-626F-44D3-8B84-BF1F52226454}"/>
              </a:ext>
            </a:extLst>
          </p:cNvPr>
          <p:cNvSpPr txBox="1">
            <a:spLocks/>
          </p:cNvSpPr>
          <p:nvPr/>
        </p:nvSpPr>
        <p:spPr bwMode="auto">
          <a:xfrm>
            <a:off x="2105025" y="6057900"/>
            <a:ext cx="7877175" cy="332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lvl1pPr marL="0" indent="0" algn="ctr" defTabSz="938213" rtl="0" eaLnBrk="0" fontAlgn="base" hangingPunct="0">
              <a:spcBef>
                <a:spcPct val="20000"/>
              </a:spcBef>
              <a:spcAft>
                <a:spcPct val="0"/>
              </a:spcAft>
              <a:buFont typeface="Arial" panose="020B0604020202020204" pitchFamily="34" charset="0"/>
              <a:buNone/>
              <a:defRPr sz="14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pPr>
              <a:lnSpc>
                <a:spcPct val="90000"/>
              </a:lnSpc>
            </a:pPr>
            <a:r>
              <a:rPr lang="lv-LV" altLang="en-US" dirty="0">
                <a:solidFill>
                  <a:schemeClr val="tx1">
                    <a:lumMod val="75000"/>
                    <a:lumOff val="25000"/>
                  </a:schemeClr>
                </a:solidFill>
                <a:latin typeface="Arial" panose="020B0604020202020204" pitchFamily="34" charset="0"/>
                <a:ea typeface="Segoe UI Black" panose="020B0A02040204020203" pitchFamily="34" charset="0"/>
                <a:cs typeface="Arial" panose="020B0604020202020204" pitchFamily="34" charset="0"/>
              </a:rPr>
              <a:t>2024. gada 28. novembris</a:t>
            </a:r>
          </a:p>
        </p:txBody>
      </p:sp>
    </p:spTree>
    <p:extLst>
      <p:ext uri="{BB962C8B-B14F-4D97-AF65-F5344CB8AC3E}">
        <p14:creationId xmlns:p14="http://schemas.microsoft.com/office/powerpoint/2010/main" val="973278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CBE4FE61-0A1D-4B34-8FEC-E438CB802176}"/>
              </a:ext>
            </a:extLst>
          </p:cNvPr>
          <p:cNvSpPr>
            <a:spLocks noGrp="1"/>
          </p:cNvSpPr>
          <p:nvPr>
            <p:ph type="title"/>
          </p:nvPr>
        </p:nvSpPr>
        <p:spPr>
          <a:xfrm>
            <a:off x="2100325" y="416089"/>
            <a:ext cx="8143745" cy="650548"/>
          </a:xfrm>
        </p:spPr>
        <p:txBody>
          <a:bodyPr>
            <a:noAutofit/>
          </a:bodyPr>
          <a:lstStyle/>
          <a:p>
            <a:pPr algn="ctr">
              <a:spcBef>
                <a:spcPts val="2400"/>
              </a:spcBef>
              <a:spcAft>
                <a:spcPts val="1200"/>
              </a:spcAft>
            </a:pPr>
            <a:r>
              <a:rPr lang="lv-LV" altLang="lv-LV" sz="2800" dirty="0">
                <a:latin typeface="Arial" panose="020B0604020202020204" pitchFamily="34" charset="0"/>
                <a:cs typeface="Arial" panose="020B0604020202020204" pitchFamily="34" charset="0"/>
              </a:rPr>
              <a:t>Aktualitātes KLP SP 2023 – 2027 kontekstā</a:t>
            </a:r>
            <a:endParaRPr lang="lv-LV" altLang="en-US" sz="2600" dirty="0">
              <a:latin typeface="Arial" panose="020B0604020202020204" pitchFamily="34" charset="0"/>
              <a:cs typeface="Arial" panose="020B0604020202020204" pitchFamily="34" charset="0"/>
            </a:endParaRPr>
          </a:p>
        </p:txBody>
      </p:sp>
      <p:sp>
        <p:nvSpPr>
          <p:cNvPr id="17411" name="Content Placeholder 2">
            <a:extLst>
              <a:ext uri="{FF2B5EF4-FFF2-40B4-BE49-F238E27FC236}">
                <a16:creationId xmlns:a16="http://schemas.microsoft.com/office/drawing/2014/main" id="{71EBB70D-FBDF-47D9-8F44-5A1BEFFFC58F}"/>
              </a:ext>
            </a:extLst>
          </p:cNvPr>
          <p:cNvSpPr>
            <a:spLocks noGrp="1"/>
          </p:cNvSpPr>
          <p:nvPr>
            <p:ph idx="1"/>
          </p:nvPr>
        </p:nvSpPr>
        <p:spPr>
          <a:xfrm>
            <a:off x="309561" y="1485900"/>
            <a:ext cx="11572875" cy="5257800"/>
          </a:xfrm>
        </p:spPr>
        <p:txBody>
          <a:bodyPr>
            <a:normAutofit/>
          </a:bodyPr>
          <a:lstStyle/>
          <a:p>
            <a:pPr marL="457200" algn="ctr"/>
            <a:r>
              <a:rPr lang="lv-LV" sz="2500" b="1" u="sng" dirty="0">
                <a:latin typeface="Arial" panose="020B0604020202020204" pitchFamily="34" charset="0"/>
                <a:ea typeface="Calibri" panose="020F0502020204030204" pitchFamily="34" charset="0"/>
                <a:cs typeface="Arial" panose="020B0604020202020204" pitchFamily="34" charset="0"/>
              </a:rPr>
              <a:t>12.11.2024. apstiprināti grozījumi</a:t>
            </a:r>
            <a:r>
              <a:rPr lang="lv-LV" sz="2500" u="sng" dirty="0">
                <a:latin typeface="Arial" panose="020B0604020202020204" pitchFamily="34" charset="0"/>
                <a:ea typeface="Calibri" panose="020F0502020204030204" pitchFamily="34" charset="0"/>
                <a:cs typeface="Arial" panose="020B0604020202020204" pitchFamily="34" charset="0"/>
              </a:rPr>
              <a:t> </a:t>
            </a:r>
            <a:r>
              <a:rPr lang="lv-LV" sz="2400" dirty="0">
                <a:latin typeface="Arial" panose="020B0604020202020204" pitchFamily="34" charset="0"/>
                <a:ea typeface="Calibri" panose="020F0502020204030204" pitchFamily="34" charset="0"/>
                <a:cs typeface="Arial" panose="020B0604020202020204" pitchFamily="34" charset="0"/>
              </a:rPr>
              <a:t>Latvijas Kopējās lauksaimniecības politikas stratēģiskajā plānā (KLP SP) 2023 - 2027 gadam, t.sk.</a:t>
            </a:r>
          </a:p>
          <a:p>
            <a:pPr marL="457200" algn="ctr"/>
            <a:r>
              <a:rPr lang="lv-LV" sz="2400" dirty="0">
                <a:latin typeface="Arial" panose="020B0604020202020204" pitchFamily="34" charset="0"/>
                <a:cs typeface="Arial" panose="020B0604020202020204" pitchFamily="34" charset="0"/>
              </a:rPr>
              <a:t>precizējot nosacījumus KLP SP intervencēs meža nozares atbalstam:</a:t>
            </a:r>
          </a:p>
          <a:p>
            <a:pPr marL="457200" algn="ctr"/>
            <a:endParaRPr lang="lv-LV" sz="2400" dirty="0">
              <a:solidFill>
                <a:schemeClr val="accent6">
                  <a:lumMod val="75000"/>
                </a:schemeClr>
              </a:solidFill>
              <a:latin typeface="Arial" panose="020B0604020202020204" pitchFamily="34" charset="0"/>
              <a:cs typeface="Arial" panose="020B0604020202020204" pitchFamily="34" charset="0"/>
            </a:endParaRPr>
          </a:p>
          <a:p>
            <a:pPr marL="914400" indent="-457200">
              <a:buFont typeface="Arial" panose="020B0604020202020204" pitchFamily="34" charset="0"/>
              <a:buChar char="•"/>
            </a:pPr>
            <a:r>
              <a:rPr lang="lv-LV" sz="2400" b="1" i="0" dirty="0">
                <a:solidFill>
                  <a:schemeClr val="accent6">
                    <a:lumMod val="75000"/>
                  </a:schemeClr>
                </a:solidFill>
                <a:effectLst/>
                <a:latin typeface="Arial" panose="020B0604020202020204" pitchFamily="34" charset="0"/>
                <a:cs typeface="Arial" panose="020B0604020202020204" pitchFamily="34" charset="0"/>
              </a:rPr>
              <a:t>LA 7 Ieguldījumi ilgtspējīgai mežsaimniecībai </a:t>
            </a:r>
          </a:p>
          <a:p>
            <a:pPr marL="457200"/>
            <a:r>
              <a:rPr lang="lv-LV" sz="2400" dirty="0">
                <a:latin typeface="Arial" panose="020B0604020202020204" pitchFamily="34" charset="0"/>
                <a:cs typeface="Arial" panose="020B0604020202020204" pitchFamily="34" charset="0"/>
              </a:rPr>
              <a:t>(i</a:t>
            </a:r>
            <a:r>
              <a:rPr lang="lv-LV" sz="2400" b="0" i="0" dirty="0">
                <a:effectLst/>
                <a:latin typeface="Arial" panose="020B0604020202020204" pitchFamily="34" charset="0"/>
                <a:cs typeface="Arial" panose="020B0604020202020204" pitchFamily="34" charset="0"/>
              </a:rPr>
              <a:t>nvestīciju atbalsts, kurš ietver retināšanu, meža ieaudzēšanu, mežaudžu nomaiņu, katastrofās iznīcinātu mežaudžu atjaunošana)</a:t>
            </a:r>
          </a:p>
          <a:p>
            <a:pPr marL="457200"/>
            <a:endParaRPr lang="lv-LV" sz="2400" b="1" dirty="0">
              <a:latin typeface="Arial" panose="020B0604020202020204" pitchFamily="34" charset="0"/>
              <a:cs typeface="Arial" panose="020B0604020202020204" pitchFamily="34" charset="0"/>
            </a:endParaRPr>
          </a:p>
          <a:p>
            <a:pPr marL="914400" indent="-457200">
              <a:buFont typeface="Arial" panose="020B0604020202020204" pitchFamily="34" charset="0"/>
              <a:buChar char="•"/>
            </a:pPr>
            <a:r>
              <a:rPr lang="lv-LV" sz="2400" b="1" i="0" dirty="0">
                <a:solidFill>
                  <a:schemeClr val="accent6">
                    <a:lumMod val="75000"/>
                  </a:schemeClr>
                </a:solidFill>
                <a:effectLst/>
                <a:latin typeface="Arial" panose="020B0604020202020204" pitchFamily="34" charset="0"/>
                <a:cs typeface="Arial" panose="020B0604020202020204" pitchFamily="34" charset="0"/>
              </a:rPr>
              <a:t>LA 8 Atbalsts meža ekosistēmu noturības un ekoloģiskās vērtības uzlabošanai un uzturēšanai</a:t>
            </a:r>
          </a:p>
          <a:p>
            <a:pPr marL="457200"/>
            <a:r>
              <a:rPr lang="lv-LV" sz="2400" dirty="0">
                <a:latin typeface="Arial" panose="020B0604020202020204" pitchFamily="34" charset="0"/>
                <a:cs typeface="Arial" panose="020B0604020202020204" pitchFamily="34" charset="0"/>
              </a:rPr>
              <a:t>(</a:t>
            </a:r>
            <a:r>
              <a:rPr lang="lv-LV" sz="2400" b="0" i="0" dirty="0">
                <a:effectLst/>
                <a:latin typeface="Arial" panose="020B0604020202020204" pitchFamily="34" charset="0"/>
                <a:cs typeface="Arial" panose="020B0604020202020204" pitchFamily="34" charset="0"/>
              </a:rPr>
              <a:t>kompensējošais atbalsts, kurš ietver agrotehnisko kopšanu)</a:t>
            </a:r>
            <a:endParaRPr lang="lv-LV" altLang="lv-LV" sz="2400" b="1" dirty="0">
              <a:latin typeface="Arial" panose="020B0604020202020204" pitchFamily="34" charset="0"/>
              <a:cs typeface="Arial" panose="020B0604020202020204" pitchFamily="34" charset="0"/>
            </a:endParaRPr>
          </a:p>
          <a:p>
            <a:pPr marL="742950" indent="-285750">
              <a:lnSpc>
                <a:spcPct val="60000"/>
              </a:lnSpc>
            </a:pPr>
            <a:endParaRPr lang="lv-LV" altLang="lv-LV" sz="1400" dirty="0">
              <a:latin typeface="Arial" panose="020B0604020202020204" pitchFamily="34" charset="0"/>
              <a:cs typeface="Arial" panose="020B0604020202020204" pitchFamily="34" charset="0"/>
            </a:endParaRPr>
          </a:p>
          <a:p>
            <a:pPr marL="742950" indent="-285750">
              <a:lnSpc>
                <a:spcPct val="60000"/>
              </a:lnSpc>
            </a:pPr>
            <a:endParaRPr lang="lv-LV" altLang="lv-LV" sz="1400" dirty="0">
              <a:latin typeface="Arial" panose="020B0604020202020204" pitchFamily="34" charset="0"/>
              <a:cs typeface="Arial" panose="020B0604020202020204" pitchFamily="34" charset="0"/>
            </a:endParaRPr>
          </a:p>
          <a:p>
            <a:pPr marL="742950" indent="-285750">
              <a:lnSpc>
                <a:spcPct val="60000"/>
              </a:lnSpc>
            </a:pPr>
            <a:endParaRPr lang="lv-LV" altLang="lv-LV" sz="1400" dirty="0">
              <a:latin typeface="Arial" panose="020B0604020202020204" pitchFamily="34" charset="0"/>
              <a:cs typeface="Arial" panose="020B0604020202020204" pitchFamily="34" charset="0"/>
            </a:endParaRPr>
          </a:p>
          <a:p>
            <a:pPr marL="742950" indent="-285750">
              <a:lnSpc>
                <a:spcPct val="60000"/>
              </a:lnSpc>
            </a:pPr>
            <a:endParaRPr lang="lv-LV" altLang="lv-LV" sz="1400" dirty="0">
              <a:latin typeface="Arial" panose="020B0604020202020204" pitchFamily="34" charset="0"/>
              <a:cs typeface="Arial" panose="020B0604020202020204" pitchFamily="34" charset="0"/>
            </a:endParaRPr>
          </a:p>
          <a:p>
            <a:pPr marL="742950" indent="-285750">
              <a:lnSpc>
                <a:spcPct val="60000"/>
              </a:lnSpc>
            </a:pPr>
            <a:endParaRPr lang="lv-LV" altLang="lv-LV" sz="1400" dirty="0">
              <a:latin typeface="Arial" panose="020B0604020202020204" pitchFamily="34" charset="0"/>
              <a:cs typeface="Arial" panose="020B0604020202020204" pitchFamily="34" charset="0"/>
            </a:endParaRPr>
          </a:p>
          <a:p>
            <a:pPr marL="742950" indent="-285750">
              <a:lnSpc>
                <a:spcPct val="60000"/>
              </a:lnSpc>
            </a:pPr>
            <a:endParaRPr lang="lv-LV" altLang="lv-LV" sz="1400" dirty="0">
              <a:latin typeface="Arial" panose="020B0604020202020204" pitchFamily="34" charset="0"/>
              <a:cs typeface="Arial" panose="020B0604020202020204" pitchFamily="34" charset="0"/>
            </a:endParaRPr>
          </a:p>
          <a:p>
            <a:pPr marL="742950" indent="-285750">
              <a:lnSpc>
                <a:spcPct val="60000"/>
              </a:lnSpc>
            </a:pPr>
            <a:endParaRPr lang="lv-LV" altLang="lv-LV" sz="1400" dirty="0">
              <a:latin typeface="Arial" panose="020B0604020202020204" pitchFamily="34" charset="0"/>
              <a:cs typeface="Arial" panose="020B0604020202020204" pitchFamily="34" charset="0"/>
            </a:endParaRPr>
          </a:p>
          <a:p>
            <a:pPr marL="742950" indent="-285750">
              <a:lnSpc>
                <a:spcPct val="60000"/>
              </a:lnSpc>
            </a:pPr>
            <a:endParaRPr lang="lv-LV" altLang="lv-LV" sz="1400" dirty="0">
              <a:latin typeface="Arial" panose="020B0604020202020204" pitchFamily="34" charset="0"/>
              <a:cs typeface="Arial" panose="020B0604020202020204" pitchFamily="34" charset="0"/>
            </a:endParaRPr>
          </a:p>
          <a:p>
            <a:pPr marL="742950" indent="-285750">
              <a:lnSpc>
                <a:spcPct val="60000"/>
              </a:lnSpc>
            </a:pPr>
            <a:endParaRPr lang="lv-LV" altLang="lv-LV" sz="1400" b="1" dirty="0">
              <a:latin typeface="Arial" panose="020B0604020202020204" pitchFamily="34" charset="0"/>
              <a:cs typeface="Arial" panose="020B0604020202020204" pitchFamily="34" charset="0"/>
            </a:endParaRPr>
          </a:p>
        </p:txBody>
      </p:sp>
      <p:sp>
        <p:nvSpPr>
          <p:cNvPr id="13317" name="TextBox 1">
            <a:extLst>
              <a:ext uri="{FF2B5EF4-FFF2-40B4-BE49-F238E27FC236}">
                <a16:creationId xmlns:a16="http://schemas.microsoft.com/office/drawing/2014/main" id="{A1CC80F2-598E-4428-866A-BF2D12E286E6}"/>
              </a:ext>
            </a:extLst>
          </p:cNvPr>
          <p:cNvSpPr txBox="1">
            <a:spLocks noChangeArrowheads="1"/>
          </p:cNvSpPr>
          <p:nvPr/>
        </p:nvSpPr>
        <p:spPr bwMode="auto">
          <a:xfrm>
            <a:off x="5638801" y="2974975"/>
            <a:ext cx="6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endParaRPr lang="lv-LV" altLang="lv-LV"/>
          </a:p>
        </p:txBody>
      </p:sp>
      <p:sp>
        <p:nvSpPr>
          <p:cNvPr id="13318" name="Taisnstūris 2">
            <a:extLst>
              <a:ext uri="{FF2B5EF4-FFF2-40B4-BE49-F238E27FC236}">
                <a16:creationId xmlns:a16="http://schemas.microsoft.com/office/drawing/2014/main" id="{B1A28BA5-F495-487E-B04F-58C8ABE0E8AF}"/>
              </a:ext>
            </a:extLst>
          </p:cNvPr>
          <p:cNvSpPr>
            <a:spLocks noChangeArrowheads="1"/>
          </p:cNvSpPr>
          <p:nvPr/>
        </p:nvSpPr>
        <p:spPr bwMode="auto">
          <a:xfrm>
            <a:off x="3810000" y="3548063"/>
            <a:ext cx="4572000"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539750" algn="l"/>
              </a:tabLst>
              <a:defRPr sz="1700">
                <a:solidFill>
                  <a:schemeClr val="tx1"/>
                </a:solidFill>
                <a:latin typeface="Times New Roman" panose="02020603050405020304" pitchFamily="18" charset="0"/>
                <a:cs typeface="Arial" panose="020B0604020202020204" pitchFamily="34" charset="0"/>
              </a:defRPr>
            </a:lvl1pPr>
            <a:lvl2pPr marL="742950" indent="-285750">
              <a:tabLst>
                <a:tab pos="539750" algn="l"/>
              </a:tabLst>
              <a:defRPr sz="1700">
                <a:solidFill>
                  <a:schemeClr val="tx1"/>
                </a:solidFill>
                <a:latin typeface="Times New Roman" panose="02020603050405020304" pitchFamily="18" charset="0"/>
                <a:cs typeface="Arial" panose="020B0604020202020204" pitchFamily="34" charset="0"/>
              </a:defRPr>
            </a:lvl2pPr>
            <a:lvl3pPr marL="1143000" indent="-228600">
              <a:tabLst>
                <a:tab pos="539750" algn="l"/>
              </a:tabLst>
              <a:defRPr sz="1700">
                <a:solidFill>
                  <a:schemeClr val="tx1"/>
                </a:solidFill>
                <a:latin typeface="Times New Roman" panose="02020603050405020304" pitchFamily="18" charset="0"/>
                <a:cs typeface="Arial" panose="020B0604020202020204" pitchFamily="34" charset="0"/>
              </a:defRPr>
            </a:lvl3pPr>
            <a:lvl4pPr marL="1600200" indent="-228600">
              <a:tabLst>
                <a:tab pos="539750" algn="l"/>
              </a:tabLst>
              <a:defRPr sz="1700">
                <a:solidFill>
                  <a:schemeClr val="tx1"/>
                </a:solidFill>
                <a:latin typeface="Times New Roman" panose="02020603050405020304" pitchFamily="18" charset="0"/>
                <a:cs typeface="Arial" panose="020B0604020202020204" pitchFamily="34" charset="0"/>
              </a:defRPr>
            </a:lvl4pPr>
            <a:lvl5pPr marL="2057400" indent="-228600">
              <a:tabLst>
                <a:tab pos="539750" algn="l"/>
              </a:tabLst>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tabLst>
                <a:tab pos="539750" algn="l"/>
              </a:tabLs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tabLst>
                <a:tab pos="539750" algn="l"/>
              </a:tabLs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tabLst>
                <a:tab pos="539750" algn="l"/>
              </a:tabLs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tabLst>
                <a:tab pos="539750" algn="l"/>
              </a:tabLst>
              <a:defRPr sz="1700">
                <a:solidFill>
                  <a:schemeClr val="tx1"/>
                </a:solidFill>
                <a:latin typeface="Times New Roman" panose="02020603050405020304" pitchFamily="18" charset="0"/>
                <a:cs typeface="Arial" panose="020B0604020202020204" pitchFamily="34" charset="0"/>
              </a:defRPr>
            </a:lvl9pPr>
          </a:lstStyle>
          <a:p>
            <a:pPr algn="just"/>
            <a:endParaRPr lang="lv-LV" altLang="lv-LV"/>
          </a:p>
        </p:txBody>
      </p:sp>
    </p:spTree>
    <p:extLst>
      <p:ext uri="{BB962C8B-B14F-4D97-AF65-F5344CB8AC3E}">
        <p14:creationId xmlns:p14="http://schemas.microsoft.com/office/powerpoint/2010/main" val="2209461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CBE4FE61-0A1D-4B34-8FEC-E438CB802176}"/>
              </a:ext>
            </a:extLst>
          </p:cNvPr>
          <p:cNvSpPr>
            <a:spLocks noGrp="1"/>
          </p:cNvSpPr>
          <p:nvPr>
            <p:ph type="title"/>
          </p:nvPr>
        </p:nvSpPr>
        <p:spPr>
          <a:xfrm>
            <a:off x="2722562" y="558798"/>
            <a:ext cx="6175376" cy="867091"/>
          </a:xfrm>
        </p:spPr>
        <p:txBody>
          <a:bodyPr>
            <a:noAutofit/>
          </a:bodyPr>
          <a:lstStyle/>
          <a:p>
            <a:pPr algn="ctr">
              <a:spcBef>
                <a:spcPts val="2400"/>
              </a:spcBef>
              <a:spcAft>
                <a:spcPts val="1200"/>
              </a:spcAft>
            </a:pPr>
            <a:r>
              <a:rPr lang="lv-LV" sz="2800" i="0" dirty="0">
                <a:effectLst/>
                <a:latin typeface="Arial" panose="020B0604020202020204" pitchFamily="34" charset="0"/>
                <a:cs typeface="Arial" panose="020B0604020202020204" pitchFamily="34" charset="0"/>
              </a:rPr>
              <a:t>Nacionālie normatīvie akti</a:t>
            </a:r>
            <a:br>
              <a:rPr lang="lv-LV" altLang="lv-LV" sz="1800" dirty="0">
                <a:latin typeface="Arial" panose="020B0604020202020204" pitchFamily="34" charset="0"/>
                <a:cs typeface="Arial" panose="020B0604020202020204" pitchFamily="34" charset="0"/>
              </a:rPr>
            </a:br>
            <a:endParaRPr lang="lv-LV" altLang="en-US" sz="1800" dirty="0">
              <a:latin typeface="Arial" panose="020B0604020202020204" pitchFamily="34" charset="0"/>
              <a:cs typeface="Arial" panose="020B0604020202020204" pitchFamily="34" charset="0"/>
            </a:endParaRPr>
          </a:p>
        </p:txBody>
      </p:sp>
      <p:sp>
        <p:nvSpPr>
          <p:cNvPr id="17411" name="Content Placeholder 2">
            <a:extLst>
              <a:ext uri="{FF2B5EF4-FFF2-40B4-BE49-F238E27FC236}">
                <a16:creationId xmlns:a16="http://schemas.microsoft.com/office/drawing/2014/main" id="{71EBB70D-FBDF-47D9-8F44-5A1BEFFFC58F}"/>
              </a:ext>
            </a:extLst>
          </p:cNvPr>
          <p:cNvSpPr>
            <a:spLocks noGrp="1"/>
          </p:cNvSpPr>
          <p:nvPr>
            <p:ph idx="1"/>
          </p:nvPr>
        </p:nvSpPr>
        <p:spPr>
          <a:xfrm>
            <a:off x="260351" y="1479707"/>
            <a:ext cx="11118849" cy="5044918"/>
          </a:xfrm>
        </p:spPr>
        <p:txBody>
          <a:bodyPr>
            <a:normAutofit fontScale="92500" lnSpcReduction="20000"/>
          </a:bodyPr>
          <a:lstStyle/>
          <a:p>
            <a:pPr marL="800100" indent="-342900">
              <a:buFont typeface="Arial" panose="020B0604020202020204" pitchFamily="34" charset="0"/>
              <a:buChar char="•"/>
            </a:pPr>
            <a:endParaRPr lang="lv-LV" sz="2200" b="1" i="0" dirty="0">
              <a:effectLst/>
              <a:latin typeface="Arial" panose="020B0604020202020204" pitchFamily="34" charset="0"/>
              <a:cs typeface="Arial" panose="020B0604020202020204" pitchFamily="34" charset="0"/>
            </a:endParaRPr>
          </a:p>
          <a:p>
            <a:pPr marL="800100" indent="-342900">
              <a:buFont typeface="Arial" panose="020B0604020202020204" pitchFamily="34" charset="0"/>
              <a:buChar char="•"/>
            </a:pPr>
            <a:r>
              <a:rPr lang="lv-LV" sz="2600" dirty="0">
                <a:effectLst/>
                <a:latin typeface="Arial" panose="020B0604020202020204" pitchFamily="34" charset="0"/>
                <a:ea typeface="Calibri" panose="020F0502020204030204" pitchFamily="34" charset="0"/>
                <a:cs typeface="Arial" panose="020B0604020202020204" pitchFamily="34" charset="0"/>
              </a:rPr>
              <a:t>Grozījumi Ministru kabineta 2023. gada 3. oktobra noteikumos </a:t>
            </a:r>
            <a:r>
              <a:rPr lang="lv-LV" sz="2600" b="1" dirty="0">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Nr. 561 </a:t>
            </a:r>
            <a:r>
              <a:rPr lang="lv-LV" sz="2600" dirty="0">
                <a:effectLst/>
                <a:latin typeface="Arial" panose="020B0604020202020204" pitchFamily="34" charset="0"/>
                <a:ea typeface="Calibri" panose="020F0502020204030204" pitchFamily="34" charset="0"/>
                <a:cs typeface="Arial" panose="020B0604020202020204" pitchFamily="34" charset="0"/>
              </a:rPr>
              <a:t>"Valsts un Eiropas Savienības atbalsta piešķiršanas, administrēšanas un uzraudzības noteikumi intervences "Ieguldījumi ilgtspējīgai mežsaimniecībai"  apakšpasākumā "Ieguldījumi meža ieaudzēšanai, nomaiņai, atjaunošanai un retināšanai" un intervencē "Atbalsts meža ekosistēmu noturības un ekoloģiskās vērtības uzlabošanai un uzturēšanai</a:t>
            </a:r>
            <a:r>
              <a:rPr lang="lv-LV" sz="2600" dirty="0">
                <a:solidFill>
                  <a:srgbClr val="525252"/>
                </a:solidFill>
                <a:effectLst/>
                <a:latin typeface="Verdana" panose="020B0604030504040204" pitchFamily="34" charset="0"/>
                <a:ea typeface="Calibri" panose="020F0502020204030204" pitchFamily="34" charset="0"/>
                <a:cs typeface="Times New Roman" panose="02020603050405020304" pitchFamily="18" charset="0"/>
              </a:rPr>
              <a:t>""</a:t>
            </a:r>
            <a:endParaRPr lang="lv-LV" sz="2600" dirty="0">
              <a:solidFill>
                <a:srgbClr val="525252"/>
              </a:solidFill>
              <a:latin typeface="Arial" panose="020B0604020202020204" pitchFamily="34" charset="0"/>
              <a:ea typeface="Calibri" panose="020F0502020204030204" pitchFamily="34" charset="0"/>
              <a:cs typeface="Arial" panose="020B0604020202020204" pitchFamily="34" charset="0"/>
            </a:endParaRPr>
          </a:p>
          <a:p>
            <a:pPr marL="800100" indent="-342900">
              <a:buFont typeface="Arial" panose="020B0604020202020204" pitchFamily="34" charset="0"/>
              <a:buChar char="•"/>
            </a:pPr>
            <a:endParaRPr lang="lv-LV" sz="2600" i="0" dirty="0">
              <a:effectLst/>
              <a:latin typeface="Arial" panose="020B0604020202020204" pitchFamily="34" charset="0"/>
              <a:cs typeface="Arial" panose="020B0604020202020204" pitchFamily="34" charset="0"/>
            </a:endParaRPr>
          </a:p>
          <a:p>
            <a:pPr marL="800100" indent="-342900">
              <a:buFont typeface="Arial" panose="020B0604020202020204" pitchFamily="34" charset="0"/>
              <a:buChar char="•"/>
            </a:pPr>
            <a:r>
              <a:rPr lang="lv-LV" sz="2600" i="0" dirty="0">
                <a:effectLst/>
                <a:latin typeface="Arial" panose="020B0604020202020204" pitchFamily="34" charset="0"/>
                <a:cs typeface="Arial" panose="020B0604020202020204" pitchFamily="34" charset="0"/>
              </a:rPr>
              <a:t>2023. gada 7. marta </a:t>
            </a:r>
            <a:r>
              <a:rPr lang="lv-LV" sz="2600" b="1" i="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MK noteikumi Nr. 113 </a:t>
            </a:r>
            <a:r>
              <a:rPr lang="lv-LV" sz="2600" dirty="0">
                <a:latin typeface="Arial" panose="020B0604020202020204" pitchFamily="34" charset="0"/>
                <a:cs typeface="Arial" panose="020B0604020202020204" pitchFamily="34" charset="0"/>
              </a:rPr>
              <a:t>"Valsts un Eiropas Savienības atbalsta piešķiršanas, administrēšanas un uzraudzības vispārējā kārtība lauku un zivsaimniecības attīstībai</a:t>
            </a:r>
            <a:r>
              <a:rPr lang="lv-LV" sz="2600" i="0" dirty="0">
                <a:effectLst/>
                <a:latin typeface="Arial" panose="020B0604020202020204" pitchFamily="34" charset="0"/>
                <a:cs typeface="Arial" panose="020B0604020202020204" pitchFamily="34" charset="0"/>
              </a:rPr>
              <a:t>"</a:t>
            </a:r>
            <a:endParaRPr lang="lv-LV" sz="2600" dirty="0">
              <a:latin typeface="Arial" panose="020B0604020202020204" pitchFamily="34" charset="0"/>
              <a:cs typeface="Arial" panose="020B0604020202020204" pitchFamily="34" charset="0"/>
            </a:endParaRPr>
          </a:p>
          <a:p>
            <a:pPr marL="800100" indent="-342900">
              <a:buFont typeface="Arial" panose="020B0604020202020204" pitchFamily="34" charset="0"/>
              <a:buChar char="•"/>
            </a:pPr>
            <a:r>
              <a:rPr lang="lv-LV" sz="2600" i="0" dirty="0">
                <a:effectLst/>
                <a:latin typeface="Arial" panose="020B0604020202020204" pitchFamily="34" charset="0"/>
                <a:cs typeface="Arial" panose="020B0604020202020204" pitchFamily="34" charset="0"/>
              </a:rPr>
              <a:t>Vadlīnijas finanšu korekcijas piemērošanai lauku attīstības projekta veida intervencēs un zivsaimniecības projektos  </a:t>
            </a:r>
          </a:p>
          <a:p>
            <a:pPr marL="457200"/>
            <a:r>
              <a:rPr lang="lv-LV" sz="2500" i="0" dirty="0">
                <a:effectLst/>
                <a:latin typeface="Arial" panose="020B0604020202020204" pitchFamily="34" charset="0"/>
                <a:cs typeface="Arial" panose="020B0604020202020204" pitchFamily="34" charset="0"/>
              </a:rPr>
              <a:t>(</a:t>
            </a:r>
            <a:r>
              <a:rPr lang="lv-LV" sz="2400" dirty="0">
                <a:solidFill>
                  <a:srgbClr val="525252"/>
                </a:solidFill>
                <a:effectLst/>
                <a:latin typeface="Verdana" panose="020B0604030504040204" pitchFamily="34" charset="0"/>
                <a:ea typeface="Calibri" panose="020F0502020204030204" pitchFamily="34" charset="0"/>
                <a:cs typeface="Times New Roman" panose="02020603050405020304" pitchFamily="18" charset="0"/>
              </a:rPr>
              <a:t>https://www.lad.gov.lv</a:t>
            </a:r>
            <a:r>
              <a:rPr lang="lv-LV" sz="2500" i="0" dirty="0">
                <a:effectLst/>
                <a:latin typeface="Arial" panose="020B0604020202020204" pitchFamily="34" charset="0"/>
                <a:cs typeface="Arial" panose="020B0604020202020204" pitchFamily="34" charset="0"/>
              </a:rPr>
              <a:t>)</a:t>
            </a:r>
            <a:endParaRPr lang="lv-LV" altLang="lv-LV" sz="1400" dirty="0">
              <a:latin typeface="Arial" panose="020B0604020202020204" pitchFamily="34" charset="0"/>
              <a:cs typeface="Arial" panose="020B0604020202020204" pitchFamily="34" charset="0"/>
            </a:endParaRPr>
          </a:p>
          <a:p>
            <a:pPr marL="742950" indent="-285750">
              <a:lnSpc>
                <a:spcPct val="60000"/>
              </a:lnSpc>
            </a:pPr>
            <a:endParaRPr lang="lv-LV" altLang="lv-LV" sz="1400" dirty="0">
              <a:latin typeface="Arial" panose="020B0604020202020204" pitchFamily="34" charset="0"/>
              <a:cs typeface="Arial" panose="020B0604020202020204" pitchFamily="34" charset="0"/>
            </a:endParaRPr>
          </a:p>
          <a:p>
            <a:pPr marL="742950" indent="-285750">
              <a:lnSpc>
                <a:spcPct val="60000"/>
              </a:lnSpc>
            </a:pPr>
            <a:endParaRPr lang="lv-LV" altLang="lv-LV" sz="1400" dirty="0">
              <a:latin typeface="Arial" panose="020B0604020202020204" pitchFamily="34" charset="0"/>
              <a:cs typeface="Arial" panose="020B0604020202020204" pitchFamily="34" charset="0"/>
            </a:endParaRPr>
          </a:p>
          <a:p>
            <a:pPr marL="742950" indent="-285750">
              <a:lnSpc>
                <a:spcPct val="60000"/>
              </a:lnSpc>
            </a:pPr>
            <a:endParaRPr lang="lv-LV" altLang="lv-LV" sz="1400" dirty="0">
              <a:latin typeface="Arial" panose="020B0604020202020204" pitchFamily="34" charset="0"/>
              <a:cs typeface="Arial" panose="020B0604020202020204" pitchFamily="34" charset="0"/>
            </a:endParaRPr>
          </a:p>
          <a:p>
            <a:pPr marL="742950" indent="-285750">
              <a:lnSpc>
                <a:spcPct val="60000"/>
              </a:lnSpc>
            </a:pPr>
            <a:endParaRPr lang="lv-LV" altLang="lv-LV" sz="1400" b="1" dirty="0">
              <a:latin typeface="Arial" panose="020B0604020202020204" pitchFamily="34" charset="0"/>
              <a:cs typeface="Arial" panose="020B0604020202020204" pitchFamily="34" charset="0"/>
            </a:endParaRPr>
          </a:p>
        </p:txBody>
      </p:sp>
      <p:sp>
        <p:nvSpPr>
          <p:cNvPr id="13316" name="Slide Number Placeholder 5">
            <a:extLst>
              <a:ext uri="{FF2B5EF4-FFF2-40B4-BE49-F238E27FC236}">
                <a16:creationId xmlns:a16="http://schemas.microsoft.com/office/drawing/2014/main" id="{0F0C61BF-6DB1-4102-9F82-C3E9F8C2B193}"/>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76070645-1EDC-4D69-A4B7-7C59DC59CB8D}" type="slidenum">
              <a:rPr lang="en-US" altLang="en-US" sz="1000">
                <a:solidFill>
                  <a:srgbClr val="898989"/>
                </a:solidFill>
                <a:latin typeface="Verdana" panose="020B0604030504040204" pitchFamily="34" charset="0"/>
              </a:rPr>
              <a:pPr/>
              <a:t>3</a:t>
            </a:fld>
            <a:endParaRPr lang="en-US" altLang="en-US" sz="1000">
              <a:solidFill>
                <a:srgbClr val="898989"/>
              </a:solidFill>
              <a:latin typeface="Verdana" panose="020B0604030504040204" pitchFamily="34" charset="0"/>
            </a:endParaRPr>
          </a:p>
        </p:txBody>
      </p:sp>
      <p:sp>
        <p:nvSpPr>
          <p:cNvPr id="13317" name="TextBox 1">
            <a:extLst>
              <a:ext uri="{FF2B5EF4-FFF2-40B4-BE49-F238E27FC236}">
                <a16:creationId xmlns:a16="http://schemas.microsoft.com/office/drawing/2014/main" id="{A1CC80F2-598E-4428-866A-BF2D12E286E6}"/>
              </a:ext>
            </a:extLst>
          </p:cNvPr>
          <p:cNvSpPr txBox="1">
            <a:spLocks noChangeArrowheads="1"/>
          </p:cNvSpPr>
          <p:nvPr/>
        </p:nvSpPr>
        <p:spPr bwMode="auto">
          <a:xfrm>
            <a:off x="5638801" y="2974975"/>
            <a:ext cx="6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endParaRPr lang="lv-LV" altLang="lv-LV"/>
          </a:p>
        </p:txBody>
      </p:sp>
      <p:sp>
        <p:nvSpPr>
          <p:cNvPr id="13318" name="Taisnstūris 2">
            <a:extLst>
              <a:ext uri="{FF2B5EF4-FFF2-40B4-BE49-F238E27FC236}">
                <a16:creationId xmlns:a16="http://schemas.microsoft.com/office/drawing/2014/main" id="{B1A28BA5-F495-487E-B04F-58C8ABE0E8AF}"/>
              </a:ext>
            </a:extLst>
          </p:cNvPr>
          <p:cNvSpPr>
            <a:spLocks noChangeArrowheads="1"/>
          </p:cNvSpPr>
          <p:nvPr/>
        </p:nvSpPr>
        <p:spPr bwMode="auto">
          <a:xfrm>
            <a:off x="3810000" y="3548063"/>
            <a:ext cx="4572000"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539750" algn="l"/>
              </a:tabLst>
              <a:defRPr sz="1700">
                <a:solidFill>
                  <a:schemeClr val="tx1"/>
                </a:solidFill>
                <a:latin typeface="Times New Roman" panose="02020603050405020304" pitchFamily="18" charset="0"/>
                <a:cs typeface="Arial" panose="020B0604020202020204" pitchFamily="34" charset="0"/>
              </a:defRPr>
            </a:lvl1pPr>
            <a:lvl2pPr marL="742950" indent="-285750">
              <a:tabLst>
                <a:tab pos="539750" algn="l"/>
              </a:tabLst>
              <a:defRPr sz="1700">
                <a:solidFill>
                  <a:schemeClr val="tx1"/>
                </a:solidFill>
                <a:latin typeface="Times New Roman" panose="02020603050405020304" pitchFamily="18" charset="0"/>
                <a:cs typeface="Arial" panose="020B0604020202020204" pitchFamily="34" charset="0"/>
              </a:defRPr>
            </a:lvl2pPr>
            <a:lvl3pPr marL="1143000" indent="-228600">
              <a:tabLst>
                <a:tab pos="539750" algn="l"/>
              </a:tabLst>
              <a:defRPr sz="1700">
                <a:solidFill>
                  <a:schemeClr val="tx1"/>
                </a:solidFill>
                <a:latin typeface="Times New Roman" panose="02020603050405020304" pitchFamily="18" charset="0"/>
                <a:cs typeface="Arial" panose="020B0604020202020204" pitchFamily="34" charset="0"/>
              </a:defRPr>
            </a:lvl3pPr>
            <a:lvl4pPr marL="1600200" indent="-228600">
              <a:tabLst>
                <a:tab pos="539750" algn="l"/>
              </a:tabLst>
              <a:defRPr sz="1700">
                <a:solidFill>
                  <a:schemeClr val="tx1"/>
                </a:solidFill>
                <a:latin typeface="Times New Roman" panose="02020603050405020304" pitchFamily="18" charset="0"/>
                <a:cs typeface="Arial" panose="020B0604020202020204" pitchFamily="34" charset="0"/>
              </a:defRPr>
            </a:lvl4pPr>
            <a:lvl5pPr marL="2057400" indent="-228600">
              <a:tabLst>
                <a:tab pos="539750" algn="l"/>
              </a:tabLst>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tabLst>
                <a:tab pos="539750" algn="l"/>
              </a:tabLs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tabLst>
                <a:tab pos="539750" algn="l"/>
              </a:tabLs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tabLst>
                <a:tab pos="539750" algn="l"/>
              </a:tabLs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tabLst>
                <a:tab pos="539750" algn="l"/>
              </a:tabLst>
              <a:defRPr sz="1700">
                <a:solidFill>
                  <a:schemeClr val="tx1"/>
                </a:solidFill>
                <a:latin typeface="Times New Roman" panose="02020603050405020304" pitchFamily="18" charset="0"/>
                <a:cs typeface="Arial" panose="020B0604020202020204" pitchFamily="34" charset="0"/>
              </a:defRPr>
            </a:lvl9pPr>
          </a:lstStyle>
          <a:p>
            <a:pPr algn="just"/>
            <a:endParaRPr lang="lv-LV" altLang="lv-LV"/>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9EDD4FA-6FAA-8EAC-A2B0-7ADB35F59228}"/>
              </a:ext>
            </a:extLst>
          </p:cNvPr>
          <p:cNvSpPr>
            <a:spLocks noGrp="1"/>
          </p:cNvSpPr>
          <p:nvPr>
            <p:ph type="title"/>
          </p:nvPr>
        </p:nvSpPr>
        <p:spPr>
          <a:xfrm>
            <a:off x="1933575" y="430802"/>
            <a:ext cx="9201150" cy="1417048"/>
          </a:xfrm>
        </p:spPr>
        <p:txBody>
          <a:bodyPr>
            <a:noAutofit/>
          </a:bodyPr>
          <a:lstStyle/>
          <a:p>
            <a:pPr algn="ctr"/>
            <a:r>
              <a:rPr lang="lv-LV" sz="2800">
                <a:latin typeface="Arial" panose="020B0604020202020204" pitchFamily="34" charset="0"/>
                <a:ea typeface="+mn-ea"/>
                <a:cs typeface="Arial" panose="020B0604020202020204" pitchFamily="34" charset="0"/>
              </a:rPr>
              <a:t>Grozījumi intervencē LA 7.1 </a:t>
            </a:r>
            <a:br>
              <a:rPr lang="lv-LV" sz="2800">
                <a:latin typeface="Arial" panose="020B0604020202020204" pitchFamily="34" charset="0"/>
                <a:ea typeface="+mn-ea"/>
                <a:cs typeface="Arial" panose="020B0604020202020204" pitchFamily="34" charset="0"/>
              </a:rPr>
            </a:br>
            <a:r>
              <a:rPr lang="lv-LV" sz="2800">
                <a:latin typeface="Arial" panose="020B0604020202020204" pitchFamily="34" charset="0"/>
                <a:ea typeface="+mn-ea"/>
                <a:cs typeface="Arial" panose="020B0604020202020204" pitchFamily="34" charset="0"/>
              </a:rPr>
              <a:t>Ieguldījumi meža ieaudzēšanai, nomaiņai, atjaunošanai un retināšanai</a:t>
            </a:r>
            <a:endParaRPr lang="en-US" sz="2800" dirty="0">
              <a:latin typeface="Arial" panose="020B0604020202020204" pitchFamily="34" charset="0"/>
              <a:ea typeface="+mn-ea"/>
              <a:cs typeface="Arial" panose="020B0604020202020204" pitchFamily="34" charset="0"/>
            </a:endParaRPr>
          </a:p>
        </p:txBody>
      </p:sp>
      <p:sp>
        <p:nvSpPr>
          <p:cNvPr id="4" name="Slide Number Placeholder 3">
            <a:extLst>
              <a:ext uri="{FF2B5EF4-FFF2-40B4-BE49-F238E27FC236}">
                <a16:creationId xmlns:a16="http://schemas.microsoft.com/office/drawing/2014/main" id="{08C4E2F2-2AF4-44C1-C011-6E0B743F724F}"/>
              </a:ext>
            </a:extLst>
          </p:cNvPr>
          <p:cNvSpPr>
            <a:spLocks noGrp="1"/>
          </p:cNvSpPr>
          <p:nvPr>
            <p:ph type="sldNum" sz="quarter" idx="13"/>
          </p:nvPr>
        </p:nvSpPr>
        <p:spPr/>
        <p:txBody>
          <a:bodyPr/>
          <a:lstStyle/>
          <a:p>
            <a:fld id="{6ED5881F-68C8-4B99-9906-C1C2365F8841}" type="slidenum">
              <a:rPr lang="en-US" altLang="en-US" smtClean="0"/>
              <a:pPr/>
              <a:t>4</a:t>
            </a:fld>
            <a:endParaRPr lang="en-US" altLang="en-US"/>
          </a:p>
        </p:txBody>
      </p:sp>
      <p:sp>
        <p:nvSpPr>
          <p:cNvPr id="3" name="TextBox 2">
            <a:extLst>
              <a:ext uri="{FF2B5EF4-FFF2-40B4-BE49-F238E27FC236}">
                <a16:creationId xmlns:a16="http://schemas.microsoft.com/office/drawing/2014/main" id="{FD369346-E837-FB59-9A2C-3B1FA79D31DC}"/>
              </a:ext>
            </a:extLst>
          </p:cNvPr>
          <p:cNvSpPr txBox="1"/>
          <p:nvPr/>
        </p:nvSpPr>
        <p:spPr>
          <a:xfrm>
            <a:off x="828675" y="1967567"/>
            <a:ext cx="10629900" cy="2985433"/>
          </a:xfrm>
          <a:prstGeom prst="rect">
            <a:avLst/>
          </a:prstGeom>
          <a:noFill/>
        </p:spPr>
        <p:txBody>
          <a:bodyPr wrap="square" rtlCol="0">
            <a:spAutoFit/>
          </a:bodyPr>
          <a:lstStyle/>
          <a:p>
            <a:r>
              <a:rPr lang="lv-LV" sz="2400" b="1" dirty="0">
                <a:solidFill>
                  <a:schemeClr val="accent6">
                    <a:lumMod val="75000"/>
                  </a:schemeClr>
                </a:solidFill>
                <a:effectLst/>
                <a:latin typeface="Arial" panose="020B0604020202020204" pitchFamily="34" charset="0"/>
                <a:ea typeface="Times New Roman" panose="02020603050405020304" pitchFamily="18" charset="0"/>
                <a:cs typeface="Arial" panose="020B0604020202020204" pitchFamily="34" charset="0"/>
              </a:rPr>
              <a:t>A</a:t>
            </a:r>
            <a:r>
              <a:rPr lang="lv-LV" sz="2400" b="1" dirty="0">
                <a:solidFill>
                  <a:schemeClr val="accent6">
                    <a:lumMod val="75000"/>
                  </a:schemeClr>
                </a:solidFill>
                <a:effectLst/>
                <a:latin typeface="Arial" panose="020B0604020202020204" pitchFamily="34" charset="0"/>
                <a:ea typeface="Calibri" panose="020F0502020204030204" pitchFamily="34" charset="0"/>
                <a:cs typeface="Arial" panose="020B0604020202020204" pitchFamily="34" charset="0"/>
              </a:rPr>
              <a:t>ktualizētas atbalsta likmes:</a:t>
            </a:r>
          </a:p>
          <a:p>
            <a:pPr algn="just">
              <a:spcBef>
                <a:spcPts val="600"/>
              </a:spcBef>
            </a:pPr>
            <a:endParaRPr lang="lv-LV" sz="2400" dirty="0">
              <a:solidFill>
                <a:schemeClr val="accent6">
                  <a:lumMod val="50000"/>
                </a:schemeClr>
              </a:solidFill>
              <a:latin typeface="Arial" panose="020B0604020202020204" pitchFamily="34" charset="0"/>
              <a:ea typeface="Times New Roman" panose="02020603050405020304" pitchFamily="18" charset="0"/>
              <a:cs typeface="Arial" panose="020B0604020202020204" pitchFamily="34" charset="0"/>
            </a:endParaRPr>
          </a:p>
          <a:p>
            <a:pPr algn="just">
              <a:spcBef>
                <a:spcPts val="600"/>
              </a:spcBef>
            </a:pPr>
            <a:endParaRPr lang="lv-LV" sz="2200" dirty="0">
              <a:solidFill>
                <a:schemeClr val="accent6">
                  <a:lumMod val="50000"/>
                </a:schemeClr>
              </a:solidFill>
              <a:latin typeface="Times New Roman" panose="02020603050405020304" pitchFamily="18" charset="0"/>
              <a:ea typeface="Times New Roman" panose="02020603050405020304" pitchFamily="18" charset="0"/>
            </a:endParaRPr>
          </a:p>
          <a:p>
            <a:pPr algn="just">
              <a:spcBef>
                <a:spcPts val="600"/>
              </a:spcBef>
            </a:pPr>
            <a:endParaRPr lang="lv-LV" sz="2200" dirty="0">
              <a:latin typeface="Times New Roman" panose="02020603050405020304" pitchFamily="18" charset="0"/>
              <a:ea typeface="Times New Roman" panose="02020603050405020304" pitchFamily="18" charset="0"/>
            </a:endParaRPr>
          </a:p>
          <a:p>
            <a:pPr algn="just">
              <a:spcBef>
                <a:spcPts val="600"/>
              </a:spcBef>
            </a:pPr>
            <a:endParaRPr lang="lv-LV" sz="2200" dirty="0">
              <a:latin typeface="Times New Roman" panose="02020603050405020304" pitchFamily="18" charset="0"/>
              <a:ea typeface="Times New Roman" panose="02020603050405020304" pitchFamily="18" charset="0"/>
            </a:endParaRPr>
          </a:p>
          <a:p>
            <a:pPr algn="just">
              <a:spcBef>
                <a:spcPts val="600"/>
              </a:spcBef>
            </a:pPr>
            <a:endParaRPr lang="lv-LV" sz="2200" dirty="0">
              <a:latin typeface="Times New Roman" panose="02020603050405020304" pitchFamily="18" charset="0"/>
              <a:ea typeface="Times New Roman" panose="02020603050405020304" pitchFamily="18" charset="0"/>
            </a:endParaRPr>
          </a:p>
          <a:p>
            <a:pPr algn="just">
              <a:spcBef>
                <a:spcPts val="600"/>
              </a:spcBef>
            </a:pPr>
            <a:endParaRPr lang="lv-LV" sz="2200" dirty="0">
              <a:latin typeface="Times New Roman" panose="02020603050405020304" pitchFamily="18" charset="0"/>
              <a:ea typeface="Times New Roman" panose="02020603050405020304" pitchFamily="18" charset="0"/>
            </a:endParaRPr>
          </a:p>
        </p:txBody>
      </p:sp>
      <p:graphicFrame>
        <p:nvGraphicFramePr>
          <p:cNvPr id="2" name="Tabula 1">
            <a:extLst>
              <a:ext uri="{FF2B5EF4-FFF2-40B4-BE49-F238E27FC236}">
                <a16:creationId xmlns:a16="http://schemas.microsoft.com/office/drawing/2014/main" id="{95A3C567-4CEF-94C9-8DB9-6B0564B7725E}"/>
              </a:ext>
            </a:extLst>
          </p:cNvPr>
          <p:cNvGraphicFramePr>
            <a:graphicFrameLocks noGrp="1"/>
          </p:cNvGraphicFramePr>
          <p:nvPr>
            <p:extLst>
              <p:ext uri="{D42A27DB-BD31-4B8C-83A1-F6EECF244321}">
                <p14:modId xmlns:p14="http://schemas.microsoft.com/office/powerpoint/2010/main" val="2410976911"/>
              </p:ext>
            </p:extLst>
          </p:nvPr>
        </p:nvGraphicFramePr>
        <p:xfrm>
          <a:off x="828675" y="2695575"/>
          <a:ext cx="8496300" cy="3731623"/>
        </p:xfrm>
        <a:graphic>
          <a:graphicData uri="http://schemas.openxmlformats.org/drawingml/2006/table">
            <a:tbl>
              <a:tblPr firstRow="1" firstCol="1" bandRow="1">
                <a:tableStyleId>{5940675A-B579-460E-94D1-54222C63F5DA}</a:tableStyleId>
              </a:tblPr>
              <a:tblGrid>
                <a:gridCol w="2124075">
                  <a:extLst>
                    <a:ext uri="{9D8B030D-6E8A-4147-A177-3AD203B41FA5}">
                      <a16:colId xmlns:a16="http://schemas.microsoft.com/office/drawing/2014/main" val="3204213734"/>
                    </a:ext>
                  </a:extLst>
                </a:gridCol>
                <a:gridCol w="2124075">
                  <a:extLst>
                    <a:ext uri="{9D8B030D-6E8A-4147-A177-3AD203B41FA5}">
                      <a16:colId xmlns:a16="http://schemas.microsoft.com/office/drawing/2014/main" val="655121740"/>
                    </a:ext>
                  </a:extLst>
                </a:gridCol>
                <a:gridCol w="2124075">
                  <a:extLst>
                    <a:ext uri="{9D8B030D-6E8A-4147-A177-3AD203B41FA5}">
                      <a16:colId xmlns:a16="http://schemas.microsoft.com/office/drawing/2014/main" val="3289659256"/>
                    </a:ext>
                  </a:extLst>
                </a:gridCol>
                <a:gridCol w="2124075">
                  <a:extLst>
                    <a:ext uri="{9D8B030D-6E8A-4147-A177-3AD203B41FA5}">
                      <a16:colId xmlns:a16="http://schemas.microsoft.com/office/drawing/2014/main" val="1619302597"/>
                    </a:ext>
                  </a:extLst>
                </a:gridCol>
              </a:tblGrid>
              <a:tr h="1595735">
                <a:tc>
                  <a:txBody>
                    <a:bodyPr/>
                    <a:lstStyle/>
                    <a:p>
                      <a:pPr>
                        <a:lnSpc>
                          <a:spcPct val="107000"/>
                        </a:lnSpc>
                        <a:spcAft>
                          <a:spcPts val="800"/>
                        </a:spcAft>
                      </a:pPr>
                      <a:r>
                        <a:rPr lang="lv-LV" sz="2000" b="1" dirty="0">
                          <a:effectLst/>
                          <a:latin typeface="Arial" panose="020B0604020202020204" pitchFamily="34" charset="0"/>
                          <a:cs typeface="Arial" panose="020B0604020202020204" pitchFamily="34" charset="0"/>
                        </a:rPr>
                        <a:t>Aktivitāte</a:t>
                      </a:r>
                      <a:endParaRPr lang="lv-LV" sz="20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lv-LV" sz="2000" b="1" dirty="0">
                          <a:effectLst/>
                          <a:latin typeface="Arial" panose="020B0604020202020204" pitchFamily="34" charset="0"/>
                          <a:cs typeface="Arial" panose="020B0604020202020204" pitchFamily="34" charset="0"/>
                        </a:rPr>
                        <a:t>Atbalsta intensitāte</a:t>
                      </a:r>
                      <a:endParaRPr lang="lv-LV" sz="20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lv-LV" sz="2000" b="1" dirty="0">
                          <a:effectLst/>
                          <a:latin typeface="Arial" panose="020B0604020202020204" pitchFamily="34" charset="0"/>
                          <a:cs typeface="Arial" panose="020B0604020202020204" pitchFamily="34" charset="0"/>
                        </a:rPr>
                        <a:t>Iepriekšējā likme</a:t>
                      </a:r>
                    </a:p>
                    <a:p>
                      <a:pPr algn="ctr">
                        <a:lnSpc>
                          <a:spcPct val="107000"/>
                        </a:lnSpc>
                        <a:spcAft>
                          <a:spcPts val="800"/>
                        </a:spcAft>
                      </a:pPr>
                      <a:r>
                        <a:rPr lang="lv-LV" sz="2000" b="1" dirty="0">
                          <a:effectLst/>
                          <a:latin typeface="Arial" panose="020B0604020202020204" pitchFamily="34" charset="0"/>
                          <a:cs typeface="Arial" panose="020B0604020202020204" pitchFamily="34" charset="0"/>
                        </a:rPr>
                        <a:t>EUR/ha</a:t>
                      </a:r>
                      <a:endParaRPr lang="lv-LV" sz="20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lv-LV" sz="2000" b="1" dirty="0">
                          <a:solidFill>
                            <a:schemeClr val="accent6">
                              <a:lumMod val="75000"/>
                            </a:schemeClr>
                          </a:solidFill>
                          <a:effectLst/>
                          <a:latin typeface="Arial" panose="020B0604020202020204" pitchFamily="34" charset="0"/>
                          <a:cs typeface="Arial" panose="020B0604020202020204" pitchFamily="34" charset="0"/>
                        </a:rPr>
                        <a:t>Pārskatītā likme EUR/ha</a:t>
                      </a:r>
                      <a:endParaRPr lang="lv-LV" sz="2000" b="1" dirty="0">
                        <a:solidFill>
                          <a:schemeClr val="accent6">
                            <a:lumMod val="7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315730947"/>
                  </a:ext>
                </a:extLst>
              </a:tr>
              <a:tr h="533972">
                <a:tc>
                  <a:txBody>
                    <a:bodyPr/>
                    <a:lstStyle/>
                    <a:p>
                      <a:pPr>
                        <a:lnSpc>
                          <a:spcPct val="107000"/>
                        </a:lnSpc>
                        <a:spcAft>
                          <a:spcPts val="800"/>
                        </a:spcAft>
                      </a:pPr>
                      <a:r>
                        <a:rPr lang="lv-LV" sz="2000" b="1">
                          <a:effectLst/>
                          <a:latin typeface="Arial" panose="020B0604020202020204" pitchFamily="34" charset="0"/>
                          <a:cs typeface="Arial" panose="020B0604020202020204" pitchFamily="34" charset="0"/>
                        </a:rPr>
                        <a:t>Ieaudzēšana</a:t>
                      </a:r>
                      <a:endParaRPr lang="lv-LV" sz="2000" b="1">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lv-LV" sz="2000" b="1" dirty="0">
                          <a:effectLst/>
                          <a:latin typeface="Arial" panose="020B0604020202020204" pitchFamily="34" charset="0"/>
                          <a:cs typeface="Arial" panose="020B0604020202020204" pitchFamily="34" charset="0"/>
                        </a:rPr>
                        <a:t>60%</a:t>
                      </a:r>
                      <a:endParaRPr lang="lv-LV" sz="20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lv-LV" sz="2000" b="0" dirty="0">
                          <a:effectLst/>
                          <a:latin typeface="Arial" panose="020B0604020202020204" pitchFamily="34" charset="0"/>
                          <a:cs typeface="Arial" panose="020B0604020202020204" pitchFamily="34" charset="0"/>
                        </a:rPr>
                        <a:t>1123</a:t>
                      </a:r>
                      <a:endParaRPr lang="lv-LV" sz="20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lv-LV" sz="2000" b="1" dirty="0">
                          <a:solidFill>
                            <a:schemeClr val="accent6">
                              <a:lumMod val="75000"/>
                            </a:schemeClr>
                          </a:solidFill>
                          <a:effectLst/>
                          <a:latin typeface="Arial" panose="020B0604020202020204" pitchFamily="34" charset="0"/>
                          <a:cs typeface="Arial" panose="020B0604020202020204" pitchFamily="34" charset="0"/>
                        </a:rPr>
                        <a:t>1514</a:t>
                      </a:r>
                      <a:endParaRPr lang="lv-LV" sz="2000" b="1" dirty="0">
                        <a:solidFill>
                          <a:schemeClr val="accent6">
                            <a:lumMod val="7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006140943"/>
                  </a:ext>
                </a:extLst>
              </a:tr>
              <a:tr h="533972">
                <a:tc>
                  <a:txBody>
                    <a:bodyPr/>
                    <a:lstStyle/>
                    <a:p>
                      <a:pPr>
                        <a:lnSpc>
                          <a:spcPct val="107000"/>
                        </a:lnSpc>
                        <a:spcAft>
                          <a:spcPts val="800"/>
                        </a:spcAft>
                      </a:pPr>
                      <a:r>
                        <a:rPr lang="lv-LV" sz="2000" b="1">
                          <a:effectLst/>
                          <a:latin typeface="Arial" panose="020B0604020202020204" pitchFamily="34" charset="0"/>
                          <a:cs typeface="Arial" panose="020B0604020202020204" pitchFamily="34" charset="0"/>
                        </a:rPr>
                        <a:t>Atjaunošana</a:t>
                      </a:r>
                      <a:endParaRPr lang="lv-LV" sz="2000" b="1">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lv-LV" sz="2000" b="1">
                          <a:effectLst/>
                          <a:latin typeface="Arial" panose="020B0604020202020204" pitchFamily="34" charset="0"/>
                          <a:cs typeface="Arial" panose="020B0604020202020204" pitchFamily="34" charset="0"/>
                        </a:rPr>
                        <a:t>100%</a:t>
                      </a:r>
                      <a:endParaRPr lang="lv-LV" sz="2000" b="1">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lv-LV" sz="2000" b="0" dirty="0">
                          <a:effectLst/>
                          <a:latin typeface="Arial" panose="020B0604020202020204" pitchFamily="34" charset="0"/>
                          <a:cs typeface="Arial" panose="020B0604020202020204" pitchFamily="34" charset="0"/>
                        </a:rPr>
                        <a:t>1085</a:t>
                      </a:r>
                      <a:endParaRPr lang="lv-LV" sz="20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lv-LV" sz="2000" b="1" dirty="0">
                          <a:solidFill>
                            <a:schemeClr val="accent6">
                              <a:lumMod val="75000"/>
                            </a:schemeClr>
                          </a:solidFill>
                          <a:effectLst/>
                          <a:latin typeface="Arial" panose="020B0604020202020204" pitchFamily="34" charset="0"/>
                          <a:cs typeface="Arial" panose="020B0604020202020204" pitchFamily="34" charset="0"/>
                        </a:rPr>
                        <a:t>1430</a:t>
                      </a:r>
                      <a:endParaRPr lang="lv-LV" sz="2000" b="1" dirty="0">
                        <a:solidFill>
                          <a:schemeClr val="accent6">
                            <a:lumMod val="7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697203973"/>
                  </a:ext>
                </a:extLst>
              </a:tr>
              <a:tr h="533972">
                <a:tc>
                  <a:txBody>
                    <a:bodyPr/>
                    <a:lstStyle/>
                    <a:p>
                      <a:pPr>
                        <a:lnSpc>
                          <a:spcPct val="107000"/>
                        </a:lnSpc>
                        <a:spcAft>
                          <a:spcPts val="800"/>
                        </a:spcAft>
                      </a:pPr>
                      <a:r>
                        <a:rPr lang="lv-LV" sz="2000" b="1">
                          <a:effectLst/>
                          <a:latin typeface="Arial" panose="020B0604020202020204" pitchFamily="34" charset="0"/>
                          <a:cs typeface="Arial" panose="020B0604020202020204" pitchFamily="34" charset="0"/>
                        </a:rPr>
                        <a:t>Nomaiņa</a:t>
                      </a:r>
                      <a:endParaRPr lang="lv-LV" sz="2000" b="1">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lv-LV" sz="2000" b="1">
                          <a:effectLst/>
                          <a:latin typeface="Arial" panose="020B0604020202020204" pitchFamily="34" charset="0"/>
                          <a:cs typeface="Arial" panose="020B0604020202020204" pitchFamily="34" charset="0"/>
                        </a:rPr>
                        <a:t>60%</a:t>
                      </a:r>
                      <a:endParaRPr lang="lv-LV" sz="2000" b="1">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lv-LV" sz="2000" b="0" dirty="0">
                          <a:effectLst/>
                          <a:latin typeface="Arial" panose="020B0604020202020204" pitchFamily="34" charset="0"/>
                          <a:cs typeface="Arial" panose="020B0604020202020204" pitchFamily="34" charset="0"/>
                        </a:rPr>
                        <a:t>1161</a:t>
                      </a:r>
                      <a:endParaRPr lang="lv-LV" sz="20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lv-LV" sz="2000" b="1" dirty="0">
                          <a:solidFill>
                            <a:schemeClr val="accent6">
                              <a:lumMod val="75000"/>
                            </a:schemeClr>
                          </a:solidFill>
                          <a:effectLst/>
                          <a:latin typeface="Arial" panose="020B0604020202020204" pitchFamily="34" charset="0"/>
                          <a:cs typeface="Arial" panose="020B0604020202020204" pitchFamily="34" charset="0"/>
                        </a:rPr>
                        <a:t>1472</a:t>
                      </a:r>
                      <a:endParaRPr lang="lv-LV" sz="2000" b="1" dirty="0">
                        <a:solidFill>
                          <a:schemeClr val="accent6">
                            <a:lumMod val="7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040344"/>
                  </a:ext>
                </a:extLst>
              </a:tr>
              <a:tr h="533972">
                <a:tc>
                  <a:txBody>
                    <a:bodyPr/>
                    <a:lstStyle/>
                    <a:p>
                      <a:pPr>
                        <a:lnSpc>
                          <a:spcPct val="107000"/>
                        </a:lnSpc>
                        <a:spcAft>
                          <a:spcPts val="800"/>
                        </a:spcAft>
                      </a:pPr>
                      <a:r>
                        <a:rPr lang="lv-LV" sz="2000" b="1">
                          <a:effectLst/>
                          <a:latin typeface="Arial" panose="020B0604020202020204" pitchFamily="34" charset="0"/>
                          <a:cs typeface="Arial" panose="020B0604020202020204" pitchFamily="34" charset="0"/>
                        </a:rPr>
                        <a:t>Retināšana</a:t>
                      </a:r>
                      <a:endParaRPr lang="lv-LV" sz="2000" b="1">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lv-LV" sz="2000" b="1">
                          <a:effectLst/>
                          <a:latin typeface="Arial" panose="020B0604020202020204" pitchFamily="34" charset="0"/>
                          <a:cs typeface="Arial" panose="020B0604020202020204" pitchFamily="34" charset="0"/>
                        </a:rPr>
                        <a:t>60%</a:t>
                      </a:r>
                      <a:endParaRPr lang="lv-LV" sz="2000" b="1">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lv-LV" sz="2000" b="0" dirty="0">
                          <a:effectLst/>
                          <a:latin typeface="Arial" panose="020B0604020202020204" pitchFamily="34" charset="0"/>
                          <a:cs typeface="Arial" panose="020B0604020202020204" pitchFamily="34" charset="0"/>
                        </a:rPr>
                        <a:t>440</a:t>
                      </a:r>
                      <a:endParaRPr lang="lv-LV" sz="20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lv-LV" sz="2000" b="1" dirty="0">
                          <a:solidFill>
                            <a:schemeClr val="accent6">
                              <a:lumMod val="75000"/>
                            </a:schemeClr>
                          </a:solidFill>
                          <a:effectLst/>
                          <a:latin typeface="Arial" panose="020B0604020202020204" pitchFamily="34" charset="0"/>
                          <a:cs typeface="Arial" panose="020B0604020202020204" pitchFamily="34" charset="0"/>
                        </a:rPr>
                        <a:t>512</a:t>
                      </a:r>
                      <a:endParaRPr lang="lv-LV" sz="2000" b="1" dirty="0">
                        <a:solidFill>
                          <a:schemeClr val="accent6">
                            <a:lumMod val="7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277443342"/>
                  </a:ext>
                </a:extLst>
              </a:tr>
            </a:tbl>
          </a:graphicData>
        </a:graphic>
      </p:graphicFrame>
    </p:spTree>
    <p:extLst>
      <p:ext uri="{BB962C8B-B14F-4D97-AF65-F5344CB8AC3E}">
        <p14:creationId xmlns:p14="http://schemas.microsoft.com/office/powerpoint/2010/main" val="2906176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9EDD4FA-6FAA-8EAC-A2B0-7ADB35F59228}"/>
              </a:ext>
            </a:extLst>
          </p:cNvPr>
          <p:cNvSpPr>
            <a:spLocks noGrp="1"/>
          </p:cNvSpPr>
          <p:nvPr>
            <p:ph type="title"/>
          </p:nvPr>
        </p:nvSpPr>
        <p:spPr>
          <a:xfrm>
            <a:off x="2314575" y="300217"/>
            <a:ext cx="9267825" cy="1312273"/>
          </a:xfrm>
        </p:spPr>
        <p:txBody>
          <a:bodyPr>
            <a:noAutofit/>
          </a:bodyPr>
          <a:lstStyle/>
          <a:p>
            <a:pPr algn="ctr"/>
            <a:r>
              <a:rPr lang="lv-LV" sz="2600" dirty="0">
                <a:latin typeface="Arial" panose="020B0604020202020204" pitchFamily="34" charset="0"/>
                <a:ea typeface="+mn-ea"/>
                <a:cs typeface="Arial" panose="020B0604020202020204" pitchFamily="34" charset="0"/>
              </a:rPr>
              <a:t>Grozījumi LA 8 </a:t>
            </a:r>
            <a:br>
              <a:rPr lang="lv-LV" sz="2600" dirty="0">
                <a:latin typeface="Arial" panose="020B0604020202020204" pitchFamily="34" charset="0"/>
                <a:ea typeface="+mn-ea"/>
                <a:cs typeface="Arial" panose="020B0604020202020204" pitchFamily="34" charset="0"/>
              </a:rPr>
            </a:br>
            <a:r>
              <a:rPr lang="lv-LV" sz="2600" b="1" dirty="0">
                <a:effectLst/>
                <a:latin typeface="Arial" panose="020B0604020202020204" pitchFamily="34" charset="0"/>
                <a:ea typeface="Calibri" panose="020F0502020204030204" pitchFamily="34" charset="0"/>
                <a:cs typeface="Arial" panose="020B0604020202020204" pitchFamily="34" charset="0"/>
              </a:rPr>
              <a:t>Atbalsts meža ekosistēmu noturības un ekoloģiskās vērtības uzlabošanai uzturēšanai</a:t>
            </a:r>
            <a:endParaRPr lang="en-US" sz="2600" dirty="0">
              <a:latin typeface="Arial" panose="020B0604020202020204" pitchFamily="34" charset="0"/>
              <a:ea typeface="+mn-ea"/>
              <a:cs typeface="Arial" panose="020B0604020202020204" pitchFamily="34" charset="0"/>
            </a:endParaRPr>
          </a:p>
        </p:txBody>
      </p:sp>
      <p:sp>
        <p:nvSpPr>
          <p:cNvPr id="4" name="Slide Number Placeholder 3">
            <a:extLst>
              <a:ext uri="{FF2B5EF4-FFF2-40B4-BE49-F238E27FC236}">
                <a16:creationId xmlns:a16="http://schemas.microsoft.com/office/drawing/2014/main" id="{08C4E2F2-2AF4-44C1-C011-6E0B743F724F}"/>
              </a:ext>
            </a:extLst>
          </p:cNvPr>
          <p:cNvSpPr>
            <a:spLocks noGrp="1"/>
          </p:cNvSpPr>
          <p:nvPr>
            <p:ph type="sldNum" sz="quarter" idx="13"/>
          </p:nvPr>
        </p:nvSpPr>
        <p:spPr/>
        <p:txBody>
          <a:bodyPr/>
          <a:lstStyle/>
          <a:p>
            <a:fld id="{6ED5881F-68C8-4B99-9906-C1C2365F8841}" type="slidenum">
              <a:rPr lang="en-US" altLang="en-US"/>
              <a:pPr/>
              <a:t>5</a:t>
            </a:fld>
            <a:endParaRPr lang="en-US" altLang="en-US"/>
          </a:p>
        </p:txBody>
      </p:sp>
      <p:sp>
        <p:nvSpPr>
          <p:cNvPr id="3" name="TextBox 2">
            <a:extLst>
              <a:ext uri="{FF2B5EF4-FFF2-40B4-BE49-F238E27FC236}">
                <a16:creationId xmlns:a16="http://schemas.microsoft.com/office/drawing/2014/main" id="{FD369346-E837-FB59-9A2C-3B1FA79D31DC}"/>
              </a:ext>
            </a:extLst>
          </p:cNvPr>
          <p:cNvSpPr txBox="1"/>
          <p:nvPr/>
        </p:nvSpPr>
        <p:spPr>
          <a:xfrm>
            <a:off x="330200" y="1447800"/>
            <a:ext cx="11379200" cy="3662541"/>
          </a:xfrm>
          <a:prstGeom prst="rect">
            <a:avLst/>
          </a:prstGeom>
          <a:noFill/>
        </p:spPr>
        <p:txBody>
          <a:bodyPr wrap="square" rtlCol="0">
            <a:spAutoFit/>
          </a:bodyPr>
          <a:lstStyle/>
          <a:p>
            <a:endParaRPr lang="lv-LV" sz="2400" b="1" dirty="0">
              <a:effectLst/>
              <a:latin typeface="Arial" panose="020B0604020202020204" pitchFamily="34" charset="0"/>
              <a:ea typeface="Times New Roman" panose="02020603050405020304" pitchFamily="18" charset="0"/>
              <a:cs typeface="Arial" panose="020B0604020202020204" pitchFamily="34" charset="0"/>
            </a:endParaRPr>
          </a:p>
          <a:p>
            <a:r>
              <a:rPr lang="lv-LV" sz="2400" b="1" dirty="0">
                <a:effectLst/>
                <a:latin typeface="Arial" panose="020B0604020202020204" pitchFamily="34" charset="0"/>
                <a:ea typeface="Times New Roman" panose="02020603050405020304" pitchFamily="18" charset="0"/>
                <a:cs typeface="Arial" panose="020B0604020202020204" pitchFamily="34" charset="0"/>
              </a:rPr>
              <a:t>	</a:t>
            </a:r>
            <a:r>
              <a:rPr lang="lv-LV" sz="2400" b="1" dirty="0">
                <a:solidFill>
                  <a:schemeClr val="accent6">
                    <a:lumMod val="75000"/>
                  </a:schemeClr>
                </a:solidFill>
                <a:effectLst/>
                <a:latin typeface="Arial" panose="020B0604020202020204" pitchFamily="34" charset="0"/>
                <a:ea typeface="Times New Roman" panose="02020603050405020304" pitchFamily="18" charset="0"/>
                <a:cs typeface="Arial" panose="020B0604020202020204" pitchFamily="34" charset="0"/>
              </a:rPr>
              <a:t>A</a:t>
            </a:r>
            <a:r>
              <a:rPr lang="lv-LV" sz="2400" b="1" dirty="0">
                <a:solidFill>
                  <a:schemeClr val="accent6">
                    <a:lumMod val="75000"/>
                  </a:schemeClr>
                </a:solidFill>
                <a:effectLst/>
                <a:latin typeface="Arial" panose="020B0604020202020204" pitchFamily="34" charset="0"/>
                <a:ea typeface="Calibri" panose="020F0502020204030204" pitchFamily="34" charset="0"/>
                <a:cs typeface="Arial" panose="020B0604020202020204" pitchFamily="34" charset="0"/>
              </a:rPr>
              <a:t>ktualizētas atbalsta likmes:</a:t>
            </a:r>
          </a:p>
          <a:p>
            <a:endParaRPr lang="lv-LV" sz="2200" dirty="0">
              <a:solidFill>
                <a:schemeClr val="accent6">
                  <a:lumMod val="75000"/>
                </a:schemeClr>
              </a:solidFill>
              <a:effectLst/>
              <a:latin typeface="Times New Roman" panose="02020603050405020304" pitchFamily="18" charset="0"/>
              <a:ea typeface="Calibri" panose="020F0502020204030204" pitchFamily="34" charset="0"/>
            </a:endParaRPr>
          </a:p>
          <a:p>
            <a:pPr algn="just">
              <a:spcBef>
                <a:spcPts val="600"/>
              </a:spcBef>
            </a:pPr>
            <a:endParaRPr lang="lv-LV" sz="2200" dirty="0">
              <a:effectLst/>
              <a:latin typeface="Times New Roman" panose="02020603050405020304" pitchFamily="18" charset="0"/>
              <a:ea typeface="Times New Roman" panose="02020603050405020304" pitchFamily="18" charset="0"/>
            </a:endParaRPr>
          </a:p>
          <a:p>
            <a:pPr algn="just">
              <a:spcBef>
                <a:spcPts val="600"/>
              </a:spcBef>
            </a:pPr>
            <a:endParaRPr lang="lv-LV" sz="2200" dirty="0">
              <a:effectLst/>
              <a:latin typeface="Times New Roman" panose="02020603050405020304" pitchFamily="18" charset="0"/>
              <a:ea typeface="Times New Roman" panose="02020603050405020304" pitchFamily="18" charset="0"/>
            </a:endParaRPr>
          </a:p>
          <a:p>
            <a:pPr algn="just">
              <a:spcBef>
                <a:spcPts val="600"/>
              </a:spcBef>
            </a:pPr>
            <a:endParaRPr lang="lv-LV" sz="2200" dirty="0">
              <a:latin typeface="Times New Roman" panose="02020603050405020304" pitchFamily="18" charset="0"/>
              <a:ea typeface="Times New Roman" panose="02020603050405020304" pitchFamily="18" charset="0"/>
            </a:endParaRPr>
          </a:p>
          <a:p>
            <a:pPr algn="just">
              <a:spcBef>
                <a:spcPts val="600"/>
              </a:spcBef>
            </a:pPr>
            <a:endParaRPr lang="lv-LV" sz="2200" dirty="0">
              <a:effectLst/>
              <a:latin typeface="Times New Roman" panose="02020603050405020304" pitchFamily="18" charset="0"/>
              <a:ea typeface="Times New Roman" panose="02020603050405020304" pitchFamily="18" charset="0"/>
            </a:endParaRPr>
          </a:p>
          <a:p>
            <a:pPr algn="just">
              <a:spcBef>
                <a:spcPts val="600"/>
              </a:spcBef>
            </a:pPr>
            <a:endParaRPr lang="lv-LV" sz="2200" dirty="0">
              <a:latin typeface="Times New Roman" panose="02020603050405020304" pitchFamily="18" charset="0"/>
              <a:ea typeface="Times New Roman" panose="02020603050405020304" pitchFamily="18" charset="0"/>
            </a:endParaRPr>
          </a:p>
          <a:p>
            <a:pPr algn="just">
              <a:spcBef>
                <a:spcPts val="600"/>
              </a:spcBef>
            </a:pPr>
            <a:endParaRPr lang="lv-LV" sz="2200" dirty="0">
              <a:latin typeface="Times New Roman" panose="02020603050405020304" pitchFamily="18" charset="0"/>
              <a:ea typeface="Times New Roman" panose="02020603050405020304" pitchFamily="18" charset="0"/>
            </a:endParaRPr>
          </a:p>
        </p:txBody>
      </p:sp>
      <p:graphicFrame>
        <p:nvGraphicFramePr>
          <p:cNvPr id="7" name="Tabula 6">
            <a:extLst>
              <a:ext uri="{FF2B5EF4-FFF2-40B4-BE49-F238E27FC236}">
                <a16:creationId xmlns:a16="http://schemas.microsoft.com/office/drawing/2014/main" id="{83BC0BB3-8485-9924-4F06-323CF8EDE6EA}"/>
              </a:ext>
            </a:extLst>
          </p:cNvPr>
          <p:cNvGraphicFramePr>
            <a:graphicFrameLocks noGrp="1"/>
          </p:cNvGraphicFramePr>
          <p:nvPr>
            <p:extLst>
              <p:ext uri="{D42A27DB-BD31-4B8C-83A1-F6EECF244321}">
                <p14:modId xmlns:p14="http://schemas.microsoft.com/office/powerpoint/2010/main" val="3212259939"/>
              </p:ext>
            </p:extLst>
          </p:nvPr>
        </p:nvGraphicFramePr>
        <p:xfrm>
          <a:off x="676274" y="2390775"/>
          <a:ext cx="8410576" cy="3867149"/>
        </p:xfrm>
        <a:graphic>
          <a:graphicData uri="http://schemas.openxmlformats.org/drawingml/2006/table">
            <a:tbl>
              <a:tblPr firstRow="1" firstCol="1" bandRow="1"/>
              <a:tblGrid>
                <a:gridCol w="3430629">
                  <a:extLst>
                    <a:ext uri="{9D8B030D-6E8A-4147-A177-3AD203B41FA5}">
                      <a16:colId xmlns:a16="http://schemas.microsoft.com/office/drawing/2014/main" val="1249762126"/>
                    </a:ext>
                  </a:extLst>
                </a:gridCol>
                <a:gridCol w="1410649">
                  <a:extLst>
                    <a:ext uri="{9D8B030D-6E8A-4147-A177-3AD203B41FA5}">
                      <a16:colId xmlns:a16="http://schemas.microsoft.com/office/drawing/2014/main" val="713842866"/>
                    </a:ext>
                  </a:extLst>
                </a:gridCol>
                <a:gridCol w="1446532">
                  <a:extLst>
                    <a:ext uri="{9D8B030D-6E8A-4147-A177-3AD203B41FA5}">
                      <a16:colId xmlns:a16="http://schemas.microsoft.com/office/drawing/2014/main" val="394416793"/>
                    </a:ext>
                  </a:extLst>
                </a:gridCol>
                <a:gridCol w="2122766">
                  <a:extLst>
                    <a:ext uri="{9D8B030D-6E8A-4147-A177-3AD203B41FA5}">
                      <a16:colId xmlns:a16="http://schemas.microsoft.com/office/drawing/2014/main" val="1928322451"/>
                    </a:ext>
                  </a:extLst>
                </a:gridCol>
              </a:tblGrid>
              <a:tr h="1072267">
                <a:tc>
                  <a:txBody>
                    <a:bodyPr/>
                    <a:lstStyle/>
                    <a:p>
                      <a:pPr algn="l" fontAlgn="base">
                        <a:lnSpc>
                          <a:spcPct val="115000"/>
                        </a:lnSpc>
                        <a:spcAft>
                          <a:spcPts val="1000"/>
                        </a:spcAft>
                      </a:pPr>
                      <a:r>
                        <a:rPr lang="lv-LV" sz="2000" b="1" dirty="0">
                          <a:effectLst/>
                          <a:latin typeface="Arial" panose="020B0604020202020204" pitchFamily="34" charset="0"/>
                          <a:ea typeface="Calibri" panose="020F0502020204030204" pitchFamily="34" charset="0"/>
                          <a:cs typeface="Arial" panose="020B0604020202020204" pitchFamily="34" charset="0"/>
                        </a:rPr>
                        <a:t>Aktivitāte</a:t>
                      </a:r>
                      <a:r>
                        <a:rPr lang="lv-LV" sz="2000" dirty="0">
                          <a:effectLst/>
                          <a:latin typeface="Arial" panose="020B0604020202020204" pitchFamily="34" charset="0"/>
                          <a:ea typeface="Calibri" panose="020F0502020204030204" pitchFamily="34" charset="0"/>
                          <a:cs typeface="Arial" panose="020B060402020202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1000"/>
                        </a:spcAft>
                      </a:pPr>
                      <a:r>
                        <a:rPr lang="lv-LV" sz="2000" b="1">
                          <a:effectLst/>
                          <a:latin typeface="Arial" panose="020B0604020202020204" pitchFamily="34" charset="0"/>
                          <a:ea typeface="Calibri" panose="020F0502020204030204" pitchFamily="34" charset="0"/>
                          <a:cs typeface="Arial" panose="020B0604020202020204" pitchFamily="34" charset="0"/>
                        </a:rPr>
                        <a:t>Atbalsta intensitāte </a:t>
                      </a:r>
                      <a:r>
                        <a:rPr lang="lv-LV" sz="2000">
                          <a:effectLst/>
                          <a:latin typeface="Arial" panose="020B0604020202020204" pitchFamily="34" charset="0"/>
                          <a:ea typeface="Calibri" panose="020F0502020204030204" pitchFamily="34" charset="0"/>
                          <a:cs typeface="Arial" panose="020B060402020202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1000"/>
                        </a:spcAft>
                      </a:pPr>
                      <a:r>
                        <a:rPr lang="lv-LV" sz="2000" b="1" dirty="0">
                          <a:effectLst/>
                          <a:latin typeface="Arial" panose="020B0604020202020204" pitchFamily="34" charset="0"/>
                          <a:ea typeface="Calibri" panose="020F0502020204030204" pitchFamily="34" charset="0"/>
                          <a:cs typeface="Arial" panose="020B0604020202020204" pitchFamily="34" charset="0"/>
                        </a:rPr>
                        <a:t>Iepriekšējā likme EUR/ha </a:t>
                      </a:r>
                      <a:r>
                        <a:rPr lang="lv-LV" sz="2000" b="0" dirty="0">
                          <a:effectLst/>
                          <a:latin typeface="Arial" panose="020B0604020202020204" pitchFamily="34" charset="0"/>
                          <a:ea typeface="Calibri" panose="020F0502020204030204" pitchFamily="34" charset="0"/>
                          <a:cs typeface="Arial" panose="020B060402020202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1000"/>
                        </a:spcAft>
                      </a:pPr>
                      <a:r>
                        <a:rPr lang="lv-LV" sz="2000" b="1" dirty="0">
                          <a:solidFill>
                            <a:schemeClr val="accent6">
                              <a:lumMod val="75000"/>
                            </a:schemeClr>
                          </a:solidFill>
                          <a:effectLst/>
                          <a:latin typeface="Arial" panose="020B0604020202020204" pitchFamily="34" charset="0"/>
                          <a:ea typeface="Calibri" panose="020F0502020204030204" pitchFamily="34" charset="0"/>
                          <a:cs typeface="Arial" panose="020B0604020202020204" pitchFamily="34" charset="0"/>
                        </a:rPr>
                        <a:t>Pārskatītā likme EUR/ha</a:t>
                      </a:r>
                      <a:r>
                        <a:rPr lang="lv-LV" sz="2000" dirty="0">
                          <a:solidFill>
                            <a:schemeClr val="accent6">
                              <a:lumMod val="75000"/>
                            </a:schemeClr>
                          </a:solidFill>
                          <a:effectLst/>
                          <a:latin typeface="Arial" panose="020B0604020202020204" pitchFamily="34" charset="0"/>
                          <a:ea typeface="Calibri" panose="020F0502020204030204" pitchFamily="34" charset="0"/>
                          <a:cs typeface="Arial" panose="020B060402020202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1097526"/>
                  </a:ext>
                </a:extLst>
              </a:tr>
              <a:tr h="869453">
                <a:tc>
                  <a:txBody>
                    <a:bodyPr/>
                    <a:lstStyle/>
                    <a:p>
                      <a:pPr fontAlgn="base">
                        <a:lnSpc>
                          <a:spcPct val="115000"/>
                        </a:lnSpc>
                        <a:spcAft>
                          <a:spcPts val="1000"/>
                        </a:spcAft>
                      </a:pPr>
                      <a:r>
                        <a:rPr lang="lv-LV" sz="2000" dirty="0">
                          <a:effectLst/>
                          <a:latin typeface="Arial" panose="020B0604020202020204" pitchFamily="34" charset="0"/>
                          <a:ea typeface="Calibri" panose="020F0502020204030204" pitchFamily="34" charset="0"/>
                          <a:cs typeface="Arial" panose="020B0604020202020204" pitchFamily="34" charset="0"/>
                        </a:rPr>
                        <a:t>Kopšana pēc neproduktīvu mežaudžu nomaiņas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1000"/>
                        </a:spcAft>
                      </a:pPr>
                      <a:r>
                        <a:rPr lang="lv-LV" sz="2000" b="1" dirty="0">
                          <a:effectLst/>
                          <a:latin typeface="Arial" panose="020B0604020202020204" pitchFamily="34" charset="0"/>
                          <a:ea typeface="Calibri" panose="020F0502020204030204" pitchFamily="34" charset="0"/>
                          <a:cs typeface="Arial" panose="020B0604020202020204" pitchFamily="34" charset="0"/>
                        </a:rPr>
                        <a:t>60%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1000"/>
                        </a:spcAft>
                      </a:pPr>
                      <a:r>
                        <a:rPr lang="lv-LV" sz="2000" b="0" dirty="0">
                          <a:effectLst/>
                          <a:latin typeface="Arial" panose="020B0604020202020204" pitchFamily="34" charset="0"/>
                          <a:ea typeface="Calibri" panose="020F0502020204030204" pitchFamily="34" charset="0"/>
                          <a:cs typeface="Arial" panose="020B0604020202020204" pitchFamily="34" charset="0"/>
                        </a:rPr>
                        <a:t>204 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1000"/>
                        </a:spcAft>
                      </a:pPr>
                      <a:r>
                        <a:rPr lang="lv-LV" sz="2000" b="1" dirty="0">
                          <a:solidFill>
                            <a:schemeClr val="accent6">
                              <a:lumMod val="75000"/>
                            </a:schemeClr>
                          </a:solidFill>
                          <a:effectLst/>
                          <a:latin typeface="Arial" panose="020B0604020202020204" pitchFamily="34" charset="0"/>
                          <a:ea typeface="Calibri" panose="020F0502020204030204" pitchFamily="34" charset="0"/>
                          <a:cs typeface="Arial" panose="020B0604020202020204" pitchFamily="34" charset="0"/>
                        </a:rPr>
                        <a:t>311 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2332415"/>
                  </a:ext>
                </a:extLst>
              </a:tr>
              <a:tr h="1072267">
                <a:tc>
                  <a:txBody>
                    <a:bodyPr/>
                    <a:lstStyle/>
                    <a:p>
                      <a:pPr fontAlgn="base">
                        <a:lnSpc>
                          <a:spcPct val="115000"/>
                        </a:lnSpc>
                        <a:spcAft>
                          <a:spcPts val="1000"/>
                        </a:spcAft>
                      </a:pPr>
                      <a:r>
                        <a:rPr lang="lv-LV" sz="2000" dirty="0">
                          <a:effectLst/>
                          <a:latin typeface="Arial" panose="020B0604020202020204" pitchFamily="34" charset="0"/>
                          <a:ea typeface="Calibri" panose="020F0502020204030204" pitchFamily="34" charset="0"/>
                          <a:cs typeface="Arial" panose="020B0604020202020204" pitchFamily="34" charset="0"/>
                        </a:rPr>
                        <a:t>Kopšana pēc baltalkšņu/blīgznas mežaudžu nomaiņas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1000"/>
                        </a:spcAft>
                      </a:pPr>
                      <a:r>
                        <a:rPr lang="lv-LV" sz="2000" b="1" dirty="0">
                          <a:effectLst/>
                          <a:latin typeface="Arial" panose="020B0604020202020204" pitchFamily="34" charset="0"/>
                          <a:ea typeface="Calibri" panose="020F0502020204030204" pitchFamily="34" charset="0"/>
                          <a:cs typeface="Arial" panose="020B0604020202020204" pitchFamily="34" charset="0"/>
                        </a:rPr>
                        <a:t>60%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1000"/>
                        </a:spcAft>
                      </a:pPr>
                      <a:r>
                        <a:rPr lang="lv-LV" sz="2000" b="0" dirty="0">
                          <a:effectLst/>
                          <a:latin typeface="Arial" panose="020B0604020202020204" pitchFamily="34" charset="0"/>
                          <a:ea typeface="Calibri" panose="020F0502020204030204" pitchFamily="34" charset="0"/>
                          <a:cs typeface="Arial" panose="020B0604020202020204" pitchFamily="34" charset="0"/>
                        </a:rPr>
                        <a:t>204 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1000"/>
                        </a:spcAft>
                      </a:pPr>
                      <a:r>
                        <a:rPr lang="lv-LV" sz="2000" b="1" dirty="0">
                          <a:solidFill>
                            <a:schemeClr val="accent6">
                              <a:lumMod val="75000"/>
                            </a:schemeClr>
                          </a:solidFill>
                          <a:effectLst/>
                          <a:latin typeface="Arial" panose="020B0604020202020204" pitchFamily="34" charset="0"/>
                          <a:ea typeface="Calibri" panose="020F0502020204030204" pitchFamily="34" charset="0"/>
                          <a:cs typeface="Arial" panose="020B0604020202020204" pitchFamily="34" charset="0"/>
                        </a:rPr>
                        <a:t>452 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3841423"/>
                  </a:ext>
                </a:extLst>
              </a:tr>
              <a:tr h="416586">
                <a:tc>
                  <a:txBody>
                    <a:bodyPr/>
                    <a:lstStyle/>
                    <a:p>
                      <a:pPr fontAlgn="base">
                        <a:lnSpc>
                          <a:spcPct val="115000"/>
                        </a:lnSpc>
                        <a:spcAft>
                          <a:spcPts val="1000"/>
                        </a:spcAft>
                      </a:pPr>
                      <a:r>
                        <a:rPr lang="lv-LV" sz="2000" dirty="0">
                          <a:effectLst/>
                          <a:latin typeface="Arial" panose="020B0604020202020204" pitchFamily="34" charset="0"/>
                          <a:ea typeface="Calibri" panose="020F0502020204030204" pitchFamily="34" charset="0"/>
                          <a:cs typeface="Arial" panose="020B0604020202020204" pitchFamily="34" charset="0"/>
                        </a:rPr>
                        <a:t>Kopšana pēc ieaudzēšanas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1000"/>
                        </a:spcAft>
                      </a:pPr>
                      <a:r>
                        <a:rPr lang="lv-LV" sz="2000" b="1">
                          <a:effectLst/>
                          <a:latin typeface="Arial" panose="020B0604020202020204" pitchFamily="34" charset="0"/>
                          <a:ea typeface="Calibri" panose="020F0502020204030204" pitchFamily="34" charset="0"/>
                          <a:cs typeface="Arial" panose="020B0604020202020204" pitchFamily="34" charset="0"/>
                        </a:rPr>
                        <a:t>60%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1000"/>
                        </a:spcAft>
                      </a:pPr>
                      <a:r>
                        <a:rPr lang="lv-LV" sz="2000" b="0" dirty="0">
                          <a:effectLst/>
                          <a:latin typeface="Arial" panose="020B0604020202020204" pitchFamily="34" charset="0"/>
                          <a:ea typeface="Calibri" panose="020F0502020204030204" pitchFamily="34" charset="0"/>
                          <a:cs typeface="Arial" panose="020B0604020202020204" pitchFamily="34" charset="0"/>
                        </a:rPr>
                        <a:t>204 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1000"/>
                        </a:spcAft>
                      </a:pPr>
                      <a:r>
                        <a:rPr lang="lv-LV" sz="2000" b="1" dirty="0">
                          <a:solidFill>
                            <a:schemeClr val="accent6">
                              <a:lumMod val="75000"/>
                            </a:schemeClr>
                          </a:solidFill>
                          <a:effectLst/>
                          <a:latin typeface="Arial" panose="020B0604020202020204" pitchFamily="34" charset="0"/>
                          <a:ea typeface="Calibri" panose="020F0502020204030204" pitchFamily="34" charset="0"/>
                          <a:cs typeface="Arial" panose="020B0604020202020204" pitchFamily="34" charset="0"/>
                        </a:rPr>
                        <a:t>323 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0259929"/>
                  </a:ext>
                </a:extLst>
              </a:tr>
              <a:tr h="436576">
                <a:tc>
                  <a:txBody>
                    <a:bodyPr/>
                    <a:lstStyle/>
                    <a:p>
                      <a:pPr fontAlgn="base">
                        <a:lnSpc>
                          <a:spcPct val="115000"/>
                        </a:lnSpc>
                        <a:spcAft>
                          <a:spcPts val="1000"/>
                        </a:spcAft>
                      </a:pPr>
                      <a:r>
                        <a:rPr lang="lv-LV" sz="2000" dirty="0">
                          <a:effectLst/>
                          <a:latin typeface="Arial" panose="020B0604020202020204" pitchFamily="34" charset="0"/>
                          <a:ea typeface="Calibri" panose="020F0502020204030204" pitchFamily="34" charset="0"/>
                          <a:cs typeface="Arial" panose="020B0604020202020204" pitchFamily="34" charset="0"/>
                        </a:rPr>
                        <a:t>Kopšana pēc atjaunošanas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1000"/>
                        </a:spcAft>
                      </a:pPr>
                      <a:r>
                        <a:rPr lang="lv-LV" sz="2000" b="1">
                          <a:effectLst/>
                          <a:latin typeface="Arial" panose="020B0604020202020204" pitchFamily="34" charset="0"/>
                          <a:ea typeface="Calibri" panose="020F0502020204030204" pitchFamily="34" charset="0"/>
                          <a:cs typeface="Arial" panose="020B0604020202020204" pitchFamily="34" charset="0"/>
                        </a:rPr>
                        <a:t>100%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ase">
                        <a:lnSpc>
                          <a:spcPct val="115000"/>
                        </a:lnSpc>
                        <a:spcAft>
                          <a:spcPts val="1000"/>
                        </a:spcAft>
                      </a:pPr>
                      <a:r>
                        <a:rPr lang="lv-LV" sz="2000" b="0" dirty="0">
                          <a:effectLst/>
                          <a:latin typeface="Arial" panose="020B0604020202020204" pitchFamily="34" charset="0"/>
                          <a:ea typeface="Calibri" panose="020F0502020204030204" pitchFamily="34" charset="0"/>
                          <a:cs typeface="Arial" panose="020B0604020202020204" pitchFamily="34" charset="0"/>
                        </a:rPr>
                        <a:t>204 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lv-LV" sz="2000" b="1" dirty="0">
                          <a:solidFill>
                            <a:schemeClr val="accent6">
                              <a:lumMod val="75000"/>
                            </a:schemeClr>
                          </a:solidFill>
                          <a:effectLst/>
                          <a:latin typeface="Arial" panose="020B0604020202020204" pitchFamily="34" charset="0"/>
                          <a:cs typeface="Arial" panose="020B0604020202020204" pitchFamily="34" charset="0"/>
                        </a:rPr>
                        <a:t>304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3665366"/>
                  </a:ext>
                </a:extLst>
              </a:tr>
            </a:tbl>
          </a:graphicData>
        </a:graphic>
      </p:graphicFrame>
    </p:spTree>
    <p:extLst>
      <p:ext uri="{BB962C8B-B14F-4D97-AF65-F5344CB8AC3E}">
        <p14:creationId xmlns:p14="http://schemas.microsoft.com/office/powerpoint/2010/main" val="501112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1D7FBF37-4CFB-41ED-98BA-49A7B32BC264}"/>
              </a:ext>
            </a:extLst>
          </p:cNvPr>
          <p:cNvSpPr>
            <a:spLocks noGrp="1"/>
          </p:cNvSpPr>
          <p:nvPr>
            <p:ph type="title"/>
          </p:nvPr>
        </p:nvSpPr>
        <p:spPr>
          <a:xfrm>
            <a:off x="851534" y="441323"/>
            <a:ext cx="9326879" cy="1001714"/>
          </a:xfrm>
        </p:spPr>
        <p:txBody>
          <a:bodyPr>
            <a:noAutofit/>
          </a:bodyPr>
          <a:lstStyle/>
          <a:p>
            <a:pPr algn="ctr"/>
            <a:r>
              <a:rPr lang="lv-LV" dirty="0">
                <a:solidFill>
                  <a:srgbClr val="1C1C1C"/>
                </a:solidFill>
                <a:latin typeface="Arial" panose="020B0604020202020204" pitchFamily="34" charset="0"/>
                <a:cs typeface="Arial" panose="020B0604020202020204" pitchFamily="34" charset="0"/>
              </a:rPr>
              <a:t>Informācijai </a:t>
            </a:r>
            <a:endParaRPr lang="lv-LV" sz="2400" i="0" dirty="0">
              <a:solidFill>
                <a:srgbClr val="1C1C1C"/>
              </a:solidFill>
              <a:effectLst/>
              <a:latin typeface="Arial" panose="020B0604020202020204" pitchFamily="34" charset="0"/>
              <a:cs typeface="Arial" panose="020B0604020202020204" pitchFamily="34" charset="0"/>
            </a:endParaRPr>
          </a:p>
        </p:txBody>
      </p:sp>
      <p:sp>
        <p:nvSpPr>
          <p:cNvPr id="17411" name="Content Placeholder 2">
            <a:extLst>
              <a:ext uri="{FF2B5EF4-FFF2-40B4-BE49-F238E27FC236}">
                <a16:creationId xmlns:a16="http://schemas.microsoft.com/office/drawing/2014/main" id="{4C3CAD17-726A-48EE-9675-386FBAB57C21}"/>
              </a:ext>
            </a:extLst>
          </p:cNvPr>
          <p:cNvSpPr>
            <a:spLocks noGrp="1"/>
          </p:cNvSpPr>
          <p:nvPr>
            <p:ph idx="1"/>
          </p:nvPr>
        </p:nvSpPr>
        <p:spPr>
          <a:xfrm>
            <a:off x="1057274" y="1485900"/>
            <a:ext cx="10248901" cy="5143500"/>
          </a:xfrm>
        </p:spPr>
        <p:txBody>
          <a:bodyPr>
            <a:noAutofit/>
          </a:bodyPr>
          <a:lstStyle/>
          <a:p>
            <a:pPr algn="l">
              <a:spcBef>
                <a:spcPts val="600"/>
              </a:spcBef>
            </a:pPr>
            <a:r>
              <a:rPr lang="lv-LV" altLang="lv-LV" sz="1900" b="1" dirty="0">
                <a:latin typeface="Arial" panose="020B0604020202020204" pitchFamily="34" charset="0"/>
                <a:cs typeface="Arial" panose="020B0604020202020204" pitchFamily="34" charset="0"/>
              </a:rPr>
              <a:t> </a:t>
            </a:r>
          </a:p>
          <a:p>
            <a:pPr algn="l">
              <a:spcBef>
                <a:spcPts val="600"/>
              </a:spcBef>
            </a:pPr>
            <a:r>
              <a:rPr lang="lv-LV" sz="2600" dirty="0">
                <a:solidFill>
                  <a:srgbClr val="FF0000"/>
                </a:solidFill>
                <a:latin typeface="Arial" panose="020B0604020202020204" pitchFamily="34" charset="0"/>
                <a:cs typeface="Arial" panose="020B0604020202020204" pitchFamily="34" charset="0"/>
              </a:rPr>
              <a:t>IESNIEDZOT MAAIP</a:t>
            </a:r>
          </a:p>
          <a:p>
            <a:pPr>
              <a:spcBef>
                <a:spcPts val="600"/>
              </a:spcBef>
            </a:pPr>
            <a:r>
              <a:rPr lang="lv-LV" sz="2400" dirty="0">
                <a:latin typeface="Arial" panose="020B0604020202020204" pitchFamily="34" charset="0"/>
                <a:cs typeface="Arial" panose="020B0604020202020204" pitchFamily="34" charset="0"/>
              </a:rPr>
              <a:t>Meža apsaimniekošanas atbalsta intervenču plāna (MAAIP) </a:t>
            </a:r>
            <a:r>
              <a:rPr lang="lv-LV" sz="2400" b="1" dirty="0">
                <a:latin typeface="Arial" panose="020B0604020202020204" pitchFamily="34" charset="0"/>
                <a:cs typeface="Arial" panose="020B0604020202020204" pitchFamily="34" charset="0"/>
              </a:rPr>
              <a:t>iesniegšana </a:t>
            </a:r>
          </a:p>
          <a:p>
            <a:pPr>
              <a:spcBef>
                <a:spcPts val="600"/>
              </a:spcBef>
            </a:pPr>
            <a:r>
              <a:rPr lang="lv-LV" sz="2400" b="0" i="0" dirty="0">
                <a:effectLst/>
                <a:latin typeface="Arial" panose="020B0604020202020204" pitchFamily="34" charset="0"/>
                <a:cs typeface="Arial" panose="020B0604020202020204" pitchFamily="34" charset="0"/>
              </a:rPr>
              <a:t>- izmantojot Meža valsts reģistra ģeogrāfiskās informācijas sistēmu </a:t>
            </a:r>
            <a:endParaRPr lang="lv-LV" sz="2400" i="0" dirty="0">
              <a:effectLst/>
              <a:latin typeface="Arial" panose="020B0604020202020204" pitchFamily="34" charset="0"/>
              <a:cs typeface="Arial" panose="020B0604020202020204" pitchFamily="34" charset="0"/>
            </a:endParaRPr>
          </a:p>
          <a:p>
            <a:endParaRPr lang="lv-LV" sz="2400" dirty="0">
              <a:effectLst/>
              <a:latin typeface="Arial" panose="020B0604020202020204" pitchFamily="34" charset="0"/>
              <a:ea typeface="Calibri" panose="020F0502020204030204" pitchFamily="34" charset="0"/>
              <a:cs typeface="Arial" panose="020B0604020202020204" pitchFamily="34" charset="0"/>
            </a:endParaRPr>
          </a:p>
          <a:p>
            <a:r>
              <a:rPr lang="lv-LV" sz="2400" dirty="0">
                <a:latin typeface="Arial" panose="020B0604020202020204" pitchFamily="34" charset="0"/>
                <a:ea typeface="Calibri" panose="020F0502020204030204" pitchFamily="34" charset="0"/>
                <a:cs typeface="Arial" panose="020B0604020202020204" pitchFamily="34" charset="0"/>
              </a:rPr>
              <a:t>VEICOT IEAUDZĒŠANU</a:t>
            </a:r>
            <a:endParaRPr lang="lv-LV" sz="2400" dirty="0">
              <a:effectLst/>
              <a:latin typeface="Arial" panose="020B0604020202020204" pitchFamily="34" charset="0"/>
              <a:ea typeface="Calibri" panose="020F0502020204030204" pitchFamily="34" charset="0"/>
              <a:cs typeface="Arial" panose="020B0604020202020204" pitchFamily="34" charset="0"/>
            </a:endParaRPr>
          </a:p>
          <a:p>
            <a:r>
              <a:rPr lang="lv-LV" sz="2400" dirty="0">
                <a:effectLst/>
                <a:latin typeface="Arial" panose="020B0604020202020204" pitchFamily="34" charset="0"/>
                <a:ea typeface="Calibri" panose="020F0502020204030204" pitchFamily="34" charset="0"/>
                <a:cs typeface="Arial" panose="020B0604020202020204" pitchFamily="34" charset="0"/>
              </a:rPr>
              <a:t>Atbalstu meža ieaudzēšanai nepiešķir par meža ieaudzēšanu platībā ar slēgtām meliorācijas sistēmām, </a:t>
            </a:r>
            <a:r>
              <a:rPr lang="lv-LV" sz="2400" b="1" dirty="0">
                <a:effectLst/>
                <a:latin typeface="Arial" panose="020B0604020202020204" pitchFamily="34" charset="0"/>
                <a:ea typeface="Calibri" panose="020F0502020204030204" pitchFamily="34" charset="0"/>
                <a:cs typeface="Arial" panose="020B0604020202020204" pitchFamily="34" charset="0"/>
              </a:rPr>
              <a:t>izņemot gadījumos, kad atbilstoši Meliorācijas likuma 4. pantam šai darbībai ir izdoti tehniskie noteikumi </a:t>
            </a:r>
            <a:r>
              <a:rPr lang="lv-LV" sz="2400" dirty="0">
                <a:effectLst/>
                <a:latin typeface="Arial" panose="020B0604020202020204" pitchFamily="34" charset="0"/>
                <a:ea typeface="Calibri" panose="020F0502020204030204" pitchFamily="34" charset="0"/>
                <a:cs typeface="Arial" panose="020B0604020202020204" pitchFamily="34" charset="0"/>
              </a:rPr>
              <a:t>(</a:t>
            </a:r>
            <a:r>
              <a:rPr lang="lv-LV" sz="2400" dirty="0">
                <a:solidFill>
                  <a:schemeClr val="tx1">
                    <a:lumMod val="65000"/>
                    <a:lumOff val="35000"/>
                  </a:schemeClr>
                </a:solidFill>
                <a:effectLst/>
                <a:latin typeface="Arial" panose="020B0604020202020204" pitchFamily="34" charset="0"/>
                <a:ea typeface="Calibri" panose="020F0502020204030204" pitchFamily="34" charset="0"/>
                <a:cs typeface="Arial" panose="020B0604020202020204" pitchFamily="34" charset="0"/>
              </a:rPr>
              <a:t>grozījumi atbilstoši KLP SP veiktajām izmaiņām</a:t>
            </a:r>
            <a:r>
              <a:rPr lang="lv-LV" sz="2400" dirty="0">
                <a:effectLst/>
                <a:latin typeface="Arial" panose="020B0604020202020204" pitchFamily="34" charset="0"/>
                <a:ea typeface="Calibri" panose="020F0502020204030204" pitchFamily="34" charset="0"/>
                <a:cs typeface="Arial" panose="020B0604020202020204" pitchFamily="34" charset="0"/>
              </a:rPr>
              <a:t>)</a:t>
            </a:r>
          </a:p>
          <a:p>
            <a:pPr algn="l"/>
            <a:endParaRPr lang="lv-LV" sz="1900" b="1" u="sng" dirty="0">
              <a:latin typeface="Arial" panose="020B0604020202020204" pitchFamily="34" charset="0"/>
              <a:cs typeface="Arial" panose="020B0604020202020204" pitchFamily="34" charset="0"/>
            </a:endParaRPr>
          </a:p>
          <a:p>
            <a:pPr algn="l"/>
            <a:endParaRPr lang="lv-LV" sz="1900" b="1" u="sng" dirty="0">
              <a:latin typeface="Arial" panose="020B0604020202020204" pitchFamily="34" charset="0"/>
              <a:cs typeface="Arial" panose="020B0604020202020204" pitchFamily="34" charset="0"/>
            </a:endParaRPr>
          </a:p>
          <a:p>
            <a:pPr marL="457200" indent="-457200">
              <a:lnSpc>
                <a:spcPct val="60000"/>
              </a:lnSpc>
              <a:defRPr/>
            </a:pPr>
            <a:endParaRPr lang="lv-LV" altLang="lv-LV" sz="500" dirty="0">
              <a:latin typeface="Arial" panose="020B0604020202020204" pitchFamily="34" charset="0"/>
              <a:cs typeface="Arial" panose="020B0604020202020204" pitchFamily="34" charset="0"/>
            </a:endParaRPr>
          </a:p>
          <a:p>
            <a:pPr marL="457200" indent="-457200">
              <a:lnSpc>
                <a:spcPct val="60000"/>
              </a:lnSpc>
              <a:defRPr/>
            </a:pPr>
            <a:endParaRPr lang="lv-LV" altLang="lv-LV" sz="1400" b="1" dirty="0">
              <a:latin typeface="Arial" panose="020B0604020202020204" pitchFamily="34" charset="0"/>
              <a:cs typeface="Arial" panose="020B0604020202020204" pitchFamily="34" charset="0"/>
            </a:endParaRPr>
          </a:p>
        </p:txBody>
      </p:sp>
      <p:sp>
        <p:nvSpPr>
          <p:cNvPr id="14340" name="Slide Number Placeholder 5">
            <a:extLst>
              <a:ext uri="{FF2B5EF4-FFF2-40B4-BE49-F238E27FC236}">
                <a16:creationId xmlns:a16="http://schemas.microsoft.com/office/drawing/2014/main" id="{B96707F5-0AE3-48CE-9F87-64D663DCFA08}"/>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18B5439B-F768-4FCF-8491-A6D4758F0386}" type="slidenum">
              <a:rPr lang="en-US" altLang="en-US" sz="1000">
                <a:solidFill>
                  <a:srgbClr val="898989"/>
                </a:solidFill>
                <a:latin typeface="Verdana" panose="020B0604030504040204" pitchFamily="34" charset="0"/>
              </a:rPr>
              <a:pPr/>
              <a:t>6</a:t>
            </a:fld>
            <a:endParaRPr lang="en-US" altLang="en-US" sz="1000">
              <a:solidFill>
                <a:srgbClr val="898989"/>
              </a:solidFill>
              <a:latin typeface="Verdana" panose="020B0604030504040204" pitchFamily="34" charset="0"/>
            </a:endParaRPr>
          </a:p>
        </p:txBody>
      </p:sp>
      <p:sp>
        <p:nvSpPr>
          <p:cNvPr id="14341" name="TextBox 1">
            <a:extLst>
              <a:ext uri="{FF2B5EF4-FFF2-40B4-BE49-F238E27FC236}">
                <a16:creationId xmlns:a16="http://schemas.microsoft.com/office/drawing/2014/main" id="{E57F756D-2F79-4BCD-8FEF-F21F73C2BE64}"/>
              </a:ext>
            </a:extLst>
          </p:cNvPr>
          <p:cNvSpPr txBox="1">
            <a:spLocks noChangeArrowheads="1"/>
          </p:cNvSpPr>
          <p:nvPr/>
        </p:nvSpPr>
        <p:spPr bwMode="auto">
          <a:xfrm>
            <a:off x="5638801" y="2974975"/>
            <a:ext cx="6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endParaRPr lang="lv-LV" altLang="lv-LV"/>
          </a:p>
        </p:txBody>
      </p:sp>
      <p:sp>
        <p:nvSpPr>
          <p:cNvPr id="14342" name="Taisnstūris 2">
            <a:extLst>
              <a:ext uri="{FF2B5EF4-FFF2-40B4-BE49-F238E27FC236}">
                <a16:creationId xmlns:a16="http://schemas.microsoft.com/office/drawing/2014/main" id="{3B42274D-E93C-42E1-BBCE-26B94E0EC716}"/>
              </a:ext>
            </a:extLst>
          </p:cNvPr>
          <p:cNvSpPr>
            <a:spLocks noChangeArrowheads="1"/>
          </p:cNvSpPr>
          <p:nvPr/>
        </p:nvSpPr>
        <p:spPr bwMode="auto">
          <a:xfrm>
            <a:off x="3810000" y="3548063"/>
            <a:ext cx="4572000"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539750" algn="l"/>
              </a:tabLst>
              <a:defRPr sz="1700">
                <a:solidFill>
                  <a:schemeClr val="tx1"/>
                </a:solidFill>
                <a:latin typeface="Times New Roman" panose="02020603050405020304" pitchFamily="18" charset="0"/>
                <a:cs typeface="Arial" panose="020B0604020202020204" pitchFamily="34" charset="0"/>
              </a:defRPr>
            </a:lvl1pPr>
            <a:lvl2pPr marL="742950" indent="-285750">
              <a:tabLst>
                <a:tab pos="539750" algn="l"/>
              </a:tabLst>
              <a:defRPr sz="1700">
                <a:solidFill>
                  <a:schemeClr val="tx1"/>
                </a:solidFill>
                <a:latin typeface="Times New Roman" panose="02020603050405020304" pitchFamily="18" charset="0"/>
                <a:cs typeface="Arial" panose="020B0604020202020204" pitchFamily="34" charset="0"/>
              </a:defRPr>
            </a:lvl2pPr>
            <a:lvl3pPr marL="1143000" indent="-228600">
              <a:tabLst>
                <a:tab pos="539750" algn="l"/>
              </a:tabLst>
              <a:defRPr sz="1700">
                <a:solidFill>
                  <a:schemeClr val="tx1"/>
                </a:solidFill>
                <a:latin typeface="Times New Roman" panose="02020603050405020304" pitchFamily="18" charset="0"/>
                <a:cs typeface="Arial" panose="020B0604020202020204" pitchFamily="34" charset="0"/>
              </a:defRPr>
            </a:lvl3pPr>
            <a:lvl4pPr marL="1600200" indent="-228600">
              <a:tabLst>
                <a:tab pos="539750" algn="l"/>
              </a:tabLst>
              <a:defRPr sz="1700">
                <a:solidFill>
                  <a:schemeClr val="tx1"/>
                </a:solidFill>
                <a:latin typeface="Times New Roman" panose="02020603050405020304" pitchFamily="18" charset="0"/>
                <a:cs typeface="Arial" panose="020B0604020202020204" pitchFamily="34" charset="0"/>
              </a:defRPr>
            </a:lvl4pPr>
            <a:lvl5pPr marL="2057400" indent="-228600">
              <a:tabLst>
                <a:tab pos="539750" algn="l"/>
              </a:tabLst>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tabLst>
                <a:tab pos="539750" algn="l"/>
              </a:tabLs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tabLst>
                <a:tab pos="539750" algn="l"/>
              </a:tabLs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tabLst>
                <a:tab pos="539750" algn="l"/>
              </a:tabLs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tabLst>
                <a:tab pos="539750" algn="l"/>
              </a:tabLst>
              <a:defRPr sz="1700">
                <a:solidFill>
                  <a:schemeClr val="tx1"/>
                </a:solidFill>
                <a:latin typeface="Times New Roman" panose="02020603050405020304" pitchFamily="18" charset="0"/>
                <a:cs typeface="Arial" panose="020B0604020202020204" pitchFamily="34" charset="0"/>
              </a:defRPr>
            </a:lvl9pPr>
          </a:lstStyle>
          <a:p>
            <a:pPr algn="just"/>
            <a:endParaRPr lang="lv-LV" altLang="lv-LV"/>
          </a:p>
        </p:txBody>
      </p:sp>
    </p:spTree>
    <p:extLst>
      <p:ext uri="{BB962C8B-B14F-4D97-AF65-F5344CB8AC3E}">
        <p14:creationId xmlns:p14="http://schemas.microsoft.com/office/powerpoint/2010/main" val="3421406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08EA5D32-E7FE-413F-89A4-E6AA662D429F}"/>
              </a:ext>
            </a:extLst>
          </p:cNvPr>
          <p:cNvSpPr>
            <a:spLocks noGrp="1"/>
          </p:cNvSpPr>
          <p:nvPr>
            <p:ph type="title"/>
          </p:nvPr>
        </p:nvSpPr>
        <p:spPr>
          <a:xfrm>
            <a:off x="2148839" y="228600"/>
            <a:ext cx="9230361" cy="1234881"/>
          </a:xfrm>
        </p:spPr>
        <p:txBody>
          <a:bodyPr>
            <a:normAutofit fontScale="90000"/>
          </a:bodyPr>
          <a:lstStyle/>
          <a:p>
            <a:pPr algn="ctr">
              <a:defRPr/>
            </a:pPr>
            <a:br>
              <a:rPr lang="lv-LV" altLang="lv-LV" sz="2200" dirty="0">
                <a:latin typeface="Arial" panose="020B0604020202020204" pitchFamily="34" charset="0"/>
                <a:cs typeface="Arial" panose="020B0604020202020204" pitchFamily="34" charset="0"/>
              </a:rPr>
            </a:br>
            <a:r>
              <a:rPr lang="lv-LV" altLang="lv-LV" sz="3100" dirty="0">
                <a:latin typeface="Arial" panose="020B0604020202020204" pitchFamily="34" charset="0"/>
                <a:cs typeface="Arial" panose="020B0604020202020204" pitchFamily="34" charset="0"/>
              </a:rPr>
              <a:t>A</a:t>
            </a:r>
            <a:r>
              <a:rPr lang="lv-LV" sz="3100" b="1" dirty="0">
                <a:latin typeface="Arial" panose="020B0604020202020204" pitchFamily="34" charset="0"/>
                <a:cs typeface="Arial" panose="020B0604020202020204" pitchFamily="34" charset="0"/>
              </a:rPr>
              <a:t>ktuālā informācija par projektu sagatavošanu, iesniegšanu</a:t>
            </a:r>
            <a:endParaRPr lang="lv-LV" altLang="en-US" sz="3100" dirty="0">
              <a:latin typeface="Arial" panose="020B0604020202020204" pitchFamily="34" charset="0"/>
              <a:cs typeface="Arial" panose="020B0604020202020204" pitchFamily="34" charset="0"/>
            </a:endParaRPr>
          </a:p>
        </p:txBody>
      </p:sp>
      <p:sp>
        <p:nvSpPr>
          <p:cNvPr id="3" name="Rectangle 1">
            <a:extLst>
              <a:ext uri="{FF2B5EF4-FFF2-40B4-BE49-F238E27FC236}">
                <a16:creationId xmlns:a16="http://schemas.microsoft.com/office/drawing/2014/main" id="{E34EB702-F5E9-2F08-B172-4783A258EBA9}"/>
              </a:ext>
            </a:extLst>
          </p:cNvPr>
          <p:cNvSpPr>
            <a:spLocks noGrp="1" noChangeArrowheads="1"/>
          </p:cNvSpPr>
          <p:nvPr>
            <p:ph idx="1"/>
          </p:nvPr>
        </p:nvSpPr>
        <p:spPr bwMode="auto">
          <a:xfrm>
            <a:off x="467359" y="2126628"/>
            <a:ext cx="11318241" cy="3030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600"/>
              </a:spcAft>
              <a:buClrTx/>
              <a:buSzTx/>
              <a:buFontTx/>
              <a:buNone/>
              <a:tabLst/>
            </a:pPr>
            <a:r>
              <a:rPr lang="lv-LV" altLang="lv-LV" sz="2400" b="1" dirty="0">
                <a:solidFill>
                  <a:srgbClr val="000000"/>
                </a:solidFill>
                <a:latin typeface="Arial" panose="020B0604020202020204" pitchFamily="34" charset="0"/>
                <a:ea typeface="Calibri" panose="020F0502020204030204" pitchFamily="34" charset="0"/>
                <a:cs typeface="Arial" panose="020B0604020202020204" pitchFamily="34" charset="0"/>
              </a:rPr>
              <a:t>Aktuālā i</a:t>
            </a:r>
            <a:r>
              <a:rPr kumimoji="0" lang="lv-LV" altLang="lv-LV" sz="24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nformācija Zemkopības ministrijas interneta vietnē</a:t>
            </a:r>
            <a:r>
              <a:rPr kumimoji="0" lang="lv-LV" altLang="lv-LV" sz="2400" b="1" i="0" u="none" strike="noStrike" cap="none" normalizeH="0" baseline="0" dirty="0">
                <a:ln>
                  <a:noFill/>
                </a:ln>
                <a:solidFill>
                  <a:srgbClr val="CC0000"/>
                </a:solidFill>
                <a:effectLst/>
                <a:latin typeface="Calibri" panose="020F0502020204030204" pitchFamily="34" charset="0"/>
                <a:ea typeface="Calibri" panose="020F0502020204030204" pitchFamily="34" charset="0"/>
                <a:cs typeface="Arial" panose="020B0604020202020204" pitchFamily="34" charset="0"/>
              </a:rPr>
              <a:t>  </a:t>
            </a:r>
            <a:r>
              <a:rPr kumimoji="0" lang="lv-LV" altLang="lv-LV" sz="2400" b="1" i="0" u="none" strike="noStrike" cap="none" normalizeH="0" baseline="0" dirty="0">
                <a:ln>
                  <a:noFill/>
                </a:ln>
                <a:solidFill>
                  <a:srgbClr val="CC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www.zm.gov.lv</a:t>
            </a:r>
            <a:r>
              <a:rPr kumimoji="0" lang="lv-LV" altLang="lv-LV" sz="2400" b="1" i="0" u="none" strike="noStrike" cap="none" normalizeH="0" baseline="0" dirty="0">
                <a:ln>
                  <a:noFill/>
                </a:ln>
                <a:solidFill>
                  <a:srgbClr val="CC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 </a:t>
            </a:r>
            <a:endParaRPr kumimoji="0" lang="lv-LV" altLang="lv-LV" sz="24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ts val="600"/>
              </a:spcAft>
              <a:buClrTx/>
              <a:buSzTx/>
              <a:buFontTx/>
              <a:buNone/>
              <a:tabLst/>
            </a:pPr>
            <a:r>
              <a:rPr kumimoji="0" lang="lv-LV" altLang="lv-LV" sz="24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Intervenču īstenošanas nosacījumi, kārtas u.c.informācija interneta vietnē</a:t>
            </a:r>
            <a:r>
              <a:rPr kumimoji="0" lang="lv-LV" altLang="lv-LV" sz="2400" b="1" i="0" u="none" strike="noStrike" cap="none" normalizeH="0" baseline="0" dirty="0">
                <a:ln>
                  <a:noFill/>
                </a:ln>
                <a:solidFill>
                  <a:srgbClr val="CC0000"/>
                </a:solidFill>
                <a:effectLst/>
                <a:latin typeface="Calibri" panose="020F0502020204030204" pitchFamily="34" charset="0"/>
                <a:ea typeface="Calibri" panose="020F0502020204030204" pitchFamily="34" charset="0"/>
                <a:cs typeface="Arial" panose="020B0604020202020204" pitchFamily="34" charset="0"/>
              </a:rPr>
              <a:t> </a:t>
            </a:r>
            <a:r>
              <a:rPr kumimoji="0" lang="lv-LV" altLang="lv-LV" sz="2400" b="1" i="0" u="none" strike="noStrike" cap="none" normalizeH="0" baseline="0" dirty="0">
                <a:ln>
                  <a:noFill/>
                </a:ln>
                <a:solidFill>
                  <a:srgbClr val="CC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www.lad.gov.lv</a:t>
            </a:r>
            <a:r>
              <a:rPr kumimoji="0" lang="lv-LV" altLang="lv-LV" sz="2400" b="1" i="0" u="none" strike="noStrike" cap="none" normalizeH="0" baseline="0" dirty="0">
                <a:ln>
                  <a:noFill/>
                </a:ln>
                <a:solidFill>
                  <a:srgbClr val="CC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 </a:t>
            </a:r>
            <a:r>
              <a:rPr kumimoji="0" lang="lv-LV" altLang="lv-LV" sz="2400" b="1" i="0" u="none" strike="noStrike" cap="none" normalizeH="0" baseline="0" dirty="0">
                <a:ln>
                  <a:noFill/>
                </a:ln>
                <a:solidFill>
                  <a:srgbClr val="0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sadaļā: </a:t>
            </a:r>
          </a:p>
          <a:p>
            <a:pPr algn="l"/>
            <a:r>
              <a:rPr lang="lv-LV" sz="2400" b="0" i="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Kopējās lauksaimniecības politikas stratēģiskā plāna 2023.-2027.gadam (KLP) intervences (atbalsta pasākumi)</a:t>
            </a:r>
            <a:r>
              <a:rPr kumimoji="0" lang="lv-LV" altLang="lv-LV" sz="2400" b="0" i="0" u="none" strike="noStrike" cap="none" normalizeH="0" baseline="0" dirty="0">
                <a:ln>
                  <a:noFill/>
                </a:ln>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 </a:t>
            </a:r>
            <a:r>
              <a:rPr kumimoji="0" lang="lv-LV" altLang="lv-LV" sz="2400" b="0" i="0" u="none" strike="noStrike" cap="none" normalizeH="0" baseline="0" dirty="0">
                <a:ln>
                  <a:noFill/>
                </a:ln>
                <a:solidFill>
                  <a:srgbClr val="0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LA7, LA8</a:t>
            </a:r>
          </a:p>
          <a:p>
            <a:pPr marL="0" marR="0" lvl="0" indent="0" algn="l" defTabSz="914400" rtl="0" eaLnBrk="0" fontAlgn="base" latinLnBrk="0" hangingPunct="0">
              <a:lnSpc>
                <a:spcPct val="100000"/>
              </a:lnSpc>
              <a:spcBef>
                <a:spcPct val="0"/>
              </a:spcBef>
              <a:spcAft>
                <a:spcPts val="600"/>
              </a:spcAft>
              <a:buClrTx/>
              <a:buSzTx/>
              <a:buFontTx/>
              <a:buNone/>
              <a:tabLst/>
            </a:pPr>
            <a:endParaRPr lang="lv-LV" altLang="lv-LV" sz="2400" b="1" dirty="0">
              <a:latin typeface="Arial" panose="020B0604020202020204" pitchFamily="34" charset="0"/>
              <a:cs typeface="Arial" panose="020B0604020202020204" pitchFamily="34" charset="0"/>
            </a:endParaRPr>
          </a:p>
          <a:p>
            <a:pPr algn="l">
              <a:spcBef>
                <a:spcPts val="600"/>
              </a:spcBef>
            </a:pPr>
            <a:r>
              <a:rPr lang="lv-LV" altLang="lv-LV" sz="2400" b="1" u="sng" dirty="0">
                <a:latin typeface="Arial" panose="020B0604020202020204" pitchFamily="34" charset="0"/>
                <a:cs typeface="Arial" panose="020B0604020202020204" pitchFamily="34" charset="0"/>
              </a:rPr>
              <a:t>Projektu pieņemšanas k</a:t>
            </a:r>
            <a:r>
              <a:rPr lang="lv-LV" sz="2400" b="1" i="0" u="sng" dirty="0">
                <a:effectLst/>
                <a:latin typeface="Arial" panose="020B0604020202020204" pitchFamily="34" charset="0"/>
                <a:cs typeface="Arial" panose="020B0604020202020204" pitchFamily="34" charset="0"/>
              </a:rPr>
              <a:t>ārta plānota</a:t>
            </a:r>
            <a:r>
              <a:rPr lang="lv-LV" sz="2400" dirty="0">
                <a:latin typeface="Arial" panose="020B0604020202020204" pitchFamily="34" charset="0"/>
                <a:cs typeface="Arial" panose="020B0604020202020204" pitchFamily="34" charset="0"/>
              </a:rPr>
              <a:t>  </a:t>
            </a:r>
            <a:r>
              <a:rPr lang="lv-LV" sz="2600" b="1" i="0" dirty="0">
                <a:solidFill>
                  <a:srgbClr val="FF0000"/>
                </a:solidFill>
                <a:effectLst/>
                <a:latin typeface="Arial" panose="020B0604020202020204" pitchFamily="34" charset="0"/>
                <a:cs typeface="Arial" panose="020B0604020202020204" pitchFamily="34" charset="0"/>
              </a:rPr>
              <a:t>2025. gada sākumā</a:t>
            </a:r>
          </a:p>
        </p:txBody>
      </p:sp>
      <p:sp>
        <p:nvSpPr>
          <p:cNvPr id="15363" name="Slide Number Placeholder 5">
            <a:extLst>
              <a:ext uri="{FF2B5EF4-FFF2-40B4-BE49-F238E27FC236}">
                <a16:creationId xmlns:a16="http://schemas.microsoft.com/office/drawing/2014/main" id="{E77D7A84-8027-4C82-9AE3-8B9628F3C8A5}"/>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743F468-0246-4432-8B01-17AB9CF6BFA4}" type="slidenum">
              <a:rPr lang="en-US" altLang="en-US" smtClean="0"/>
              <a:pPr/>
              <a:t>7</a:t>
            </a:fld>
            <a:endParaRPr lang="en-US" altLang="en-US"/>
          </a:p>
        </p:txBody>
      </p:sp>
    </p:spTree>
    <p:extLst>
      <p:ext uri="{BB962C8B-B14F-4D97-AF65-F5344CB8AC3E}">
        <p14:creationId xmlns:p14="http://schemas.microsoft.com/office/powerpoint/2010/main" val="702941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ED5A12AE-2D54-486A-82BA-77CA6CD405E3}"/>
              </a:ext>
            </a:extLst>
          </p:cNvPr>
          <p:cNvSpPr txBox="1">
            <a:spLocks/>
          </p:cNvSpPr>
          <p:nvPr/>
        </p:nvSpPr>
        <p:spPr>
          <a:xfrm>
            <a:off x="1981200" y="3429000"/>
            <a:ext cx="8229600" cy="1143000"/>
          </a:xfrm>
          <a:prstGeom prst="rect">
            <a:avLst/>
          </a:prstGeom>
        </p:spPr>
        <p:txBody>
          <a:bodyPr/>
          <a:lst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r>
              <a:rPr lang="lv-LV" sz="3200" b="1" dirty="0">
                <a:solidFill>
                  <a:schemeClr val="tx1">
                    <a:lumMod val="75000"/>
                    <a:lumOff val="25000"/>
                  </a:schemeClr>
                </a:solidFill>
                <a:latin typeface="Arial" panose="020B0604020202020204" pitchFamily="34" charset="0"/>
                <a:cs typeface="Arial" panose="020B0604020202020204" pitchFamily="34" charset="0"/>
              </a:rPr>
              <a:t>Paldies </a:t>
            </a:r>
            <a:r>
              <a:rPr lang="lv-LV" sz="3200" b="1" dirty="0">
                <a:solidFill>
                  <a:schemeClr val="tx1">
                    <a:lumMod val="75000"/>
                    <a:lumOff val="25000"/>
                  </a:schemeClr>
                </a:solidFill>
                <a:latin typeface="Arial" panose="020B0604020202020204" pitchFamily="34" charset="0"/>
                <a:ea typeface="Verdana" panose="020B0604030504040204" pitchFamily="34" charset="0"/>
                <a:cs typeface="Arial" panose="020B0604020202020204" pitchFamily="34" charset="0"/>
              </a:rPr>
              <a:t>par</a:t>
            </a:r>
            <a:r>
              <a:rPr lang="lv-LV" sz="3200" b="1" dirty="0">
                <a:solidFill>
                  <a:schemeClr val="tx1">
                    <a:lumMod val="75000"/>
                    <a:lumOff val="25000"/>
                  </a:schemeClr>
                </a:solidFill>
                <a:latin typeface="Arial" panose="020B0604020202020204" pitchFamily="34" charset="0"/>
                <a:cs typeface="Arial" panose="020B0604020202020204" pitchFamily="34" charset="0"/>
              </a:rPr>
              <a:t> uzmanību!</a:t>
            </a:r>
          </a:p>
        </p:txBody>
      </p:sp>
      <p:sp>
        <p:nvSpPr>
          <p:cNvPr id="3" name="Text Placeholder 1">
            <a:extLst>
              <a:ext uri="{FF2B5EF4-FFF2-40B4-BE49-F238E27FC236}">
                <a16:creationId xmlns:a16="http://schemas.microsoft.com/office/drawing/2014/main" id="{39B45716-F07B-4DC7-A764-72243F807F78}"/>
              </a:ext>
            </a:extLst>
          </p:cNvPr>
          <p:cNvSpPr>
            <a:spLocks noGrp="1"/>
          </p:cNvSpPr>
          <p:nvPr>
            <p:ph type="body" sz="quarter" idx="10"/>
          </p:nvPr>
        </p:nvSpPr>
        <p:spPr>
          <a:xfrm>
            <a:off x="277813" y="5486400"/>
            <a:ext cx="5037137" cy="806450"/>
          </a:xfrm>
        </p:spPr>
        <p:txBody>
          <a:bodyPr>
            <a:normAutofit/>
          </a:bodyPr>
          <a:lstStyle/>
          <a:p>
            <a:pPr algn="l"/>
            <a:r>
              <a:rPr lang="lv-LV" altLang="lv-LV" sz="2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Iveta.Hildebrante@zm.gov.lv</a:t>
            </a:r>
            <a:endParaRPr lang="en-GB" altLang="lv-LV" sz="2200" b="1" dirty="0">
              <a:solidFill>
                <a:srgbClr val="4F6228"/>
              </a:solidFill>
            </a:endParaRPr>
          </a:p>
          <a:p>
            <a:pPr algn="l"/>
            <a:r>
              <a:rPr lang="lv-LV" altLang="lv-LV" sz="1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Tālr. 67027453</a:t>
            </a:r>
            <a:endParaRPr lang="en-GB" altLang="lv-LV" sz="1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5443</TotalTime>
  <Words>484</Words>
  <Application>Microsoft Office PowerPoint</Application>
  <PresentationFormat>Widescreen</PresentationFormat>
  <Paragraphs>111</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Times New Roman</vt:lpstr>
      <vt:lpstr>Verdana</vt:lpstr>
      <vt:lpstr>Office Theme</vt:lpstr>
      <vt:lpstr>PowerPoint Presentation</vt:lpstr>
      <vt:lpstr>Aktualitātes KLP SP 2023 – 2027 kontekstā</vt:lpstr>
      <vt:lpstr>Nacionālie normatīvie akti </vt:lpstr>
      <vt:lpstr>Grozījumi intervencē LA 7.1  Ieguldījumi meža ieaudzēšanai, nomaiņai, atjaunošanai un retināšanai</vt:lpstr>
      <vt:lpstr>Grozījumi LA 8  Atbalsts meža ekosistēmu noturības un ekoloģiskās vērtības uzlabošanai uzturēšanai</vt:lpstr>
      <vt:lpstr>Informācijai </vt:lpstr>
      <vt:lpstr> Aktuālā informācija par projektu sagatavošanu, iesniegšanu</vt:lpstr>
      <vt:lpstr>PowerPoint Presentation</vt:lpstr>
    </vt:vector>
  </TitlesOfParts>
  <Company>Zemkopības Ministrija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Iveta Vaite</dc:creator>
  <cp:lastModifiedBy>Liene Valta</cp:lastModifiedBy>
  <cp:revision>16</cp:revision>
  <dcterms:created xsi:type="dcterms:W3CDTF">2022-09-20T07:49:51Z</dcterms:created>
  <dcterms:modified xsi:type="dcterms:W3CDTF">2024-11-28T07:34:56Z</dcterms:modified>
</cp:coreProperties>
</file>