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0"/>
  </p:notesMasterIdLst>
  <p:sldIdLst>
    <p:sldId id="1338" r:id="rId2"/>
    <p:sldId id="1258" r:id="rId3"/>
    <p:sldId id="357" r:id="rId4"/>
    <p:sldId id="1333" r:id="rId5"/>
    <p:sldId id="1337" r:id="rId6"/>
    <p:sldId id="1259" r:id="rId7"/>
    <p:sldId id="332" r:id="rId8"/>
    <p:sldId id="133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E7F6E-BE8A-4ECD-9974-9455C13B62FA}" v="13" dt="2024-11-27T20:06:52.1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Dizaina stils 1 - izcēlum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Gaišs stil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0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827DB-4C3A-4742-B8B5-12B1DAD4B167}" type="datetimeFigureOut">
              <a:rPr lang="lv-LV" smtClean="0"/>
              <a:t>28.11.2024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7B646-CF9A-42B2-AF34-286AD0403169}" type="slidenum">
              <a:rPr lang="lv-LV" smtClean="0"/>
              <a:t>‹#›</a:t>
            </a:fld>
            <a:endParaRPr lang="lv-LV"/>
          </a:p>
        </p:txBody>
      </p:sp>
    </p:spTree>
    <p:extLst>
      <p:ext uri="{BB962C8B-B14F-4D97-AF65-F5344CB8AC3E}">
        <p14:creationId xmlns:p14="http://schemas.microsoft.com/office/powerpoint/2010/main" val="24790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422275" y="1241425"/>
            <a:ext cx="5954713" cy="3351213"/>
          </a:xfrm>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B7D106F8-55BE-4375-99CB-999F6EDDA859}" type="slidenum">
              <a:rPr lang="lv-LV" smtClean="0"/>
              <a:t>1</a:t>
            </a:fld>
            <a:endParaRPr lang="lv-LV"/>
          </a:p>
        </p:txBody>
      </p:sp>
    </p:spTree>
    <p:extLst>
      <p:ext uri="{BB962C8B-B14F-4D97-AF65-F5344CB8AC3E}">
        <p14:creationId xmlns:p14="http://schemas.microsoft.com/office/powerpoint/2010/main" val="271330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28.11.2024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12711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28.11.2024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21014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28.11.2024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2205347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62945" y="0"/>
            <a:ext cx="3499906"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59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1768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02A91F34-D1E9-40A2-A88B-F5CB3D88A25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86160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F843B1E-E3E0-4201-81FD-1686403190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40E08AD4-04C3-4422-AED8-5B8833B43380}" type="slidenum">
              <a:rPr lang="en-US" altLang="en-US"/>
              <a:pPr>
                <a:defRPr/>
              </a:pPr>
              <a:t>‹#›</a:t>
            </a:fld>
            <a:endParaRPr lang="en-US" altLang="en-US"/>
          </a:p>
        </p:txBody>
      </p:sp>
    </p:spTree>
    <p:extLst>
      <p:ext uri="{BB962C8B-B14F-4D97-AF65-F5344CB8AC3E}">
        <p14:creationId xmlns:p14="http://schemas.microsoft.com/office/powerpoint/2010/main" val="3255345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02A91F34-D1E9-40A2-A88B-F5CB3D88A25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852082"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F843B1E-E3E0-4201-81FD-1686403190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40E08AD4-04C3-4422-AED8-5B8833B43380}" type="slidenum">
              <a:rPr lang="en-US" altLang="en-US"/>
              <a:pPr>
                <a:defRPr/>
              </a:pPr>
              <a:t>‹#›</a:t>
            </a:fld>
            <a:endParaRPr lang="en-US" altLang="en-US"/>
          </a:p>
        </p:txBody>
      </p:sp>
    </p:spTree>
    <p:extLst>
      <p:ext uri="{BB962C8B-B14F-4D97-AF65-F5344CB8AC3E}">
        <p14:creationId xmlns:p14="http://schemas.microsoft.com/office/powerpoint/2010/main" val="96975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28.11.2024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8376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2EB896-4021-405B-87C4-80CDF97749B9}" type="datetimeFigureOut">
              <a:rPr lang="lv-LV" smtClean="0"/>
              <a:t>28.11.2024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48436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2EB896-4021-405B-87C4-80CDF97749B9}" type="datetimeFigureOut">
              <a:rPr lang="lv-LV" smtClean="0"/>
              <a:t>28.11.2024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746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2EB896-4021-405B-87C4-80CDF97749B9}" type="datetimeFigureOut">
              <a:rPr lang="lv-LV" smtClean="0"/>
              <a:t>28.11.2024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57263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2EB896-4021-405B-87C4-80CDF97749B9}" type="datetimeFigureOut">
              <a:rPr lang="lv-LV" smtClean="0"/>
              <a:t>28.11.2024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12618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EB896-4021-405B-87C4-80CDF97749B9}" type="datetimeFigureOut">
              <a:rPr lang="lv-LV" smtClean="0"/>
              <a:t>28.11.2024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8754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EB896-4021-405B-87C4-80CDF97749B9}" type="datetimeFigureOut">
              <a:rPr lang="lv-LV" smtClean="0"/>
              <a:t>28.11.2024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00283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EB896-4021-405B-87C4-80CDF97749B9}" type="datetimeFigureOut">
              <a:rPr lang="lv-LV" smtClean="0"/>
              <a:t>28.11.2024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9145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EB896-4021-405B-87C4-80CDF97749B9}" type="datetimeFigureOut">
              <a:rPr lang="lv-LV" smtClean="0"/>
              <a:t>28.11.2024</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ED0E9-3972-474B-9AEE-E18A532D0226}" type="slidenum">
              <a:rPr lang="lv-LV" smtClean="0"/>
              <a:t>‹#›</a:t>
            </a:fld>
            <a:endParaRPr lang="lv-LV"/>
          </a:p>
        </p:txBody>
      </p:sp>
    </p:spTree>
    <p:extLst>
      <p:ext uri="{BB962C8B-B14F-4D97-AF65-F5344CB8AC3E}">
        <p14:creationId xmlns:p14="http://schemas.microsoft.com/office/powerpoint/2010/main" val="182996639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3" r:id="rId13"/>
    <p:sldLayoutId id="2147483814" r:id="rId14"/>
    <p:sldLayoutId id="214748381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15D06B73-698D-411A-8D99-490B03B50056}"/>
              </a:ext>
            </a:extLst>
          </p:cNvPr>
          <p:cNvSpPr txBox="1">
            <a:spLocks/>
          </p:cNvSpPr>
          <p:nvPr/>
        </p:nvSpPr>
        <p:spPr>
          <a:xfrm>
            <a:off x="2259806" y="3114676"/>
            <a:ext cx="7672388" cy="17114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lv-LV" sz="2700" dirty="0"/>
          </a:p>
          <a:p>
            <a:pPr marL="0" indent="0" algn="ctr">
              <a:lnSpc>
                <a:spcPct val="100000"/>
              </a:lnSpc>
              <a:spcBef>
                <a:spcPts val="0"/>
              </a:spcBef>
              <a:buNone/>
            </a:pPr>
            <a:r>
              <a:rPr lang="lv-LV" sz="3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Aktuālais mežsaimniecības atbalstam</a:t>
            </a:r>
            <a:endParaRPr lang="lv-LV" altLang="en-US" sz="3100" b="1" dirty="0">
              <a:effectLst>
                <a:outerShdw blurRad="38100" dist="38100" dir="2700000" algn="tl">
                  <a:srgbClr val="000000">
                    <a:alpha val="43137"/>
                  </a:srgbClr>
                </a:outerShdw>
              </a:effectLst>
              <a:latin typeface="Arial" panose="020B0604020202020204" pitchFamily="34" charset="0"/>
              <a:ea typeface="Segoe UI Black" panose="020B0A02040204020203" pitchFamily="34" charset="0"/>
              <a:cs typeface="Arial" panose="020B0604020202020204" pitchFamily="34" charset="0"/>
            </a:endParaRPr>
          </a:p>
          <a:p>
            <a:pPr marL="0" indent="0" algn="ctr">
              <a:lnSpc>
                <a:spcPct val="100000"/>
              </a:lnSpc>
              <a:spcBef>
                <a:spcPts val="0"/>
              </a:spcBef>
              <a:buNone/>
            </a:pPr>
            <a:r>
              <a:rPr lang="lv-LV" altLang="lv-LV" sz="3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KLP SP 2023 – 2027 </a:t>
            </a:r>
            <a:r>
              <a:rPr lang="lv-LV" sz="3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ietvarā </a:t>
            </a:r>
          </a:p>
          <a:p>
            <a:pPr marL="0" indent="0" algn="ctr">
              <a:lnSpc>
                <a:spcPct val="90000"/>
              </a:lnSpc>
              <a:buNone/>
            </a:pPr>
            <a:endParaRPr lang="lv-LV" altLang="en-US" sz="2000" b="1" dirty="0">
              <a:latin typeface="Arial" panose="020B0604020202020204" pitchFamily="34" charset="0"/>
              <a:ea typeface="Segoe UI Black" panose="020B0A02040204020203" pitchFamily="34" charset="0"/>
              <a:cs typeface="Arial" panose="020B0604020202020204" pitchFamily="34" charset="0"/>
            </a:endParaRPr>
          </a:p>
          <a:p>
            <a:pPr marL="0" indent="0" algn="ctr">
              <a:lnSpc>
                <a:spcPct val="90000"/>
              </a:lnSpc>
              <a:buNone/>
            </a:pPr>
            <a:r>
              <a:rPr lang="lv-LV" altLang="en-US" sz="2200" b="1" dirty="0">
                <a:effectLst>
                  <a:outerShdw blurRad="38100" dist="38100" dir="2700000" algn="tl">
                    <a:srgbClr val="000000">
                      <a:alpha val="43137"/>
                    </a:srgbClr>
                  </a:outerShdw>
                </a:effectLst>
                <a:latin typeface="Arial" panose="020B0604020202020204" pitchFamily="34" charset="0"/>
                <a:ea typeface="Segoe UI Black" panose="020B0A02040204020203" pitchFamily="34" charset="0"/>
                <a:cs typeface="Arial" panose="020B0604020202020204" pitchFamily="34" charset="0"/>
              </a:rPr>
              <a:t>Iveta Hildebrante</a:t>
            </a:r>
          </a:p>
        </p:txBody>
      </p:sp>
      <p:sp>
        <p:nvSpPr>
          <p:cNvPr id="3" name="Text Placeholder 2">
            <a:extLst>
              <a:ext uri="{FF2B5EF4-FFF2-40B4-BE49-F238E27FC236}">
                <a16:creationId xmlns:a16="http://schemas.microsoft.com/office/drawing/2014/main" id="{4C1BAC33-626F-44D3-8B84-BF1F52226454}"/>
              </a:ext>
            </a:extLst>
          </p:cNvPr>
          <p:cNvSpPr txBox="1">
            <a:spLocks/>
          </p:cNvSpPr>
          <p:nvPr/>
        </p:nvSpPr>
        <p:spPr bwMode="auto">
          <a:xfrm>
            <a:off x="2105025" y="6057900"/>
            <a:ext cx="7877175" cy="33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ctr" defTabSz="938213" rtl="0" eaLnBrk="0" fontAlgn="base" hangingPunct="0">
              <a:spcBef>
                <a:spcPct val="20000"/>
              </a:spcBef>
              <a:spcAft>
                <a:spcPct val="0"/>
              </a:spcAft>
              <a:buFont typeface="Arial" panose="020B0604020202020204" pitchFamily="34" charset="0"/>
              <a:buNone/>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nSpc>
                <a:spcPct val="90000"/>
              </a:lnSpc>
            </a:pPr>
            <a:r>
              <a:rPr lang="lv-LV" altLang="en-US" dirty="0">
                <a:solidFill>
                  <a:schemeClr val="tx1">
                    <a:lumMod val="75000"/>
                    <a:lumOff val="25000"/>
                  </a:schemeClr>
                </a:solidFill>
                <a:latin typeface="Arial" panose="020B0604020202020204" pitchFamily="34" charset="0"/>
                <a:ea typeface="Segoe UI Black" panose="020B0A02040204020203" pitchFamily="34" charset="0"/>
                <a:cs typeface="Arial" panose="020B0604020202020204" pitchFamily="34" charset="0"/>
              </a:rPr>
              <a:t>2024. gada 28. novembris</a:t>
            </a:r>
          </a:p>
        </p:txBody>
      </p:sp>
    </p:spTree>
    <p:extLst>
      <p:ext uri="{BB962C8B-B14F-4D97-AF65-F5344CB8AC3E}">
        <p14:creationId xmlns:p14="http://schemas.microsoft.com/office/powerpoint/2010/main" val="97327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BE4FE61-0A1D-4B34-8FEC-E438CB802176}"/>
              </a:ext>
            </a:extLst>
          </p:cNvPr>
          <p:cNvSpPr>
            <a:spLocks noGrp="1"/>
          </p:cNvSpPr>
          <p:nvPr>
            <p:ph type="title"/>
          </p:nvPr>
        </p:nvSpPr>
        <p:spPr>
          <a:xfrm>
            <a:off x="2100325" y="416089"/>
            <a:ext cx="8143745" cy="650548"/>
          </a:xfrm>
        </p:spPr>
        <p:txBody>
          <a:bodyPr>
            <a:noAutofit/>
          </a:bodyPr>
          <a:lstStyle/>
          <a:p>
            <a:pPr algn="ctr">
              <a:spcBef>
                <a:spcPts val="2400"/>
              </a:spcBef>
              <a:spcAft>
                <a:spcPts val="1200"/>
              </a:spcAft>
            </a:pPr>
            <a:r>
              <a:rPr lang="lv-LV" altLang="lv-LV" sz="2800" dirty="0">
                <a:latin typeface="Arial" panose="020B0604020202020204" pitchFamily="34" charset="0"/>
                <a:cs typeface="Arial" panose="020B0604020202020204" pitchFamily="34" charset="0"/>
              </a:rPr>
              <a:t>Aktualitātes KLP SP 2023 – 2027 kontekstā</a:t>
            </a:r>
            <a:endParaRPr lang="lv-LV" altLang="en-US" sz="2600" dirty="0">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71EBB70D-FBDF-47D9-8F44-5A1BEFFFC58F}"/>
              </a:ext>
            </a:extLst>
          </p:cNvPr>
          <p:cNvSpPr>
            <a:spLocks noGrp="1"/>
          </p:cNvSpPr>
          <p:nvPr>
            <p:ph idx="1"/>
          </p:nvPr>
        </p:nvSpPr>
        <p:spPr>
          <a:xfrm>
            <a:off x="309561" y="1485900"/>
            <a:ext cx="11572875" cy="5257800"/>
          </a:xfrm>
        </p:spPr>
        <p:txBody>
          <a:bodyPr>
            <a:normAutofit/>
          </a:bodyPr>
          <a:lstStyle/>
          <a:p>
            <a:pPr marL="457200" algn="ctr"/>
            <a:r>
              <a:rPr lang="lv-LV" sz="2500" b="1" u="sng" dirty="0">
                <a:latin typeface="Arial" panose="020B0604020202020204" pitchFamily="34" charset="0"/>
                <a:ea typeface="Calibri" panose="020F0502020204030204" pitchFamily="34" charset="0"/>
                <a:cs typeface="Arial" panose="020B0604020202020204" pitchFamily="34" charset="0"/>
              </a:rPr>
              <a:t>12.11.2024. apstiprināti grozījumi</a:t>
            </a:r>
            <a:r>
              <a:rPr lang="lv-LV" sz="2500" u="sng" dirty="0">
                <a:latin typeface="Arial" panose="020B0604020202020204" pitchFamily="34" charset="0"/>
                <a:ea typeface="Calibri" panose="020F0502020204030204" pitchFamily="34" charset="0"/>
                <a:cs typeface="Arial" panose="020B0604020202020204" pitchFamily="34" charset="0"/>
              </a:rPr>
              <a:t> </a:t>
            </a:r>
            <a:r>
              <a:rPr lang="lv-LV" sz="2400" dirty="0">
                <a:latin typeface="Arial" panose="020B0604020202020204" pitchFamily="34" charset="0"/>
                <a:ea typeface="Calibri" panose="020F0502020204030204" pitchFamily="34" charset="0"/>
                <a:cs typeface="Arial" panose="020B0604020202020204" pitchFamily="34" charset="0"/>
              </a:rPr>
              <a:t>Latvijas Kopējās lauksaimniecības politikas stratēģiskajā plānā (KLP SP) 2023 - 2027 gadam, t.sk.</a:t>
            </a:r>
          </a:p>
          <a:p>
            <a:pPr marL="457200" algn="ctr"/>
            <a:r>
              <a:rPr lang="lv-LV" sz="2400" dirty="0">
                <a:latin typeface="Arial" panose="020B0604020202020204" pitchFamily="34" charset="0"/>
                <a:cs typeface="Arial" panose="020B0604020202020204" pitchFamily="34" charset="0"/>
              </a:rPr>
              <a:t>precizējot nosacījumus KLP SP intervencēs meža nozares atbalstam:</a:t>
            </a:r>
          </a:p>
          <a:p>
            <a:pPr marL="457200" algn="ctr"/>
            <a:endParaRPr lang="lv-LV" sz="2400" dirty="0">
              <a:solidFill>
                <a:schemeClr val="accent6">
                  <a:lumMod val="75000"/>
                </a:schemeClr>
              </a:solidFill>
              <a:latin typeface="Arial" panose="020B0604020202020204" pitchFamily="34" charset="0"/>
              <a:cs typeface="Arial" panose="020B0604020202020204" pitchFamily="34" charset="0"/>
            </a:endParaRPr>
          </a:p>
          <a:p>
            <a:pPr marL="914400" indent="-457200">
              <a:buFont typeface="Arial" panose="020B0604020202020204" pitchFamily="34" charset="0"/>
              <a:buChar char="•"/>
            </a:pPr>
            <a:r>
              <a:rPr lang="lv-LV" sz="2400" b="1" i="0" dirty="0">
                <a:solidFill>
                  <a:schemeClr val="accent6">
                    <a:lumMod val="75000"/>
                  </a:schemeClr>
                </a:solidFill>
                <a:effectLst/>
                <a:latin typeface="Arial" panose="020B0604020202020204" pitchFamily="34" charset="0"/>
                <a:cs typeface="Arial" panose="020B0604020202020204" pitchFamily="34" charset="0"/>
              </a:rPr>
              <a:t>LA 7 Ieguldījumi ilgtspējīgai mežsaimniecībai </a:t>
            </a:r>
          </a:p>
          <a:p>
            <a:pPr marL="457200"/>
            <a:r>
              <a:rPr lang="lv-LV" sz="2400" dirty="0">
                <a:latin typeface="Arial" panose="020B0604020202020204" pitchFamily="34" charset="0"/>
                <a:cs typeface="Arial" panose="020B0604020202020204" pitchFamily="34" charset="0"/>
              </a:rPr>
              <a:t>(i</a:t>
            </a:r>
            <a:r>
              <a:rPr lang="lv-LV" sz="2400" b="0" i="0" dirty="0">
                <a:effectLst/>
                <a:latin typeface="Arial" panose="020B0604020202020204" pitchFamily="34" charset="0"/>
                <a:cs typeface="Arial" panose="020B0604020202020204" pitchFamily="34" charset="0"/>
              </a:rPr>
              <a:t>nvestīciju atbalsts, kurš ietver retināšanu, meža ieaudzēšanu, mežaudžu nomaiņu, katastrofās iznīcinātu mežaudžu atjaunošana)</a:t>
            </a:r>
          </a:p>
          <a:p>
            <a:pPr marL="457200"/>
            <a:endParaRPr lang="lv-LV" sz="2400" b="1" dirty="0">
              <a:latin typeface="Arial" panose="020B0604020202020204" pitchFamily="34" charset="0"/>
              <a:cs typeface="Arial" panose="020B0604020202020204" pitchFamily="34" charset="0"/>
            </a:endParaRPr>
          </a:p>
          <a:p>
            <a:pPr marL="914400" indent="-457200">
              <a:buFont typeface="Arial" panose="020B0604020202020204" pitchFamily="34" charset="0"/>
              <a:buChar char="•"/>
            </a:pPr>
            <a:r>
              <a:rPr lang="lv-LV" sz="2400" b="1" i="0" dirty="0">
                <a:solidFill>
                  <a:schemeClr val="accent6">
                    <a:lumMod val="75000"/>
                  </a:schemeClr>
                </a:solidFill>
                <a:effectLst/>
                <a:latin typeface="Arial" panose="020B0604020202020204" pitchFamily="34" charset="0"/>
                <a:cs typeface="Arial" panose="020B0604020202020204" pitchFamily="34" charset="0"/>
              </a:rPr>
              <a:t>LA 8 Atbalsts meža ekosistēmu noturības un ekoloģiskās vērtības uzlabošanai un uzturēšanai</a:t>
            </a:r>
          </a:p>
          <a:p>
            <a:pPr marL="457200"/>
            <a:r>
              <a:rPr lang="lv-LV" sz="2400" dirty="0">
                <a:latin typeface="Arial" panose="020B0604020202020204" pitchFamily="34" charset="0"/>
                <a:cs typeface="Arial" panose="020B0604020202020204" pitchFamily="34" charset="0"/>
              </a:rPr>
              <a:t>(</a:t>
            </a:r>
            <a:r>
              <a:rPr lang="lv-LV" sz="2400" b="0" i="0" dirty="0">
                <a:effectLst/>
                <a:latin typeface="Arial" panose="020B0604020202020204" pitchFamily="34" charset="0"/>
                <a:cs typeface="Arial" panose="020B0604020202020204" pitchFamily="34" charset="0"/>
              </a:rPr>
              <a:t>kompensējošais atbalsts, kurš ietver agrotehnisko kopšanu)</a:t>
            </a:r>
            <a:endParaRPr lang="lv-LV" altLang="lv-LV" sz="2400" b="1"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b="1" dirty="0">
              <a:latin typeface="Arial" panose="020B0604020202020204" pitchFamily="34" charset="0"/>
              <a:cs typeface="Arial" panose="020B0604020202020204" pitchFamily="34" charset="0"/>
            </a:endParaRPr>
          </a:p>
        </p:txBody>
      </p:sp>
      <p:sp>
        <p:nvSpPr>
          <p:cNvPr id="13317" name="TextBox 1">
            <a:extLst>
              <a:ext uri="{FF2B5EF4-FFF2-40B4-BE49-F238E27FC236}">
                <a16:creationId xmlns:a16="http://schemas.microsoft.com/office/drawing/2014/main" id="{A1CC80F2-598E-4428-866A-BF2D12E286E6}"/>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3318" name="Taisnstūris 2">
            <a:extLst>
              <a:ext uri="{FF2B5EF4-FFF2-40B4-BE49-F238E27FC236}">
                <a16:creationId xmlns:a16="http://schemas.microsoft.com/office/drawing/2014/main" id="{B1A28BA5-F495-487E-B04F-58C8ABE0E8AF}"/>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220946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BE4FE61-0A1D-4B34-8FEC-E438CB802176}"/>
              </a:ext>
            </a:extLst>
          </p:cNvPr>
          <p:cNvSpPr>
            <a:spLocks noGrp="1"/>
          </p:cNvSpPr>
          <p:nvPr>
            <p:ph type="title"/>
          </p:nvPr>
        </p:nvSpPr>
        <p:spPr>
          <a:xfrm>
            <a:off x="2722562" y="558798"/>
            <a:ext cx="6175376" cy="867091"/>
          </a:xfrm>
        </p:spPr>
        <p:txBody>
          <a:bodyPr>
            <a:noAutofit/>
          </a:bodyPr>
          <a:lstStyle/>
          <a:p>
            <a:pPr algn="ctr">
              <a:spcBef>
                <a:spcPts val="2400"/>
              </a:spcBef>
              <a:spcAft>
                <a:spcPts val="1200"/>
              </a:spcAft>
            </a:pPr>
            <a:r>
              <a:rPr lang="lv-LV" sz="2800" i="0" dirty="0">
                <a:effectLst/>
                <a:latin typeface="Arial" panose="020B0604020202020204" pitchFamily="34" charset="0"/>
                <a:cs typeface="Arial" panose="020B0604020202020204" pitchFamily="34" charset="0"/>
              </a:rPr>
              <a:t>Nacionālie normatīvie akti</a:t>
            </a:r>
            <a:br>
              <a:rPr lang="lv-LV" altLang="lv-LV" sz="1800" dirty="0">
                <a:latin typeface="Arial" panose="020B0604020202020204" pitchFamily="34" charset="0"/>
                <a:cs typeface="Arial" panose="020B0604020202020204" pitchFamily="34" charset="0"/>
              </a:rPr>
            </a:br>
            <a:endParaRPr lang="lv-LV" altLang="en-US" sz="1800" dirty="0">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71EBB70D-FBDF-47D9-8F44-5A1BEFFFC58F}"/>
              </a:ext>
            </a:extLst>
          </p:cNvPr>
          <p:cNvSpPr>
            <a:spLocks noGrp="1"/>
          </p:cNvSpPr>
          <p:nvPr>
            <p:ph idx="1"/>
          </p:nvPr>
        </p:nvSpPr>
        <p:spPr>
          <a:xfrm>
            <a:off x="260351" y="1479707"/>
            <a:ext cx="11118849" cy="5044918"/>
          </a:xfrm>
        </p:spPr>
        <p:txBody>
          <a:bodyPr>
            <a:normAutofit fontScale="92500" lnSpcReduction="20000"/>
          </a:bodyPr>
          <a:lstStyle/>
          <a:p>
            <a:pPr marL="800100" indent="-342900">
              <a:buFont typeface="Arial" panose="020B0604020202020204" pitchFamily="34" charset="0"/>
              <a:buChar char="•"/>
            </a:pPr>
            <a:endParaRPr lang="lv-LV" sz="2200" b="1" i="0" dirty="0">
              <a:effectLst/>
              <a:latin typeface="Arial" panose="020B0604020202020204" pitchFamily="34" charset="0"/>
              <a:cs typeface="Arial" panose="020B0604020202020204" pitchFamily="34" charset="0"/>
            </a:endParaRPr>
          </a:p>
          <a:p>
            <a:pPr marL="800100" indent="-342900">
              <a:buFont typeface="Arial" panose="020B0604020202020204" pitchFamily="34" charset="0"/>
              <a:buChar char="•"/>
            </a:pPr>
            <a:r>
              <a:rPr lang="lv-LV" sz="2600" dirty="0">
                <a:effectLst/>
                <a:latin typeface="Arial" panose="020B0604020202020204" pitchFamily="34" charset="0"/>
                <a:ea typeface="Calibri" panose="020F0502020204030204" pitchFamily="34" charset="0"/>
                <a:cs typeface="Arial" panose="020B0604020202020204" pitchFamily="34" charset="0"/>
              </a:rPr>
              <a:t>Grozījumi Ministru kabineta 2023. gada 3. oktobra noteikumos </a:t>
            </a:r>
            <a:r>
              <a:rPr lang="lv-LV" sz="26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Nr. 561 </a:t>
            </a:r>
            <a:r>
              <a:rPr lang="lv-LV" sz="2600" dirty="0">
                <a:effectLst/>
                <a:latin typeface="Arial" panose="020B0604020202020204" pitchFamily="34" charset="0"/>
                <a:ea typeface="Calibri" panose="020F0502020204030204" pitchFamily="34" charset="0"/>
                <a:cs typeface="Arial" panose="020B0604020202020204" pitchFamily="34" charset="0"/>
              </a:rPr>
              <a:t>"Valsts un Eiropas Savienības atbalsta piešķiršanas, administrēšanas un uzraudzības noteikumi intervences "Ieguldījumi ilgtspējīgai mežsaimniecībai"  apakšpasākumā "Ieguldījumi meža ieaudzēšanai, nomaiņai, atjaunošanai un retināšanai" un intervencē "Atbalsts meža ekosistēmu noturības un ekoloģiskās vērtības uzlabošanai un uzturēšanai</a:t>
            </a:r>
            <a:r>
              <a:rPr lang="lv-LV" sz="2600" dirty="0">
                <a:solidFill>
                  <a:srgbClr val="525252"/>
                </a:solidFill>
                <a:effectLst/>
                <a:latin typeface="Verdana" panose="020B0604030504040204" pitchFamily="34" charset="0"/>
                <a:ea typeface="Calibri" panose="020F0502020204030204" pitchFamily="34" charset="0"/>
                <a:cs typeface="Times New Roman" panose="02020603050405020304" pitchFamily="18" charset="0"/>
              </a:rPr>
              <a:t>""</a:t>
            </a:r>
            <a:endParaRPr lang="lv-LV" sz="2600" dirty="0">
              <a:solidFill>
                <a:srgbClr val="525252"/>
              </a:solidFill>
              <a:latin typeface="Arial" panose="020B0604020202020204" pitchFamily="34" charset="0"/>
              <a:ea typeface="Calibri" panose="020F0502020204030204" pitchFamily="34" charset="0"/>
              <a:cs typeface="Arial" panose="020B0604020202020204" pitchFamily="34" charset="0"/>
            </a:endParaRPr>
          </a:p>
          <a:p>
            <a:pPr marL="800100" indent="-342900">
              <a:buFont typeface="Arial" panose="020B0604020202020204" pitchFamily="34" charset="0"/>
              <a:buChar char="•"/>
            </a:pPr>
            <a:endParaRPr lang="lv-LV" sz="2600" i="0" dirty="0">
              <a:effectLst/>
              <a:latin typeface="Arial" panose="020B0604020202020204" pitchFamily="34" charset="0"/>
              <a:cs typeface="Arial" panose="020B0604020202020204" pitchFamily="34" charset="0"/>
            </a:endParaRPr>
          </a:p>
          <a:p>
            <a:pPr marL="800100" indent="-342900">
              <a:buFont typeface="Arial" panose="020B0604020202020204" pitchFamily="34" charset="0"/>
              <a:buChar char="•"/>
            </a:pPr>
            <a:r>
              <a:rPr lang="lv-LV" sz="2600" i="0" dirty="0">
                <a:effectLst/>
                <a:latin typeface="Arial" panose="020B0604020202020204" pitchFamily="34" charset="0"/>
                <a:cs typeface="Arial" panose="020B0604020202020204" pitchFamily="34" charset="0"/>
              </a:rPr>
              <a:t>2023. gada 7. marta </a:t>
            </a:r>
            <a:r>
              <a:rPr lang="lv-LV" sz="26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MK noteikumi Nr. 113 </a:t>
            </a:r>
            <a:r>
              <a:rPr lang="lv-LV" sz="2600" dirty="0">
                <a:latin typeface="Arial" panose="020B0604020202020204" pitchFamily="34" charset="0"/>
                <a:cs typeface="Arial" panose="020B0604020202020204" pitchFamily="34" charset="0"/>
              </a:rPr>
              <a:t>"Valsts un Eiropas Savienības atbalsta piešķiršanas, administrēšanas un uzraudzības vispārējā kārtība lauku un zivsaimniecības attīstībai</a:t>
            </a:r>
            <a:r>
              <a:rPr lang="lv-LV" sz="2600" i="0" dirty="0">
                <a:effectLst/>
                <a:latin typeface="Arial" panose="020B0604020202020204" pitchFamily="34" charset="0"/>
                <a:cs typeface="Arial" panose="020B0604020202020204" pitchFamily="34" charset="0"/>
              </a:rPr>
              <a:t>"</a:t>
            </a:r>
            <a:endParaRPr lang="lv-LV" sz="2600" dirty="0">
              <a:latin typeface="Arial" panose="020B0604020202020204" pitchFamily="34" charset="0"/>
              <a:cs typeface="Arial" panose="020B0604020202020204" pitchFamily="34" charset="0"/>
            </a:endParaRPr>
          </a:p>
          <a:p>
            <a:pPr marL="800100" indent="-342900">
              <a:buFont typeface="Arial" panose="020B0604020202020204" pitchFamily="34" charset="0"/>
              <a:buChar char="•"/>
            </a:pPr>
            <a:r>
              <a:rPr lang="lv-LV" sz="2600" i="0" dirty="0">
                <a:effectLst/>
                <a:latin typeface="Arial" panose="020B0604020202020204" pitchFamily="34" charset="0"/>
                <a:cs typeface="Arial" panose="020B0604020202020204" pitchFamily="34" charset="0"/>
              </a:rPr>
              <a:t>Vadlīnijas finanšu korekcijas piemērošanai lauku attīstības projekta veida intervencēs un zivsaimniecības projektos  </a:t>
            </a:r>
          </a:p>
          <a:p>
            <a:pPr marL="457200"/>
            <a:r>
              <a:rPr lang="lv-LV" sz="2500" i="0" dirty="0">
                <a:effectLst/>
                <a:latin typeface="Arial" panose="020B0604020202020204" pitchFamily="34" charset="0"/>
                <a:cs typeface="Arial" panose="020B0604020202020204" pitchFamily="34" charset="0"/>
              </a:rPr>
              <a:t>(</a:t>
            </a:r>
            <a:r>
              <a:rPr lang="lv-LV" sz="2400" dirty="0">
                <a:solidFill>
                  <a:srgbClr val="525252"/>
                </a:solidFill>
                <a:effectLst/>
                <a:latin typeface="Verdana" panose="020B0604030504040204" pitchFamily="34" charset="0"/>
                <a:ea typeface="Calibri" panose="020F0502020204030204" pitchFamily="34" charset="0"/>
                <a:cs typeface="Times New Roman" panose="02020603050405020304" pitchFamily="18" charset="0"/>
              </a:rPr>
              <a:t>https://www.lad.gov.lv</a:t>
            </a:r>
            <a:r>
              <a:rPr lang="lv-LV" sz="2500" i="0" dirty="0">
                <a:effectLst/>
                <a:latin typeface="Arial" panose="020B0604020202020204" pitchFamily="34" charset="0"/>
                <a:cs typeface="Arial" panose="020B0604020202020204" pitchFamily="34" charset="0"/>
              </a:rPr>
              <a:t>)</a:t>
            </a: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b="1" dirty="0">
              <a:latin typeface="Arial" panose="020B0604020202020204" pitchFamily="34" charset="0"/>
              <a:cs typeface="Arial" panose="020B0604020202020204" pitchFamily="34" charset="0"/>
            </a:endParaRPr>
          </a:p>
        </p:txBody>
      </p:sp>
      <p:sp>
        <p:nvSpPr>
          <p:cNvPr id="13316" name="Slide Number Placeholder 5">
            <a:extLst>
              <a:ext uri="{FF2B5EF4-FFF2-40B4-BE49-F238E27FC236}">
                <a16:creationId xmlns:a16="http://schemas.microsoft.com/office/drawing/2014/main" id="{0F0C61BF-6DB1-4102-9F82-C3E9F8C2B193}"/>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76070645-1EDC-4D69-A4B7-7C59DC59CB8D}" type="slidenum">
              <a:rPr lang="en-US" altLang="en-US" sz="1000">
                <a:solidFill>
                  <a:srgbClr val="898989"/>
                </a:solidFill>
                <a:latin typeface="Verdana" panose="020B0604030504040204" pitchFamily="34" charset="0"/>
              </a:rPr>
              <a:pPr/>
              <a:t>3</a:t>
            </a:fld>
            <a:endParaRPr lang="en-US" altLang="en-US" sz="1000">
              <a:solidFill>
                <a:srgbClr val="898989"/>
              </a:solidFill>
              <a:latin typeface="Verdana" panose="020B0604030504040204" pitchFamily="34" charset="0"/>
            </a:endParaRPr>
          </a:p>
        </p:txBody>
      </p:sp>
      <p:sp>
        <p:nvSpPr>
          <p:cNvPr id="13317" name="TextBox 1">
            <a:extLst>
              <a:ext uri="{FF2B5EF4-FFF2-40B4-BE49-F238E27FC236}">
                <a16:creationId xmlns:a16="http://schemas.microsoft.com/office/drawing/2014/main" id="{A1CC80F2-598E-4428-866A-BF2D12E286E6}"/>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3318" name="Taisnstūris 2">
            <a:extLst>
              <a:ext uri="{FF2B5EF4-FFF2-40B4-BE49-F238E27FC236}">
                <a16:creationId xmlns:a16="http://schemas.microsoft.com/office/drawing/2014/main" id="{B1A28BA5-F495-487E-B04F-58C8ABE0E8AF}"/>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9EDD4FA-6FAA-8EAC-A2B0-7ADB35F59228}"/>
              </a:ext>
            </a:extLst>
          </p:cNvPr>
          <p:cNvSpPr>
            <a:spLocks noGrp="1"/>
          </p:cNvSpPr>
          <p:nvPr>
            <p:ph type="title"/>
          </p:nvPr>
        </p:nvSpPr>
        <p:spPr>
          <a:xfrm>
            <a:off x="1933575" y="430802"/>
            <a:ext cx="9201150" cy="1417048"/>
          </a:xfrm>
        </p:spPr>
        <p:txBody>
          <a:bodyPr>
            <a:noAutofit/>
          </a:bodyPr>
          <a:lstStyle/>
          <a:p>
            <a:pPr algn="ctr"/>
            <a:r>
              <a:rPr lang="lv-LV" sz="2800">
                <a:latin typeface="Arial" panose="020B0604020202020204" pitchFamily="34" charset="0"/>
                <a:ea typeface="+mn-ea"/>
                <a:cs typeface="Arial" panose="020B0604020202020204" pitchFamily="34" charset="0"/>
              </a:rPr>
              <a:t>Grozījumi intervencē LA 7.1 </a:t>
            </a:r>
            <a:br>
              <a:rPr lang="lv-LV" sz="2800">
                <a:latin typeface="Arial" panose="020B0604020202020204" pitchFamily="34" charset="0"/>
                <a:ea typeface="+mn-ea"/>
                <a:cs typeface="Arial" panose="020B0604020202020204" pitchFamily="34" charset="0"/>
              </a:rPr>
            </a:br>
            <a:r>
              <a:rPr lang="lv-LV" sz="2800">
                <a:latin typeface="Arial" panose="020B0604020202020204" pitchFamily="34" charset="0"/>
                <a:ea typeface="+mn-ea"/>
                <a:cs typeface="Arial" panose="020B0604020202020204" pitchFamily="34" charset="0"/>
              </a:rPr>
              <a:t>Ieguldījumi meža ieaudzēšanai, nomaiņai, atjaunošanai un retināšanai</a:t>
            </a:r>
            <a:endParaRPr lang="en-US" sz="2800" dirty="0">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08C4E2F2-2AF4-44C1-C011-6E0B743F724F}"/>
              </a:ext>
            </a:extLst>
          </p:cNvPr>
          <p:cNvSpPr>
            <a:spLocks noGrp="1"/>
          </p:cNvSpPr>
          <p:nvPr>
            <p:ph type="sldNum" sz="quarter" idx="13"/>
          </p:nvPr>
        </p:nvSpPr>
        <p:spPr/>
        <p:txBody>
          <a:bodyPr/>
          <a:lstStyle/>
          <a:p>
            <a:fld id="{6ED5881F-68C8-4B99-9906-C1C2365F8841}" type="slidenum">
              <a:rPr lang="en-US" altLang="en-US" smtClean="0"/>
              <a:pPr/>
              <a:t>4</a:t>
            </a:fld>
            <a:endParaRPr lang="en-US" altLang="en-US"/>
          </a:p>
        </p:txBody>
      </p:sp>
      <p:sp>
        <p:nvSpPr>
          <p:cNvPr id="3" name="TextBox 2">
            <a:extLst>
              <a:ext uri="{FF2B5EF4-FFF2-40B4-BE49-F238E27FC236}">
                <a16:creationId xmlns:a16="http://schemas.microsoft.com/office/drawing/2014/main" id="{FD369346-E837-FB59-9A2C-3B1FA79D31DC}"/>
              </a:ext>
            </a:extLst>
          </p:cNvPr>
          <p:cNvSpPr txBox="1"/>
          <p:nvPr/>
        </p:nvSpPr>
        <p:spPr>
          <a:xfrm>
            <a:off x="828675" y="1967567"/>
            <a:ext cx="10629900" cy="2985433"/>
          </a:xfrm>
          <a:prstGeom prst="rect">
            <a:avLst/>
          </a:prstGeom>
          <a:noFill/>
        </p:spPr>
        <p:txBody>
          <a:bodyPr wrap="square" rtlCol="0">
            <a:spAutoFit/>
          </a:bodyPr>
          <a:lstStyle/>
          <a:p>
            <a:r>
              <a:rPr lang="lv-LV" sz="24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A</a:t>
            </a:r>
            <a:r>
              <a:rPr lang="lv-LV" sz="24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ktualizētas atbalsta likmes:</a:t>
            </a:r>
          </a:p>
          <a:p>
            <a:pPr algn="just">
              <a:spcBef>
                <a:spcPts val="600"/>
              </a:spcBef>
            </a:pPr>
            <a:endParaRPr lang="lv-LV" sz="24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pPr>
            <a:endParaRPr lang="lv-LV" sz="2200" dirty="0">
              <a:solidFill>
                <a:schemeClr val="accent6">
                  <a:lumMod val="50000"/>
                </a:schemeClr>
              </a:solidFill>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p:txBody>
      </p:sp>
      <p:graphicFrame>
        <p:nvGraphicFramePr>
          <p:cNvPr id="2" name="Tabula 1">
            <a:extLst>
              <a:ext uri="{FF2B5EF4-FFF2-40B4-BE49-F238E27FC236}">
                <a16:creationId xmlns:a16="http://schemas.microsoft.com/office/drawing/2014/main" id="{95A3C567-4CEF-94C9-8DB9-6B0564B7725E}"/>
              </a:ext>
            </a:extLst>
          </p:cNvPr>
          <p:cNvGraphicFramePr>
            <a:graphicFrameLocks noGrp="1"/>
          </p:cNvGraphicFramePr>
          <p:nvPr>
            <p:extLst>
              <p:ext uri="{D42A27DB-BD31-4B8C-83A1-F6EECF244321}">
                <p14:modId xmlns:p14="http://schemas.microsoft.com/office/powerpoint/2010/main" val="2410976911"/>
              </p:ext>
            </p:extLst>
          </p:nvPr>
        </p:nvGraphicFramePr>
        <p:xfrm>
          <a:off x="828675" y="2695575"/>
          <a:ext cx="8496300" cy="3731623"/>
        </p:xfrm>
        <a:graphic>
          <a:graphicData uri="http://schemas.openxmlformats.org/drawingml/2006/table">
            <a:tbl>
              <a:tblPr firstRow="1" firstCol="1" bandRow="1">
                <a:tableStyleId>{5940675A-B579-460E-94D1-54222C63F5DA}</a:tableStyleId>
              </a:tblPr>
              <a:tblGrid>
                <a:gridCol w="2124075">
                  <a:extLst>
                    <a:ext uri="{9D8B030D-6E8A-4147-A177-3AD203B41FA5}">
                      <a16:colId xmlns:a16="http://schemas.microsoft.com/office/drawing/2014/main" val="3204213734"/>
                    </a:ext>
                  </a:extLst>
                </a:gridCol>
                <a:gridCol w="2124075">
                  <a:extLst>
                    <a:ext uri="{9D8B030D-6E8A-4147-A177-3AD203B41FA5}">
                      <a16:colId xmlns:a16="http://schemas.microsoft.com/office/drawing/2014/main" val="655121740"/>
                    </a:ext>
                  </a:extLst>
                </a:gridCol>
                <a:gridCol w="2124075">
                  <a:extLst>
                    <a:ext uri="{9D8B030D-6E8A-4147-A177-3AD203B41FA5}">
                      <a16:colId xmlns:a16="http://schemas.microsoft.com/office/drawing/2014/main" val="3289659256"/>
                    </a:ext>
                  </a:extLst>
                </a:gridCol>
                <a:gridCol w="2124075">
                  <a:extLst>
                    <a:ext uri="{9D8B030D-6E8A-4147-A177-3AD203B41FA5}">
                      <a16:colId xmlns:a16="http://schemas.microsoft.com/office/drawing/2014/main" val="1619302597"/>
                    </a:ext>
                  </a:extLst>
                </a:gridCol>
              </a:tblGrid>
              <a:tr h="1595735">
                <a:tc>
                  <a:txBody>
                    <a:bodyPr/>
                    <a:lstStyle/>
                    <a:p>
                      <a:pPr>
                        <a:lnSpc>
                          <a:spcPct val="107000"/>
                        </a:lnSpc>
                        <a:spcAft>
                          <a:spcPts val="800"/>
                        </a:spcAft>
                      </a:pPr>
                      <a:r>
                        <a:rPr lang="lv-LV" sz="2000" b="1" dirty="0">
                          <a:effectLst/>
                          <a:latin typeface="Arial" panose="020B0604020202020204" pitchFamily="34" charset="0"/>
                          <a:cs typeface="Arial" panose="020B0604020202020204" pitchFamily="34" charset="0"/>
                        </a:rPr>
                        <a:t>Aktivitāte</a:t>
                      </a:r>
                      <a:endParaRPr lang="lv-LV"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effectLst/>
                          <a:latin typeface="Arial" panose="020B0604020202020204" pitchFamily="34" charset="0"/>
                          <a:cs typeface="Arial" panose="020B0604020202020204" pitchFamily="34" charset="0"/>
                        </a:rPr>
                        <a:t>Atbalsta intensitāte</a:t>
                      </a:r>
                      <a:endParaRPr lang="lv-LV"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effectLst/>
                          <a:latin typeface="Arial" panose="020B0604020202020204" pitchFamily="34" charset="0"/>
                          <a:cs typeface="Arial" panose="020B0604020202020204" pitchFamily="34" charset="0"/>
                        </a:rPr>
                        <a:t>Iepriekšējā likme</a:t>
                      </a:r>
                    </a:p>
                    <a:p>
                      <a:pPr algn="ctr">
                        <a:lnSpc>
                          <a:spcPct val="107000"/>
                        </a:lnSpc>
                        <a:spcAft>
                          <a:spcPts val="800"/>
                        </a:spcAft>
                      </a:pPr>
                      <a:r>
                        <a:rPr lang="lv-LV" sz="2000" b="1" dirty="0">
                          <a:effectLst/>
                          <a:latin typeface="Arial" panose="020B0604020202020204" pitchFamily="34" charset="0"/>
                          <a:cs typeface="Arial" panose="020B0604020202020204" pitchFamily="34" charset="0"/>
                        </a:rPr>
                        <a:t>EUR/ha</a:t>
                      </a:r>
                      <a:endParaRPr lang="lv-LV"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solidFill>
                            <a:schemeClr val="accent6">
                              <a:lumMod val="75000"/>
                            </a:schemeClr>
                          </a:solidFill>
                          <a:effectLst/>
                          <a:latin typeface="Arial" panose="020B0604020202020204" pitchFamily="34" charset="0"/>
                          <a:cs typeface="Arial" panose="020B0604020202020204" pitchFamily="34" charset="0"/>
                        </a:rPr>
                        <a:t>Pārskatītā likme EUR/ha</a:t>
                      </a:r>
                      <a:endPar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15730947"/>
                  </a:ext>
                </a:extLst>
              </a:tr>
              <a:tr h="533972">
                <a:tc>
                  <a:txBody>
                    <a:bodyPr/>
                    <a:lstStyle/>
                    <a:p>
                      <a:pPr>
                        <a:lnSpc>
                          <a:spcPct val="107000"/>
                        </a:lnSpc>
                        <a:spcAft>
                          <a:spcPts val="800"/>
                        </a:spcAft>
                      </a:pPr>
                      <a:r>
                        <a:rPr lang="lv-LV" sz="2000" b="1">
                          <a:effectLst/>
                          <a:latin typeface="Arial" panose="020B0604020202020204" pitchFamily="34" charset="0"/>
                          <a:cs typeface="Arial" panose="020B0604020202020204" pitchFamily="34" charset="0"/>
                        </a:rPr>
                        <a:t>Ieaudzēšana</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effectLst/>
                          <a:latin typeface="Arial" panose="020B0604020202020204" pitchFamily="34" charset="0"/>
                          <a:cs typeface="Arial" panose="020B0604020202020204" pitchFamily="34" charset="0"/>
                        </a:rPr>
                        <a:t>60%</a:t>
                      </a:r>
                      <a:endParaRPr lang="lv-LV"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0" dirty="0">
                          <a:effectLst/>
                          <a:latin typeface="Arial" panose="020B0604020202020204" pitchFamily="34" charset="0"/>
                          <a:cs typeface="Arial" panose="020B0604020202020204" pitchFamily="34" charset="0"/>
                        </a:rPr>
                        <a:t>1123</a:t>
                      </a:r>
                      <a:endParaRPr lang="lv-LV"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solidFill>
                            <a:schemeClr val="accent6">
                              <a:lumMod val="75000"/>
                            </a:schemeClr>
                          </a:solidFill>
                          <a:effectLst/>
                          <a:latin typeface="Arial" panose="020B0604020202020204" pitchFamily="34" charset="0"/>
                          <a:cs typeface="Arial" panose="020B0604020202020204" pitchFamily="34" charset="0"/>
                        </a:rPr>
                        <a:t>1514</a:t>
                      </a:r>
                      <a:endPar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6140943"/>
                  </a:ext>
                </a:extLst>
              </a:tr>
              <a:tr h="533972">
                <a:tc>
                  <a:txBody>
                    <a:bodyPr/>
                    <a:lstStyle/>
                    <a:p>
                      <a:pPr>
                        <a:lnSpc>
                          <a:spcPct val="107000"/>
                        </a:lnSpc>
                        <a:spcAft>
                          <a:spcPts val="800"/>
                        </a:spcAft>
                      </a:pPr>
                      <a:r>
                        <a:rPr lang="lv-LV" sz="2000" b="1">
                          <a:effectLst/>
                          <a:latin typeface="Arial" panose="020B0604020202020204" pitchFamily="34" charset="0"/>
                          <a:cs typeface="Arial" panose="020B0604020202020204" pitchFamily="34" charset="0"/>
                        </a:rPr>
                        <a:t>Atjaunošana</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a:effectLst/>
                          <a:latin typeface="Arial" panose="020B0604020202020204" pitchFamily="34" charset="0"/>
                          <a:cs typeface="Arial" panose="020B0604020202020204" pitchFamily="34" charset="0"/>
                        </a:rPr>
                        <a:t>100%</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0" dirty="0">
                          <a:effectLst/>
                          <a:latin typeface="Arial" panose="020B0604020202020204" pitchFamily="34" charset="0"/>
                          <a:cs typeface="Arial" panose="020B0604020202020204" pitchFamily="34" charset="0"/>
                        </a:rPr>
                        <a:t>1085</a:t>
                      </a:r>
                      <a:endParaRPr lang="lv-LV"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solidFill>
                            <a:schemeClr val="accent6">
                              <a:lumMod val="75000"/>
                            </a:schemeClr>
                          </a:solidFill>
                          <a:effectLst/>
                          <a:latin typeface="Arial" panose="020B0604020202020204" pitchFamily="34" charset="0"/>
                          <a:cs typeface="Arial" panose="020B0604020202020204" pitchFamily="34" charset="0"/>
                        </a:rPr>
                        <a:t>1430</a:t>
                      </a:r>
                      <a:endPar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97203973"/>
                  </a:ext>
                </a:extLst>
              </a:tr>
              <a:tr h="533972">
                <a:tc>
                  <a:txBody>
                    <a:bodyPr/>
                    <a:lstStyle/>
                    <a:p>
                      <a:pPr>
                        <a:lnSpc>
                          <a:spcPct val="107000"/>
                        </a:lnSpc>
                        <a:spcAft>
                          <a:spcPts val="800"/>
                        </a:spcAft>
                      </a:pPr>
                      <a:r>
                        <a:rPr lang="lv-LV" sz="2000" b="1">
                          <a:effectLst/>
                          <a:latin typeface="Arial" panose="020B0604020202020204" pitchFamily="34" charset="0"/>
                          <a:cs typeface="Arial" panose="020B0604020202020204" pitchFamily="34" charset="0"/>
                        </a:rPr>
                        <a:t>Nomaiņa</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a:effectLst/>
                          <a:latin typeface="Arial" panose="020B0604020202020204" pitchFamily="34" charset="0"/>
                          <a:cs typeface="Arial" panose="020B0604020202020204" pitchFamily="34" charset="0"/>
                        </a:rPr>
                        <a:t>60%</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0" dirty="0">
                          <a:effectLst/>
                          <a:latin typeface="Arial" panose="020B0604020202020204" pitchFamily="34" charset="0"/>
                          <a:cs typeface="Arial" panose="020B0604020202020204" pitchFamily="34" charset="0"/>
                        </a:rPr>
                        <a:t>1161</a:t>
                      </a:r>
                      <a:endParaRPr lang="lv-LV"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solidFill>
                            <a:schemeClr val="accent6">
                              <a:lumMod val="75000"/>
                            </a:schemeClr>
                          </a:solidFill>
                          <a:effectLst/>
                          <a:latin typeface="Arial" panose="020B0604020202020204" pitchFamily="34" charset="0"/>
                          <a:cs typeface="Arial" panose="020B0604020202020204" pitchFamily="34" charset="0"/>
                        </a:rPr>
                        <a:t>1472</a:t>
                      </a:r>
                      <a:endPar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040344"/>
                  </a:ext>
                </a:extLst>
              </a:tr>
              <a:tr h="533972">
                <a:tc>
                  <a:txBody>
                    <a:bodyPr/>
                    <a:lstStyle/>
                    <a:p>
                      <a:pPr>
                        <a:lnSpc>
                          <a:spcPct val="107000"/>
                        </a:lnSpc>
                        <a:spcAft>
                          <a:spcPts val="800"/>
                        </a:spcAft>
                      </a:pPr>
                      <a:r>
                        <a:rPr lang="lv-LV" sz="2000" b="1">
                          <a:effectLst/>
                          <a:latin typeface="Arial" panose="020B0604020202020204" pitchFamily="34" charset="0"/>
                          <a:cs typeface="Arial" panose="020B0604020202020204" pitchFamily="34" charset="0"/>
                        </a:rPr>
                        <a:t>Retināšana</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a:effectLst/>
                          <a:latin typeface="Arial" panose="020B0604020202020204" pitchFamily="34" charset="0"/>
                          <a:cs typeface="Arial" panose="020B0604020202020204" pitchFamily="34" charset="0"/>
                        </a:rPr>
                        <a:t>60%</a:t>
                      </a:r>
                      <a:endParaRPr lang="lv-LV"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0" dirty="0">
                          <a:effectLst/>
                          <a:latin typeface="Arial" panose="020B0604020202020204" pitchFamily="34" charset="0"/>
                          <a:cs typeface="Arial" panose="020B0604020202020204" pitchFamily="34" charset="0"/>
                        </a:rPr>
                        <a:t>440</a:t>
                      </a:r>
                      <a:endParaRPr lang="lv-LV"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lv-LV" sz="2000" b="1" dirty="0">
                          <a:solidFill>
                            <a:schemeClr val="accent6">
                              <a:lumMod val="75000"/>
                            </a:schemeClr>
                          </a:solidFill>
                          <a:effectLst/>
                          <a:latin typeface="Arial" panose="020B0604020202020204" pitchFamily="34" charset="0"/>
                          <a:cs typeface="Arial" panose="020B0604020202020204" pitchFamily="34" charset="0"/>
                        </a:rPr>
                        <a:t>512</a:t>
                      </a:r>
                      <a:endPar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7443342"/>
                  </a:ext>
                </a:extLst>
              </a:tr>
            </a:tbl>
          </a:graphicData>
        </a:graphic>
      </p:graphicFrame>
    </p:spTree>
    <p:extLst>
      <p:ext uri="{BB962C8B-B14F-4D97-AF65-F5344CB8AC3E}">
        <p14:creationId xmlns:p14="http://schemas.microsoft.com/office/powerpoint/2010/main" val="290617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9EDD4FA-6FAA-8EAC-A2B0-7ADB35F59228}"/>
              </a:ext>
            </a:extLst>
          </p:cNvPr>
          <p:cNvSpPr>
            <a:spLocks noGrp="1"/>
          </p:cNvSpPr>
          <p:nvPr>
            <p:ph type="title"/>
          </p:nvPr>
        </p:nvSpPr>
        <p:spPr>
          <a:xfrm>
            <a:off x="2314575" y="300217"/>
            <a:ext cx="9267825" cy="1312273"/>
          </a:xfrm>
        </p:spPr>
        <p:txBody>
          <a:bodyPr>
            <a:noAutofit/>
          </a:bodyPr>
          <a:lstStyle/>
          <a:p>
            <a:pPr algn="ctr"/>
            <a:r>
              <a:rPr lang="lv-LV" sz="2600" dirty="0">
                <a:latin typeface="Arial" panose="020B0604020202020204" pitchFamily="34" charset="0"/>
                <a:ea typeface="+mn-ea"/>
                <a:cs typeface="Arial" panose="020B0604020202020204" pitchFamily="34" charset="0"/>
              </a:rPr>
              <a:t>Grozījumi LA 8 </a:t>
            </a:r>
            <a:br>
              <a:rPr lang="lv-LV" sz="2600" dirty="0">
                <a:latin typeface="Arial" panose="020B0604020202020204" pitchFamily="34" charset="0"/>
                <a:ea typeface="+mn-ea"/>
                <a:cs typeface="Arial" panose="020B0604020202020204" pitchFamily="34" charset="0"/>
              </a:rPr>
            </a:br>
            <a:r>
              <a:rPr lang="lv-LV" sz="2600" b="1" dirty="0">
                <a:effectLst/>
                <a:latin typeface="Arial" panose="020B0604020202020204" pitchFamily="34" charset="0"/>
                <a:ea typeface="Calibri" panose="020F0502020204030204" pitchFamily="34" charset="0"/>
                <a:cs typeface="Arial" panose="020B0604020202020204" pitchFamily="34" charset="0"/>
              </a:rPr>
              <a:t>Atbalsts meža ekosistēmu noturības un ekoloģiskās vērtības uzlabošanai uzturēšanai</a:t>
            </a:r>
            <a:endParaRPr lang="en-US" sz="2600" dirty="0">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08C4E2F2-2AF4-44C1-C011-6E0B743F724F}"/>
              </a:ext>
            </a:extLst>
          </p:cNvPr>
          <p:cNvSpPr>
            <a:spLocks noGrp="1"/>
          </p:cNvSpPr>
          <p:nvPr>
            <p:ph type="sldNum" sz="quarter" idx="13"/>
          </p:nvPr>
        </p:nvSpPr>
        <p:spPr/>
        <p:txBody>
          <a:bodyPr/>
          <a:lstStyle/>
          <a:p>
            <a:fld id="{6ED5881F-68C8-4B99-9906-C1C2365F8841}" type="slidenum">
              <a:rPr lang="en-US" altLang="en-US"/>
              <a:pPr/>
              <a:t>5</a:t>
            </a:fld>
            <a:endParaRPr lang="en-US" altLang="en-US"/>
          </a:p>
        </p:txBody>
      </p:sp>
      <p:sp>
        <p:nvSpPr>
          <p:cNvPr id="3" name="TextBox 2">
            <a:extLst>
              <a:ext uri="{FF2B5EF4-FFF2-40B4-BE49-F238E27FC236}">
                <a16:creationId xmlns:a16="http://schemas.microsoft.com/office/drawing/2014/main" id="{FD369346-E837-FB59-9A2C-3B1FA79D31DC}"/>
              </a:ext>
            </a:extLst>
          </p:cNvPr>
          <p:cNvSpPr txBox="1"/>
          <p:nvPr/>
        </p:nvSpPr>
        <p:spPr>
          <a:xfrm>
            <a:off x="330200" y="1447800"/>
            <a:ext cx="11379200" cy="3662541"/>
          </a:xfrm>
          <a:prstGeom prst="rect">
            <a:avLst/>
          </a:prstGeom>
          <a:noFill/>
        </p:spPr>
        <p:txBody>
          <a:bodyPr wrap="square" rtlCol="0">
            <a:spAutoFit/>
          </a:bodyPr>
          <a:lstStyle/>
          <a:p>
            <a:endParaRPr lang="lv-LV" sz="2400" b="1" dirty="0">
              <a:effectLst/>
              <a:latin typeface="Arial" panose="020B0604020202020204" pitchFamily="34" charset="0"/>
              <a:ea typeface="Times New Roman" panose="02020603050405020304" pitchFamily="18" charset="0"/>
              <a:cs typeface="Arial" panose="020B0604020202020204" pitchFamily="34" charset="0"/>
            </a:endParaRPr>
          </a:p>
          <a:p>
            <a:r>
              <a:rPr lang="lv-LV" sz="2400" b="1" dirty="0">
                <a:effectLst/>
                <a:latin typeface="Arial" panose="020B0604020202020204" pitchFamily="34" charset="0"/>
                <a:ea typeface="Times New Roman" panose="02020603050405020304" pitchFamily="18" charset="0"/>
                <a:cs typeface="Arial" panose="020B0604020202020204" pitchFamily="34" charset="0"/>
              </a:rPr>
              <a:t>	</a:t>
            </a:r>
            <a:r>
              <a:rPr lang="lv-LV" sz="24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A</a:t>
            </a:r>
            <a:r>
              <a:rPr lang="lv-LV" sz="24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ktualizētas atbalsta likmes:</a:t>
            </a:r>
          </a:p>
          <a:p>
            <a:endParaRPr lang="lv-LV" sz="2200" dirty="0">
              <a:solidFill>
                <a:schemeClr val="accent6">
                  <a:lumMod val="75000"/>
                </a:schemeClr>
              </a:solidFill>
              <a:effectLst/>
              <a:latin typeface="Times New Roman" panose="02020603050405020304" pitchFamily="18" charset="0"/>
              <a:ea typeface="Calibri" panose="020F0502020204030204" pitchFamily="34" charset="0"/>
            </a:endParaRPr>
          </a:p>
          <a:p>
            <a:pPr algn="just">
              <a:spcBef>
                <a:spcPts val="600"/>
              </a:spcBef>
            </a:pPr>
            <a:endParaRPr lang="lv-LV" sz="2200" dirty="0">
              <a:effectLst/>
              <a:latin typeface="Times New Roman" panose="02020603050405020304" pitchFamily="18" charset="0"/>
              <a:ea typeface="Times New Roman" panose="02020603050405020304" pitchFamily="18" charset="0"/>
            </a:endParaRPr>
          </a:p>
          <a:p>
            <a:pPr algn="just">
              <a:spcBef>
                <a:spcPts val="600"/>
              </a:spcBef>
            </a:pPr>
            <a:endParaRPr lang="lv-LV" sz="2200" dirty="0">
              <a:effectLst/>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a:p>
            <a:pPr algn="just">
              <a:spcBef>
                <a:spcPts val="600"/>
              </a:spcBef>
            </a:pPr>
            <a:endParaRPr lang="lv-LV" sz="2200" dirty="0">
              <a:effectLst/>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a:p>
            <a:pPr algn="just">
              <a:spcBef>
                <a:spcPts val="600"/>
              </a:spcBef>
            </a:pPr>
            <a:endParaRPr lang="lv-LV" sz="2200" dirty="0">
              <a:latin typeface="Times New Roman" panose="02020603050405020304" pitchFamily="18" charset="0"/>
              <a:ea typeface="Times New Roman" panose="02020603050405020304" pitchFamily="18" charset="0"/>
            </a:endParaRPr>
          </a:p>
        </p:txBody>
      </p:sp>
      <p:graphicFrame>
        <p:nvGraphicFramePr>
          <p:cNvPr id="7" name="Tabula 6">
            <a:extLst>
              <a:ext uri="{FF2B5EF4-FFF2-40B4-BE49-F238E27FC236}">
                <a16:creationId xmlns:a16="http://schemas.microsoft.com/office/drawing/2014/main" id="{83BC0BB3-8485-9924-4F06-323CF8EDE6EA}"/>
              </a:ext>
            </a:extLst>
          </p:cNvPr>
          <p:cNvGraphicFramePr>
            <a:graphicFrameLocks noGrp="1"/>
          </p:cNvGraphicFramePr>
          <p:nvPr>
            <p:extLst>
              <p:ext uri="{D42A27DB-BD31-4B8C-83A1-F6EECF244321}">
                <p14:modId xmlns:p14="http://schemas.microsoft.com/office/powerpoint/2010/main" val="3212259939"/>
              </p:ext>
            </p:extLst>
          </p:nvPr>
        </p:nvGraphicFramePr>
        <p:xfrm>
          <a:off x="676274" y="2390775"/>
          <a:ext cx="8410576" cy="3867149"/>
        </p:xfrm>
        <a:graphic>
          <a:graphicData uri="http://schemas.openxmlformats.org/drawingml/2006/table">
            <a:tbl>
              <a:tblPr firstRow="1" firstCol="1" bandRow="1"/>
              <a:tblGrid>
                <a:gridCol w="3430629">
                  <a:extLst>
                    <a:ext uri="{9D8B030D-6E8A-4147-A177-3AD203B41FA5}">
                      <a16:colId xmlns:a16="http://schemas.microsoft.com/office/drawing/2014/main" val="1249762126"/>
                    </a:ext>
                  </a:extLst>
                </a:gridCol>
                <a:gridCol w="1410649">
                  <a:extLst>
                    <a:ext uri="{9D8B030D-6E8A-4147-A177-3AD203B41FA5}">
                      <a16:colId xmlns:a16="http://schemas.microsoft.com/office/drawing/2014/main" val="713842866"/>
                    </a:ext>
                  </a:extLst>
                </a:gridCol>
                <a:gridCol w="1446532">
                  <a:extLst>
                    <a:ext uri="{9D8B030D-6E8A-4147-A177-3AD203B41FA5}">
                      <a16:colId xmlns:a16="http://schemas.microsoft.com/office/drawing/2014/main" val="394416793"/>
                    </a:ext>
                  </a:extLst>
                </a:gridCol>
                <a:gridCol w="2122766">
                  <a:extLst>
                    <a:ext uri="{9D8B030D-6E8A-4147-A177-3AD203B41FA5}">
                      <a16:colId xmlns:a16="http://schemas.microsoft.com/office/drawing/2014/main" val="1928322451"/>
                    </a:ext>
                  </a:extLst>
                </a:gridCol>
              </a:tblGrid>
              <a:tr h="1072267">
                <a:tc>
                  <a:txBody>
                    <a:bodyPr/>
                    <a:lstStyle/>
                    <a:p>
                      <a:pPr algn="l" fontAlgn="base">
                        <a:lnSpc>
                          <a:spcPct val="115000"/>
                        </a:lnSpc>
                        <a:spcAft>
                          <a:spcPts val="1000"/>
                        </a:spcAft>
                      </a:pPr>
                      <a:r>
                        <a:rPr lang="lv-LV" sz="2000" b="1" dirty="0">
                          <a:effectLst/>
                          <a:latin typeface="Arial" panose="020B0604020202020204" pitchFamily="34" charset="0"/>
                          <a:ea typeface="Calibri" panose="020F0502020204030204" pitchFamily="34" charset="0"/>
                          <a:cs typeface="Arial" panose="020B0604020202020204" pitchFamily="34" charset="0"/>
                        </a:rPr>
                        <a:t>Aktivitāte</a:t>
                      </a:r>
                      <a:r>
                        <a:rPr lang="lv-LV" sz="2000" dirty="0">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a:effectLst/>
                          <a:latin typeface="Arial" panose="020B0604020202020204" pitchFamily="34" charset="0"/>
                          <a:ea typeface="Calibri" panose="020F0502020204030204" pitchFamily="34" charset="0"/>
                          <a:cs typeface="Arial" panose="020B0604020202020204" pitchFamily="34" charset="0"/>
                        </a:rPr>
                        <a:t>Atbalsta intensitāte </a:t>
                      </a:r>
                      <a:r>
                        <a:rPr lang="lv-LV" sz="2000">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effectLst/>
                          <a:latin typeface="Arial" panose="020B0604020202020204" pitchFamily="34" charset="0"/>
                          <a:ea typeface="Calibri" panose="020F0502020204030204" pitchFamily="34" charset="0"/>
                          <a:cs typeface="Arial" panose="020B0604020202020204" pitchFamily="34" charset="0"/>
                        </a:rPr>
                        <a:t>Iepriekšējā likme EUR/ha </a:t>
                      </a:r>
                      <a:r>
                        <a:rPr lang="lv-LV" sz="2000" b="0" dirty="0">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Pārskatītā likme EUR/ha</a:t>
                      </a:r>
                      <a:r>
                        <a:rPr lang="lv-LV" sz="20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097526"/>
                  </a:ext>
                </a:extLst>
              </a:tr>
              <a:tr h="869453">
                <a:tc>
                  <a:txBody>
                    <a:bodyPr/>
                    <a:lstStyle/>
                    <a:p>
                      <a:pPr fontAlgn="base">
                        <a:lnSpc>
                          <a:spcPct val="115000"/>
                        </a:lnSpc>
                        <a:spcAft>
                          <a:spcPts val="1000"/>
                        </a:spcAft>
                      </a:pPr>
                      <a:r>
                        <a:rPr lang="lv-LV" sz="2000" dirty="0">
                          <a:effectLst/>
                          <a:latin typeface="Arial" panose="020B0604020202020204" pitchFamily="34" charset="0"/>
                          <a:ea typeface="Calibri" panose="020F0502020204030204" pitchFamily="34" charset="0"/>
                          <a:cs typeface="Arial" panose="020B0604020202020204" pitchFamily="34" charset="0"/>
                        </a:rPr>
                        <a:t>Kopšana pēc neproduktīvu mežaudžu nomaiņas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effectLst/>
                          <a:latin typeface="Arial" panose="020B0604020202020204" pitchFamily="34" charset="0"/>
                          <a:ea typeface="Calibri" panose="020F0502020204030204" pitchFamily="34" charset="0"/>
                          <a:cs typeface="Arial" panose="020B0604020202020204" pitchFamily="34" charset="0"/>
                        </a:rPr>
                        <a:t>60%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0" dirty="0">
                          <a:effectLst/>
                          <a:latin typeface="Arial" panose="020B0604020202020204" pitchFamily="34" charset="0"/>
                          <a:ea typeface="Calibri" panose="020F0502020204030204" pitchFamily="34" charset="0"/>
                          <a:cs typeface="Arial" panose="020B0604020202020204" pitchFamily="34" charset="0"/>
                        </a:rPr>
                        <a:t>204 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311 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332415"/>
                  </a:ext>
                </a:extLst>
              </a:tr>
              <a:tr h="1072267">
                <a:tc>
                  <a:txBody>
                    <a:bodyPr/>
                    <a:lstStyle/>
                    <a:p>
                      <a:pPr fontAlgn="base">
                        <a:lnSpc>
                          <a:spcPct val="115000"/>
                        </a:lnSpc>
                        <a:spcAft>
                          <a:spcPts val="1000"/>
                        </a:spcAft>
                      </a:pPr>
                      <a:r>
                        <a:rPr lang="lv-LV" sz="2000" dirty="0">
                          <a:effectLst/>
                          <a:latin typeface="Arial" panose="020B0604020202020204" pitchFamily="34" charset="0"/>
                          <a:ea typeface="Calibri" panose="020F0502020204030204" pitchFamily="34" charset="0"/>
                          <a:cs typeface="Arial" panose="020B0604020202020204" pitchFamily="34" charset="0"/>
                        </a:rPr>
                        <a:t>Kopšana pēc baltalkšņu/blīgznas mežaudžu nomaiņas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effectLst/>
                          <a:latin typeface="Arial" panose="020B0604020202020204" pitchFamily="34" charset="0"/>
                          <a:ea typeface="Calibri" panose="020F0502020204030204" pitchFamily="34" charset="0"/>
                          <a:cs typeface="Arial" panose="020B0604020202020204" pitchFamily="34" charset="0"/>
                        </a:rPr>
                        <a:t>60%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0" dirty="0">
                          <a:effectLst/>
                          <a:latin typeface="Arial" panose="020B0604020202020204" pitchFamily="34" charset="0"/>
                          <a:ea typeface="Calibri" panose="020F0502020204030204" pitchFamily="34" charset="0"/>
                          <a:cs typeface="Arial" panose="020B0604020202020204" pitchFamily="34" charset="0"/>
                        </a:rPr>
                        <a:t>204 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452 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841423"/>
                  </a:ext>
                </a:extLst>
              </a:tr>
              <a:tr h="416586">
                <a:tc>
                  <a:txBody>
                    <a:bodyPr/>
                    <a:lstStyle/>
                    <a:p>
                      <a:pPr fontAlgn="base">
                        <a:lnSpc>
                          <a:spcPct val="115000"/>
                        </a:lnSpc>
                        <a:spcAft>
                          <a:spcPts val="1000"/>
                        </a:spcAft>
                      </a:pPr>
                      <a:r>
                        <a:rPr lang="lv-LV" sz="2000" dirty="0">
                          <a:effectLst/>
                          <a:latin typeface="Arial" panose="020B0604020202020204" pitchFamily="34" charset="0"/>
                          <a:ea typeface="Calibri" panose="020F0502020204030204" pitchFamily="34" charset="0"/>
                          <a:cs typeface="Arial" panose="020B0604020202020204" pitchFamily="34" charset="0"/>
                        </a:rPr>
                        <a:t>Kopšana pēc ieaudzēšanas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a:effectLst/>
                          <a:latin typeface="Arial" panose="020B0604020202020204" pitchFamily="34" charset="0"/>
                          <a:ea typeface="Calibri" panose="020F0502020204030204" pitchFamily="34" charset="0"/>
                          <a:cs typeface="Arial" panose="020B0604020202020204" pitchFamily="34" charset="0"/>
                        </a:rPr>
                        <a:t>60%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0" dirty="0">
                          <a:effectLst/>
                          <a:latin typeface="Arial" panose="020B0604020202020204" pitchFamily="34" charset="0"/>
                          <a:ea typeface="Calibri" panose="020F0502020204030204" pitchFamily="34" charset="0"/>
                          <a:cs typeface="Arial" panose="020B0604020202020204" pitchFamily="34" charset="0"/>
                        </a:rPr>
                        <a:t>204 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323 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259929"/>
                  </a:ext>
                </a:extLst>
              </a:tr>
              <a:tr h="436576">
                <a:tc>
                  <a:txBody>
                    <a:bodyPr/>
                    <a:lstStyle/>
                    <a:p>
                      <a:pPr fontAlgn="base">
                        <a:lnSpc>
                          <a:spcPct val="115000"/>
                        </a:lnSpc>
                        <a:spcAft>
                          <a:spcPts val="1000"/>
                        </a:spcAft>
                      </a:pPr>
                      <a:r>
                        <a:rPr lang="lv-LV" sz="2000" dirty="0">
                          <a:effectLst/>
                          <a:latin typeface="Arial" panose="020B0604020202020204" pitchFamily="34" charset="0"/>
                          <a:ea typeface="Calibri" panose="020F0502020204030204" pitchFamily="34" charset="0"/>
                          <a:cs typeface="Arial" panose="020B0604020202020204" pitchFamily="34" charset="0"/>
                        </a:rPr>
                        <a:t>Kopšana pēc atjaunošanas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1">
                          <a:effectLst/>
                          <a:latin typeface="Arial" panose="020B0604020202020204" pitchFamily="34" charset="0"/>
                          <a:ea typeface="Calibri" panose="020F0502020204030204" pitchFamily="34" charset="0"/>
                          <a:cs typeface="Arial" panose="020B0604020202020204" pitchFamily="34" charset="0"/>
                        </a:rPr>
                        <a:t>100%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1000"/>
                        </a:spcAft>
                      </a:pPr>
                      <a:r>
                        <a:rPr lang="lv-LV" sz="2000" b="0" dirty="0">
                          <a:effectLst/>
                          <a:latin typeface="Arial" panose="020B0604020202020204" pitchFamily="34" charset="0"/>
                          <a:ea typeface="Calibri" panose="020F0502020204030204" pitchFamily="34" charset="0"/>
                          <a:cs typeface="Arial" panose="020B0604020202020204" pitchFamily="34" charset="0"/>
                        </a:rPr>
                        <a:t>204 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2000" b="1" dirty="0">
                          <a:solidFill>
                            <a:schemeClr val="accent6">
                              <a:lumMod val="75000"/>
                            </a:schemeClr>
                          </a:solidFill>
                          <a:effectLst/>
                          <a:latin typeface="Arial" panose="020B0604020202020204" pitchFamily="34" charset="0"/>
                          <a:cs typeface="Arial" panose="020B0604020202020204" pitchFamily="34" charset="0"/>
                        </a:rPr>
                        <a:t>304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665366"/>
                  </a:ext>
                </a:extLst>
              </a:tr>
            </a:tbl>
          </a:graphicData>
        </a:graphic>
      </p:graphicFrame>
    </p:spTree>
    <p:extLst>
      <p:ext uri="{BB962C8B-B14F-4D97-AF65-F5344CB8AC3E}">
        <p14:creationId xmlns:p14="http://schemas.microsoft.com/office/powerpoint/2010/main" val="50111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851534" y="441323"/>
            <a:ext cx="9326879" cy="1001714"/>
          </a:xfrm>
        </p:spPr>
        <p:txBody>
          <a:bodyPr>
            <a:noAutofit/>
          </a:bodyPr>
          <a:lstStyle/>
          <a:p>
            <a:pPr algn="ctr"/>
            <a:r>
              <a:rPr lang="lv-LV" dirty="0">
                <a:solidFill>
                  <a:srgbClr val="1C1C1C"/>
                </a:solidFill>
                <a:latin typeface="Arial" panose="020B0604020202020204" pitchFamily="34" charset="0"/>
                <a:cs typeface="Arial" panose="020B0604020202020204" pitchFamily="34" charset="0"/>
              </a:rPr>
              <a:t>Informācijai </a:t>
            </a:r>
            <a:endParaRPr lang="lv-LV" sz="2400" i="0" dirty="0">
              <a:solidFill>
                <a:srgbClr val="1C1C1C"/>
              </a:solidFill>
              <a:effectLst/>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1057274" y="1485900"/>
            <a:ext cx="10248901" cy="5143500"/>
          </a:xfrm>
        </p:spPr>
        <p:txBody>
          <a:bodyPr>
            <a:noAutofit/>
          </a:bodyPr>
          <a:lstStyle/>
          <a:p>
            <a:pPr algn="l">
              <a:spcBef>
                <a:spcPts val="600"/>
              </a:spcBef>
            </a:pPr>
            <a:r>
              <a:rPr lang="lv-LV" altLang="lv-LV" sz="1900" b="1" dirty="0">
                <a:latin typeface="Arial" panose="020B0604020202020204" pitchFamily="34" charset="0"/>
                <a:cs typeface="Arial" panose="020B0604020202020204" pitchFamily="34" charset="0"/>
              </a:rPr>
              <a:t> </a:t>
            </a:r>
          </a:p>
          <a:p>
            <a:pPr algn="l">
              <a:spcBef>
                <a:spcPts val="600"/>
              </a:spcBef>
            </a:pPr>
            <a:r>
              <a:rPr lang="lv-LV" sz="2600" dirty="0">
                <a:solidFill>
                  <a:srgbClr val="FF0000"/>
                </a:solidFill>
                <a:latin typeface="Arial" panose="020B0604020202020204" pitchFamily="34" charset="0"/>
                <a:cs typeface="Arial" panose="020B0604020202020204" pitchFamily="34" charset="0"/>
              </a:rPr>
              <a:t>IESNIEDZOT MAAIP</a:t>
            </a:r>
          </a:p>
          <a:p>
            <a:pPr>
              <a:spcBef>
                <a:spcPts val="600"/>
              </a:spcBef>
            </a:pPr>
            <a:r>
              <a:rPr lang="lv-LV" sz="2400" dirty="0">
                <a:latin typeface="Arial" panose="020B0604020202020204" pitchFamily="34" charset="0"/>
                <a:cs typeface="Arial" panose="020B0604020202020204" pitchFamily="34" charset="0"/>
              </a:rPr>
              <a:t>Meža apsaimniekošanas atbalsta intervenču plāna (MAAIP) </a:t>
            </a:r>
            <a:r>
              <a:rPr lang="lv-LV" sz="2400" b="1" dirty="0">
                <a:latin typeface="Arial" panose="020B0604020202020204" pitchFamily="34" charset="0"/>
                <a:cs typeface="Arial" panose="020B0604020202020204" pitchFamily="34" charset="0"/>
              </a:rPr>
              <a:t>iesniegšana </a:t>
            </a:r>
          </a:p>
          <a:p>
            <a:pPr>
              <a:spcBef>
                <a:spcPts val="600"/>
              </a:spcBef>
            </a:pPr>
            <a:r>
              <a:rPr lang="lv-LV" sz="2400" b="0" i="0" dirty="0">
                <a:effectLst/>
                <a:latin typeface="Arial" panose="020B0604020202020204" pitchFamily="34" charset="0"/>
                <a:cs typeface="Arial" panose="020B0604020202020204" pitchFamily="34" charset="0"/>
              </a:rPr>
              <a:t>- izmantojot Meža valsts reģistra ģeogrāfiskās informācijas sistēmu </a:t>
            </a:r>
            <a:endParaRPr lang="lv-LV" sz="2400" i="0" dirty="0">
              <a:effectLst/>
              <a:latin typeface="Arial" panose="020B0604020202020204" pitchFamily="34" charset="0"/>
              <a:cs typeface="Arial" panose="020B0604020202020204" pitchFamily="34" charset="0"/>
            </a:endParaRPr>
          </a:p>
          <a:p>
            <a:endParaRPr lang="lv-LV" sz="2400" dirty="0">
              <a:effectLst/>
              <a:latin typeface="Arial" panose="020B0604020202020204" pitchFamily="34" charset="0"/>
              <a:ea typeface="Calibri" panose="020F0502020204030204" pitchFamily="34" charset="0"/>
              <a:cs typeface="Arial" panose="020B0604020202020204" pitchFamily="34" charset="0"/>
            </a:endParaRPr>
          </a:p>
          <a:p>
            <a:r>
              <a:rPr lang="lv-LV" sz="2400" dirty="0">
                <a:latin typeface="Arial" panose="020B0604020202020204" pitchFamily="34" charset="0"/>
                <a:ea typeface="Calibri" panose="020F0502020204030204" pitchFamily="34" charset="0"/>
                <a:cs typeface="Arial" panose="020B0604020202020204" pitchFamily="34" charset="0"/>
              </a:rPr>
              <a:t>VEICOT IEAUDZĒŠANU</a:t>
            </a:r>
            <a:endParaRPr lang="lv-LV" sz="2400" dirty="0">
              <a:effectLst/>
              <a:latin typeface="Arial" panose="020B0604020202020204" pitchFamily="34" charset="0"/>
              <a:ea typeface="Calibri" panose="020F0502020204030204" pitchFamily="34" charset="0"/>
              <a:cs typeface="Arial" panose="020B0604020202020204" pitchFamily="34" charset="0"/>
            </a:endParaRPr>
          </a:p>
          <a:p>
            <a:r>
              <a:rPr lang="lv-LV" sz="2400" dirty="0">
                <a:effectLst/>
                <a:latin typeface="Arial" panose="020B0604020202020204" pitchFamily="34" charset="0"/>
                <a:ea typeface="Calibri" panose="020F0502020204030204" pitchFamily="34" charset="0"/>
                <a:cs typeface="Arial" panose="020B0604020202020204" pitchFamily="34" charset="0"/>
              </a:rPr>
              <a:t>Atbalstu meža ieaudzēšanai nepiešķir par meža ieaudzēšanu platībā ar slēgtām meliorācijas sistēmām, </a:t>
            </a:r>
            <a:r>
              <a:rPr lang="lv-LV" sz="2400" b="1" dirty="0">
                <a:effectLst/>
                <a:latin typeface="Arial" panose="020B0604020202020204" pitchFamily="34" charset="0"/>
                <a:ea typeface="Calibri" panose="020F0502020204030204" pitchFamily="34" charset="0"/>
                <a:cs typeface="Arial" panose="020B0604020202020204" pitchFamily="34" charset="0"/>
              </a:rPr>
              <a:t>izņemot gadījumos, kad atbilstoši Meliorācijas likuma 4. pantam šai darbībai ir izdoti tehniskie noteikumi </a:t>
            </a:r>
            <a:r>
              <a:rPr lang="lv-LV" sz="2400" dirty="0">
                <a:effectLst/>
                <a:latin typeface="Arial" panose="020B0604020202020204" pitchFamily="34" charset="0"/>
                <a:ea typeface="Calibri" panose="020F0502020204030204" pitchFamily="34" charset="0"/>
                <a:cs typeface="Arial" panose="020B0604020202020204" pitchFamily="34" charset="0"/>
              </a:rPr>
              <a:t>(</a:t>
            </a:r>
            <a:r>
              <a:rPr lang="lv-LV" sz="24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grozījumi atbilstoši KLP SP veiktajām izmaiņām</a:t>
            </a:r>
            <a:r>
              <a:rPr lang="lv-LV" sz="2400" dirty="0">
                <a:effectLst/>
                <a:latin typeface="Arial" panose="020B0604020202020204" pitchFamily="34" charset="0"/>
                <a:ea typeface="Calibri" panose="020F0502020204030204" pitchFamily="34" charset="0"/>
                <a:cs typeface="Arial" panose="020B0604020202020204" pitchFamily="34" charset="0"/>
              </a:rPr>
              <a:t>)</a:t>
            </a:r>
          </a:p>
          <a:p>
            <a:pPr algn="l"/>
            <a:endParaRPr lang="lv-LV" sz="1900" b="1" u="sng" dirty="0">
              <a:latin typeface="Arial" panose="020B0604020202020204" pitchFamily="34" charset="0"/>
              <a:cs typeface="Arial" panose="020B0604020202020204" pitchFamily="34" charset="0"/>
            </a:endParaRPr>
          </a:p>
          <a:p>
            <a:pPr algn="l"/>
            <a:endParaRPr lang="lv-LV" sz="1900" b="1" u="sng" dirty="0">
              <a:latin typeface="Arial" panose="020B0604020202020204" pitchFamily="34" charset="0"/>
              <a:cs typeface="Arial" panose="020B0604020202020204" pitchFamily="34" charset="0"/>
            </a:endParaRPr>
          </a:p>
          <a:p>
            <a:pPr marL="457200" indent="-457200">
              <a:lnSpc>
                <a:spcPct val="60000"/>
              </a:lnSpc>
              <a:defRPr/>
            </a:pPr>
            <a:endParaRPr lang="lv-LV" altLang="lv-LV" sz="5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6</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342140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8EA5D32-E7FE-413F-89A4-E6AA662D429F}"/>
              </a:ext>
            </a:extLst>
          </p:cNvPr>
          <p:cNvSpPr>
            <a:spLocks noGrp="1"/>
          </p:cNvSpPr>
          <p:nvPr>
            <p:ph type="title"/>
          </p:nvPr>
        </p:nvSpPr>
        <p:spPr>
          <a:xfrm>
            <a:off x="2148839" y="228600"/>
            <a:ext cx="9230361" cy="1234881"/>
          </a:xfrm>
        </p:spPr>
        <p:txBody>
          <a:bodyPr>
            <a:normAutofit fontScale="90000"/>
          </a:bodyPr>
          <a:lstStyle/>
          <a:p>
            <a:pPr algn="ctr">
              <a:defRPr/>
            </a:pPr>
            <a:br>
              <a:rPr lang="lv-LV" altLang="lv-LV" sz="2200" dirty="0">
                <a:latin typeface="Arial" panose="020B0604020202020204" pitchFamily="34" charset="0"/>
                <a:cs typeface="Arial" panose="020B0604020202020204" pitchFamily="34" charset="0"/>
              </a:rPr>
            </a:br>
            <a:r>
              <a:rPr lang="lv-LV" altLang="lv-LV" sz="3100" dirty="0">
                <a:latin typeface="Arial" panose="020B0604020202020204" pitchFamily="34" charset="0"/>
                <a:cs typeface="Arial" panose="020B0604020202020204" pitchFamily="34" charset="0"/>
              </a:rPr>
              <a:t>A</a:t>
            </a:r>
            <a:r>
              <a:rPr lang="lv-LV" sz="3100" b="1" dirty="0">
                <a:latin typeface="Arial" panose="020B0604020202020204" pitchFamily="34" charset="0"/>
                <a:cs typeface="Arial" panose="020B0604020202020204" pitchFamily="34" charset="0"/>
              </a:rPr>
              <a:t>ktuālā informācija par projektu sagatavošanu, iesniegšanu</a:t>
            </a:r>
            <a:endParaRPr lang="lv-LV" altLang="en-US" sz="3100" dirty="0">
              <a:latin typeface="Arial" panose="020B0604020202020204" pitchFamily="34" charset="0"/>
              <a:cs typeface="Arial" panose="020B0604020202020204" pitchFamily="34" charset="0"/>
            </a:endParaRPr>
          </a:p>
        </p:txBody>
      </p:sp>
      <p:sp>
        <p:nvSpPr>
          <p:cNvPr id="3" name="Rectangle 1">
            <a:extLst>
              <a:ext uri="{FF2B5EF4-FFF2-40B4-BE49-F238E27FC236}">
                <a16:creationId xmlns:a16="http://schemas.microsoft.com/office/drawing/2014/main" id="{E34EB702-F5E9-2F08-B172-4783A258EBA9}"/>
              </a:ext>
            </a:extLst>
          </p:cNvPr>
          <p:cNvSpPr>
            <a:spLocks noGrp="1" noChangeArrowheads="1"/>
          </p:cNvSpPr>
          <p:nvPr>
            <p:ph idx="1"/>
          </p:nvPr>
        </p:nvSpPr>
        <p:spPr bwMode="auto">
          <a:xfrm>
            <a:off x="467359" y="2126628"/>
            <a:ext cx="11318241" cy="3030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buFontTx/>
              <a:buNone/>
              <a:tabLst/>
            </a:pPr>
            <a:r>
              <a:rPr lang="lv-LV" altLang="lv-LV" sz="2400" b="1" dirty="0">
                <a:solidFill>
                  <a:srgbClr val="000000"/>
                </a:solidFill>
                <a:latin typeface="Arial" panose="020B0604020202020204" pitchFamily="34" charset="0"/>
                <a:ea typeface="Calibri" panose="020F0502020204030204" pitchFamily="34" charset="0"/>
                <a:cs typeface="Arial" panose="020B0604020202020204" pitchFamily="34" charset="0"/>
              </a:rPr>
              <a:t>Aktuālā i</a:t>
            </a:r>
            <a:r>
              <a:rPr kumimoji="0" lang="lv-LV" altLang="lv-LV" sz="24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nformācija Zemkopības ministrijas interneta vietnē</a:t>
            </a:r>
            <a:r>
              <a:rPr kumimoji="0" lang="lv-LV" altLang="lv-LV" sz="2400" b="1" i="0" u="none" strike="noStrike" cap="none" normalizeH="0" baseline="0" dirty="0">
                <a:ln>
                  <a:noFill/>
                </a:ln>
                <a:solidFill>
                  <a:srgbClr val="CC0000"/>
                </a:solidFill>
                <a:effectLst/>
                <a:latin typeface="Calibri" panose="020F0502020204030204" pitchFamily="34" charset="0"/>
                <a:ea typeface="Calibri" panose="020F0502020204030204" pitchFamily="34" charset="0"/>
                <a:cs typeface="Arial" panose="020B0604020202020204" pitchFamily="34" charset="0"/>
              </a:rPr>
              <a:t>  </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www.zm.gov.lv</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endParaRPr kumimoji="0" lang="lv-LV" altLang="lv-LV" sz="24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lv-LV" sz="24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Intervenču īstenošanas nosacījumi, kārtas u.c.informācija interneta vietnē</a:t>
            </a:r>
            <a:r>
              <a:rPr kumimoji="0" lang="lv-LV" altLang="lv-LV" sz="2400" b="1" i="0" u="none" strike="noStrike" cap="none" normalizeH="0" baseline="0" dirty="0">
                <a:ln>
                  <a:noFill/>
                </a:ln>
                <a:solidFill>
                  <a:srgbClr val="CC0000"/>
                </a:solidFill>
                <a:effectLst/>
                <a:latin typeface="Calibri" panose="020F0502020204030204" pitchFamily="34" charset="0"/>
                <a:ea typeface="Calibri" panose="020F0502020204030204" pitchFamily="34" charset="0"/>
                <a:cs typeface="Arial" panose="020B0604020202020204" pitchFamily="34" charset="0"/>
              </a:rPr>
              <a:t> </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www.lad.gov.lv</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kumimoji="0" lang="lv-LV" altLang="lv-LV" sz="2400" b="1" i="0" u="none" strike="noStrike" cap="none" normalizeH="0" baseline="0" dirty="0">
                <a:ln>
                  <a:noFill/>
                </a:ln>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sadaļā: </a:t>
            </a:r>
          </a:p>
          <a:p>
            <a:pPr algn="l"/>
            <a:r>
              <a:rPr lang="lv-LV" sz="2400" b="0"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Kopējās lauksaimniecības politikas stratēģiskā plāna 2023.-2027.gadam (KLP) intervences (atbalsta pasākumi)</a:t>
            </a:r>
            <a:r>
              <a:rPr kumimoji="0" lang="lv-LV" altLang="lv-LV" sz="2400" b="0" i="0" u="none" strike="noStrike" cap="none" normalizeH="0" baseline="0" dirty="0">
                <a:ln>
                  <a:no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kumimoji="0" lang="lv-LV" altLang="lv-LV" sz="2400" b="0" i="0" u="none" strike="noStrike" cap="none" normalizeH="0" baseline="0" dirty="0">
                <a:ln>
                  <a:noFill/>
                </a:ln>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LA7, LA8</a:t>
            </a:r>
          </a:p>
          <a:p>
            <a:pPr marL="0" marR="0" lvl="0" indent="0" algn="l" defTabSz="914400" rtl="0" eaLnBrk="0" fontAlgn="base" latinLnBrk="0" hangingPunct="0">
              <a:lnSpc>
                <a:spcPct val="100000"/>
              </a:lnSpc>
              <a:spcBef>
                <a:spcPct val="0"/>
              </a:spcBef>
              <a:spcAft>
                <a:spcPts val="600"/>
              </a:spcAft>
              <a:buClrTx/>
              <a:buSzTx/>
              <a:buFontTx/>
              <a:buNone/>
              <a:tabLst/>
            </a:pPr>
            <a:endParaRPr lang="lv-LV" altLang="lv-LV" sz="2400" b="1" dirty="0">
              <a:latin typeface="Arial" panose="020B0604020202020204" pitchFamily="34" charset="0"/>
              <a:cs typeface="Arial" panose="020B0604020202020204" pitchFamily="34" charset="0"/>
            </a:endParaRPr>
          </a:p>
          <a:p>
            <a:pPr algn="l">
              <a:spcBef>
                <a:spcPts val="600"/>
              </a:spcBef>
            </a:pPr>
            <a:r>
              <a:rPr lang="lv-LV" altLang="lv-LV" sz="2400" b="1" u="sng" dirty="0">
                <a:latin typeface="Arial" panose="020B0604020202020204" pitchFamily="34" charset="0"/>
                <a:cs typeface="Arial" panose="020B0604020202020204" pitchFamily="34" charset="0"/>
              </a:rPr>
              <a:t>Projektu pieņemšanas k</a:t>
            </a:r>
            <a:r>
              <a:rPr lang="lv-LV" sz="2400" b="1" i="0" u="sng" dirty="0">
                <a:effectLst/>
                <a:latin typeface="Arial" panose="020B0604020202020204" pitchFamily="34" charset="0"/>
                <a:cs typeface="Arial" panose="020B0604020202020204" pitchFamily="34" charset="0"/>
              </a:rPr>
              <a:t>ārta plānota</a:t>
            </a:r>
            <a:r>
              <a:rPr lang="lv-LV" sz="2400" dirty="0">
                <a:latin typeface="Arial" panose="020B0604020202020204" pitchFamily="34" charset="0"/>
                <a:cs typeface="Arial" panose="020B0604020202020204" pitchFamily="34" charset="0"/>
              </a:rPr>
              <a:t>  </a:t>
            </a:r>
            <a:r>
              <a:rPr lang="lv-LV" sz="2600" b="1" i="0" dirty="0">
                <a:solidFill>
                  <a:srgbClr val="FF0000"/>
                </a:solidFill>
                <a:effectLst/>
                <a:latin typeface="Arial" panose="020B0604020202020204" pitchFamily="34" charset="0"/>
                <a:cs typeface="Arial" panose="020B0604020202020204" pitchFamily="34" charset="0"/>
              </a:rPr>
              <a:t>2025. gada sākumā</a:t>
            </a:r>
          </a:p>
        </p:txBody>
      </p:sp>
      <p:sp>
        <p:nvSpPr>
          <p:cNvPr id="15363" name="Slide Number Placeholder 5">
            <a:extLst>
              <a:ext uri="{FF2B5EF4-FFF2-40B4-BE49-F238E27FC236}">
                <a16:creationId xmlns:a16="http://schemas.microsoft.com/office/drawing/2014/main" id="{E77D7A84-8027-4C82-9AE3-8B9628F3C8A5}"/>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743F468-0246-4432-8B01-17AB9CF6BFA4}" type="slidenum">
              <a:rPr lang="en-US" altLang="en-US" smtClean="0"/>
              <a:pPr/>
              <a:t>7</a:t>
            </a:fld>
            <a:endParaRPr lang="en-US" altLang="en-US"/>
          </a:p>
        </p:txBody>
      </p:sp>
    </p:spTree>
    <p:extLst>
      <p:ext uri="{BB962C8B-B14F-4D97-AF65-F5344CB8AC3E}">
        <p14:creationId xmlns:p14="http://schemas.microsoft.com/office/powerpoint/2010/main" val="70294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5A12AE-2D54-486A-82BA-77CA6CD405E3}"/>
              </a:ext>
            </a:extLst>
          </p:cNvPr>
          <p:cNvSpPr txBox="1">
            <a:spLocks/>
          </p:cNvSpPr>
          <p:nvPr/>
        </p:nvSpPr>
        <p:spPr>
          <a:xfrm>
            <a:off x="1981200" y="3429000"/>
            <a:ext cx="8229600" cy="1143000"/>
          </a:xfrm>
          <a:prstGeom prst="rect">
            <a:avLst/>
          </a:prstGeom>
        </p:spPr>
        <p:txBody>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3200" b="1" dirty="0">
                <a:solidFill>
                  <a:schemeClr val="tx1">
                    <a:lumMod val="75000"/>
                    <a:lumOff val="25000"/>
                  </a:schemeClr>
                </a:solidFill>
                <a:latin typeface="Arial" panose="020B0604020202020204" pitchFamily="34" charset="0"/>
                <a:cs typeface="Arial" panose="020B0604020202020204" pitchFamily="34" charset="0"/>
              </a:rPr>
              <a:t>Paldies </a:t>
            </a:r>
            <a:r>
              <a:rPr lang="lv-LV" sz="3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par</a:t>
            </a:r>
            <a:r>
              <a:rPr lang="lv-LV" sz="3200" b="1" dirty="0">
                <a:solidFill>
                  <a:schemeClr val="tx1">
                    <a:lumMod val="75000"/>
                    <a:lumOff val="25000"/>
                  </a:schemeClr>
                </a:solidFill>
                <a:latin typeface="Arial" panose="020B0604020202020204" pitchFamily="34" charset="0"/>
                <a:cs typeface="Arial" panose="020B0604020202020204" pitchFamily="34" charset="0"/>
              </a:rPr>
              <a:t> uzmanību!</a:t>
            </a:r>
          </a:p>
        </p:txBody>
      </p:sp>
      <p:sp>
        <p:nvSpPr>
          <p:cNvPr id="3" name="Text Placeholder 1">
            <a:extLst>
              <a:ext uri="{FF2B5EF4-FFF2-40B4-BE49-F238E27FC236}">
                <a16:creationId xmlns:a16="http://schemas.microsoft.com/office/drawing/2014/main" id="{39B45716-F07B-4DC7-A764-72243F807F78}"/>
              </a:ext>
            </a:extLst>
          </p:cNvPr>
          <p:cNvSpPr>
            <a:spLocks noGrp="1"/>
          </p:cNvSpPr>
          <p:nvPr>
            <p:ph type="body" sz="quarter" idx="10"/>
          </p:nvPr>
        </p:nvSpPr>
        <p:spPr>
          <a:xfrm>
            <a:off x="277813" y="5486400"/>
            <a:ext cx="5037137" cy="806450"/>
          </a:xfrm>
        </p:spPr>
        <p:txBody>
          <a:bodyPr>
            <a:normAutofit/>
          </a:bodyPr>
          <a:lstStyle/>
          <a:p>
            <a:pPr algn="l"/>
            <a:r>
              <a:rPr lang="lv-LV" altLang="lv-LV"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Iveta.Hildebrante@zm.gov.lv</a:t>
            </a:r>
            <a:endParaRPr lang="en-GB" altLang="lv-LV" sz="2200" b="1" dirty="0">
              <a:solidFill>
                <a:srgbClr val="4F6228"/>
              </a:solidFill>
            </a:endParaRPr>
          </a:p>
          <a:p>
            <a:pPr algn="l"/>
            <a:r>
              <a:rPr lang="lv-LV" altLang="lv-LV"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Tālr. 67027453</a:t>
            </a:r>
            <a:endParaRPr lang="en-GB" altLang="lv-LV"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5443</TotalTime>
  <Words>484</Words>
  <Application>Microsoft Office PowerPoint</Application>
  <PresentationFormat>Widescreen</PresentationFormat>
  <Paragraphs>111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Verdana</vt:lpstr>
      <vt:lpstr>Office Theme</vt:lpstr>
      <vt:lpstr>PowerPoint Presentation</vt:lpstr>
      <vt:lpstr>Aktualitātes KLP SP 2023 – 2027 kontekstā</vt:lpstr>
      <vt:lpstr>Nacionālie normatīvie akti </vt:lpstr>
      <vt:lpstr>Grozījumi intervencē LA 7.1  Ieguldījumi meža ieaudzēšanai, nomaiņai, atjaunošanai un retināšanai</vt:lpstr>
      <vt:lpstr>Grozījumi LA 8  Atbalsts meža ekosistēmu noturības un ekoloģiskās vērtības uzlabošanai uzturēšanai</vt:lpstr>
      <vt:lpstr>Informācijai </vt:lpstr>
      <vt:lpstr> Aktuālā informācija par projektu sagatavošanu, iesniegšanu</vt:lpstr>
      <vt:lpstr>PowerPoint Presentation</vt:lpstr>
    </vt:vector>
  </TitlesOfParts>
  <Company>Zemkopības Ministrija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Iveta Vaite</dc:creator>
  <cp:lastModifiedBy>Liene Valta</cp:lastModifiedBy>
  <cp:revision>16</cp:revision>
  <dcterms:created xsi:type="dcterms:W3CDTF">2022-09-20T07:49:51Z</dcterms:created>
  <dcterms:modified xsi:type="dcterms:W3CDTF">2024-11-28T07:34:56Z</dcterms:modified>
</cp:coreProperties>
</file>