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624" r:id="rId5"/>
    <p:sldId id="623" r:id="rId6"/>
    <p:sldId id="622" r:id="rId7"/>
    <p:sldId id="612" r:id="rId8"/>
    <p:sldId id="620" r:id="rId9"/>
    <p:sldId id="621" r:id="rId10"/>
    <p:sldId id="590" r:id="rId11"/>
    <p:sldId id="574" r:id="rId12"/>
    <p:sldId id="605" r:id="rId13"/>
    <p:sldId id="613" r:id="rId14"/>
    <p:sldId id="608" r:id="rId15"/>
    <p:sldId id="523" r:id="rId16"/>
    <p:sldId id="468" r:id="rId17"/>
    <p:sldId id="451" r:id="rId18"/>
    <p:sldId id="614" r:id="rId19"/>
    <p:sldId id="563" r:id="rId20"/>
    <p:sldId id="625" r:id="rId21"/>
    <p:sldId id="604" r:id="rId22"/>
  </p:sldIdLst>
  <p:sldSz cx="9144000" cy="6858000" type="screen4x3"/>
  <p:notesSz cx="9926638" cy="67976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707172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707172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707172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707172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707172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rgbClr val="707172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rgbClr val="707172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rgbClr val="707172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rgbClr val="707172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CD46"/>
    <a:srgbClr val="0000FF"/>
    <a:srgbClr val="000066"/>
    <a:srgbClr val="1A90E0"/>
    <a:srgbClr val="1EAFDC"/>
    <a:srgbClr val="FE7D19"/>
    <a:srgbClr val="FFFF99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86377" autoAdjust="0"/>
  </p:normalViewPr>
  <p:slideViewPr>
    <p:cSldViewPr snapToGrid="0">
      <p:cViewPr>
        <p:scale>
          <a:sx n="100" d="100"/>
          <a:sy n="100" d="100"/>
        </p:scale>
        <p:origin x="-1074" y="-24"/>
      </p:cViewPr>
      <p:guideLst>
        <p:guide orient="horz" pos="3800"/>
        <p:guide orient="horz" pos="933"/>
        <p:guide orient="horz" pos="935"/>
        <p:guide pos="5759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378"/>
    </p:cViewPr>
  </p:sorterViewPr>
  <p:notesViewPr>
    <p:cSldViewPr snapToGrid="0">
      <p:cViewPr>
        <p:scale>
          <a:sx n="75" d="100"/>
          <a:sy n="75" d="100"/>
        </p:scale>
        <p:origin x="-2220" y="-16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679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81375" y="596900"/>
            <a:ext cx="3165475" cy="23749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4325" y="3229330"/>
            <a:ext cx="7252476" cy="3058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161" tIns="45272" rIns="92161" bIns="452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84197" y="174940"/>
            <a:ext cx="4450752" cy="17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6" tIns="47413" rIns="94826" bIns="47413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altLang="en-GB"/>
              <a:t>www.delaval.com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5134950" y="174940"/>
            <a:ext cx="4450753" cy="17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6" tIns="47413" rIns="94826" bIns="47413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45409D3-7167-472F-82CA-6CDAD207F45A}" type="datetime8">
              <a:rPr lang="en-US"/>
              <a:pPr>
                <a:defRPr/>
              </a:pPr>
              <a:t>10/6/2014 2:42 PM</a:t>
            </a:fld>
            <a:endParaRPr lang="en-US" alt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60194" y="6423890"/>
            <a:ext cx="5049134" cy="17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6" tIns="47413" rIns="94826" bIns="47413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altLang="en-GB"/>
              <a:t>© DeLaval 2003   Presentation Name/Ref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814127" y="6421717"/>
            <a:ext cx="2671843" cy="17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6" tIns="47413" rIns="94826" bIns="47413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18E9A4F-4B10-41FF-B114-7EB1CC9C9902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42076702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CBE4-2550-41AF-9C23-1462CFFC57D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en-GB" smtClean="0"/>
              <a:t>www.delaval.com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E1DF4DD-6C9E-497E-81A9-152CE99FF889}" type="datetime8">
              <a:rPr lang="en-US" smtClean="0">
                <a:latin typeface="Arial" pitchFamily="34" charset="0"/>
              </a:rPr>
              <a:pPr>
                <a:defRPr/>
              </a:pPr>
              <a:t>10/6/2014 2:42 PM</a:t>
            </a:fld>
            <a:endParaRPr lang="en-US" altLang="en-GB" smtClean="0">
              <a:latin typeface="Arial" pitchFamily="34" charset="0"/>
            </a:endParaRPr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GB" smtClean="0"/>
              <a:t>© DeLaval 2003   Presentation Name/Ref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4E3F5B-D868-4E50-BA4C-1BBFE0132269}" type="slidenum">
              <a:rPr lang="en-US" altLang="en-GB" smtClean="0">
                <a:latin typeface="Arial" pitchFamily="34" charset="0"/>
              </a:rPr>
              <a:pPr>
                <a:defRPr/>
              </a:pPr>
              <a:t>14</a:t>
            </a:fld>
            <a:endParaRPr lang="en-US" altLang="en-GB" smtClean="0">
              <a:latin typeface="Arial" pitchFamily="34" charset="0"/>
            </a:endParaRPr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en-GB" smtClean="0"/>
              <a:t>www.delaval.com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5D2EE14-8296-4055-982D-1EBA3D5D97CB}" type="datetime8">
              <a:rPr lang="en-US" smtClean="0">
                <a:latin typeface="Arial" pitchFamily="34" charset="0"/>
              </a:rPr>
              <a:pPr>
                <a:defRPr/>
              </a:pPr>
              <a:t>10/6/2014 2:42 PM</a:t>
            </a:fld>
            <a:endParaRPr lang="en-US" altLang="en-GB" smtClean="0">
              <a:latin typeface="Arial" pitchFamily="34" charset="0"/>
            </a:endParaRPr>
          </a:p>
        </p:txBody>
      </p:sp>
      <p:sp>
        <p:nvSpPr>
          <p:cNvPr id="6451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GB" smtClean="0"/>
              <a:t>© DeLaval 2003   Presentation Name/Ref</a:t>
            </a:r>
          </a:p>
        </p:txBody>
      </p:sp>
      <p:sp>
        <p:nvSpPr>
          <p:cNvPr id="6451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9529A1-9460-47BE-9E9D-AE9E490A9C15}" type="slidenum">
              <a:rPr lang="en-US" altLang="en-GB" smtClean="0">
                <a:latin typeface="Arial" pitchFamily="34" charset="0"/>
              </a:rPr>
              <a:pPr>
                <a:defRPr/>
              </a:pPr>
              <a:t>16</a:t>
            </a:fld>
            <a:endParaRPr lang="en-US" altLang="en-GB" smtClean="0">
              <a:latin typeface="Arial" pitchFamily="34" charset="0"/>
            </a:endParaRPr>
          </a:p>
        </p:txBody>
      </p:sp>
      <p:sp>
        <p:nvSpPr>
          <p:cNvPr id="46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CBE4-2550-41AF-9C23-1462CFFC57D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171450" indent="-171450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AD655-B5FC-49FB-A26E-C12548E4A074}" type="slidenum">
              <a:rPr lang="en-US" smtClean="0">
                <a:latin typeface="Arial" pitchFamily="34" charset="0"/>
              </a:rPr>
              <a:pPr>
                <a:defRPr/>
              </a:pPr>
              <a:t>18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en-GB" smtClean="0"/>
              <a:t>www.delaval.com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FE27B9E-24FF-4895-919B-72F1524F47FA}" type="datetime8">
              <a:rPr lang="en-US" smtClean="0">
                <a:latin typeface="Arial" pitchFamily="34" charset="0"/>
              </a:rPr>
              <a:pPr>
                <a:defRPr/>
              </a:pPr>
              <a:t>10/6/2014 2:42 PM</a:t>
            </a:fld>
            <a:endParaRPr lang="en-US" altLang="en-GB" smtClean="0">
              <a:latin typeface="Arial" pitchFamily="34" charset="0"/>
            </a:endParaRP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GB" smtClean="0"/>
              <a:t>© DeLaval 2003   Presentation Name/Ref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9DB62A-50B3-43E1-AB8B-B32A8C0B30F7}" type="slidenum">
              <a:rPr lang="en-US" altLang="en-GB" smtClean="0">
                <a:latin typeface="Arial" pitchFamily="34" charset="0"/>
              </a:rPr>
              <a:pPr>
                <a:defRPr/>
              </a:pPr>
              <a:t>3</a:t>
            </a:fld>
            <a:endParaRPr lang="en-US" altLang="en-GB" smtClean="0">
              <a:latin typeface="Arial" pitchFamily="34" charset="0"/>
            </a:endParaRPr>
          </a:p>
        </p:txBody>
      </p:sp>
      <p:sp>
        <p:nvSpPr>
          <p:cNvPr id="33798" name="Rectangle 4"/>
          <p:cNvSpPr txBox="1">
            <a:spLocks noGrp="1" noChangeArrowheads="1"/>
          </p:cNvSpPr>
          <p:nvPr/>
        </p:nvSpPr>
        <p:spPr bwMode="auto">
          <a:xfrm>
            <a:off x="684197" y="174940"/>
            <a:ext cx="4450752" cy="17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6" tIns="47413" rIns="94826" bIns="47413"/>
          <a:lstStyle/>
          <a:p>
            <a:pPr defTabSz="947738" eaLnBrk="0" hangingPunct="0"/>
            <a:r>
              <a:rPr lang="en-US" altLang="en-GB" sz="1200">
                <a:solidFill>
                  <a:schemeClr val="tx1"/>
                </a:solidFill>
              </a:rPr>
              <a:t>www.delaval.com</a:t>
            </a:r>
          </a:p>
        </p:txBody>
      </p:sp>
      <p:sp>
        <p:nvSpPr>
          <p:cNvPr id="33799" name="Rectangle 5"/>
          <p:cNvSpPr txBox="1">
            <a:spLocks noGrp="1" noChangeArrowheads="1"/>
          </p:cNvSpPr>
          <p:nvPr/>
        </p:nvSpPr>
        <p:spPr bwMode="auto">
          <a:xfrm>
            <a:off x="5134950" y="174940"/>
            <a:ext cx="4450753" cy="17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6" tIns="47413" rIns="94826" bIns="47413"/>
          <a:lstStyle/>
          <a:p>
            <a:pPr algn="r" defTabSz="947738" eaLnBrk="0" hangingPunct="0"/>
            <a:fld id="{C79AAC47-F026-4AC9-B7F8-26F79D6A46BA}" type="datetime8">
              <a:rPr lang="en-US" sz="1200">
                <a:solidFill>
                  <a:schemeClr val="tx1"/>
                </a:solidFill>
              </a:rPr>
              <a:pPr algn="r" defTabSz="947738" eaLnBrk="0" hangingPunct="0"/>
              <a:t>10/6/2014 2:42 PM</a:t>
            </a:fld>
            <a:endParaRPr lang="en-US" altLang="en-GB" sz="1200">
              <a:solidFill>
                <a:schemeClr val="tx1"/>
              </a:solidFill>
            </a:endParaRPr>
          </a:p>
        </p:txBody>
      </p:sp>
      <p:sp>
        <p:nvSpPr>
          <p:cNvPr id="33800" name="Rectangle 6"/>
          <p:cNvSpPr txBox="1">
            <a:spLocks noGrp="1" noChangeArrowheads="1"/>
          </p:cNvSpPr>
          <p:nvPr/>
        </p:nvSpPr>
        <p:spPr bwMode="auto">
          <a:xfrm>
            <a:off x="960194" y="6423890"/>
            <a:ext cx="5049134" cy="17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6" tIns="47413" rIns="94826" bIns="47413" anchor="b"/>
          <a:lstStyle/>
          <a:p>
            <a:pPr defTabSz="947738" eaLnBrk="0" hangingPunct="0"/>
            <a:r>
              <a:rPr lang="en-US" altLang="en-GB" sz="1200">
                <a:solidFill>
                  <a:schemeClr val="tx1"/>
                </a:solidFill>
              </a:rPr>
              <a:t>© DeLaval 2003   Presentation Name/Ref</a:t>
            </a:r>
          </a:p>
        </p:txBody>
      </p:sp>
      <p:sp>
        <p:nvSpPr>
          <p:cNvPr id="33801" name="Rectangle 7"/>
          <p:cNvSpPr txBox="1">
            <a:spLocks noGrp="1" noChangeArrowheads="1"/>
          </p:cNvSpPr>
          <p:nvPr/>
        </p:nvSpPr>
        <p:spPr bwMode="auto">
          <a:xfrm>
            <a:off x="6814127" y="6421717"/>
            <a:ext cx="2671843" cy="17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6" tIns="47413" rIns="94826" bIns="47413" anchor="b"/>
          <a:lstStyle/>
          <a:p>
            <a:pPr algn="r" defTabSz="947738" eaLnBrk="0" hangingPunct="0"/>
            <a:fld id="{06FED7F4-E43D-460A-B46E-E3A108B4757E}" type="slidenum">
              <a:rPr lang="en-US" altLang="en-GB" sz="1200">
                <a:solidFill>
                  <a:schemeClr val="tx1"/>
                </a:solidFill>
              </a:rPr>
              <a:pPr algn="r" defTabSz="947738" eaLnBrk="0" hangingPunct="0"/>
              <a:t>3</a:t>
            </a:fld>
            <a:endParaRPr lang="en-US" altLang="en-GB" sz="1200">
              <a:solidFill>
                <a:schemeClr val="tx1"/>
              </a:solidFill>
            </a:endParaRPr>
          </a:p>
        </p:txBody>
      </p:sp>
      <p:sp>
        <p:nvSpPr>
          <p:cNvPr id="33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33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665" y="3229330"/>
            <a:ext cx="7941310" cy="3058737"/>
          </a:xfrm>
          <a:noFill/>
          <a:ln w="9525"/>
        </p:spPr>
        <p:txBody>
          <a:bodyPr lIns="91440" tIns="45720" rIns="91440" bIns="45720"/>
          <a:lstStyle/>
          <a:p>
            <a:pPr>
              <a:buFontTx/>
              <a:buChar char="•"/>
            </a:pPr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en-GB" smtClean="0"/>
              <a:t>www.delaval.com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FE27B9E-24FF-4895-919B-72F1524F47FA}" type="datetime8">
              <a:rPr lang="en-US" smtClean="0">
                <a:latin typeface="Arial" pitchFamily="34" charset="0"/>
              </a:rPr>
              <a:pPr>
                <a:defRPr/>
              </a:pPr>
              <a:t>10/6/2014 2:42 PM</a:t>
            </a:fld>
            <a:endParaRPr lang="en-US" altLang="en-GB" smtClean="0">
              <a:latin typeface="Arial" pitchFamily="34" charset="0"/>
            </a:endParaRP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GB" smtClean="0"/>
              <a:t>© DeLaval 2003   Presentation Name/Ref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9DB62A-50B3-43E1-AB8B-B32A8C0B30F7}" type="slidenum">
              <a:rPr lang="en-US" altLang="en-GB" smtClean="0">
                <a:latin typeface="Arial" pitchFamily="34" charset="0"/>
              </a:rPr>
              <a:pPr>
                <a:defRPr/>
              </a:pPr>
              <a:t>4</a:t>
            </a:fld>
            <a:endParaRPr lang="en-US" altLang="en-GB" smtClean="0">
              <a:latin typeface="Arial" pitchFamily="34" charset="0"/>
            </a:endParaRPr>
          </a:p>
        </p:txBody>
      </p:sp>
      <p:sp>
        <p:nvSpPr>
          <p:cNvPr id="33798" name="Rectangle 4"/>
          <p:cNvSpPr txBox="1">
            <a:spLocks noGrp="1" noChangeArrowheads="1"/>
          </p:cNvSpPr>
          <p:nvPr/>
        </p:nvSpPr>
        <p:spPr bwMode="auto">
          <a:xfrm>
            <a:off x="684197" y="174940"/>
            <a:ext cx="4450752" cy="17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6" tIns="47413" rIns="94826" bIns="47413"/>
          <a:lstStyle/>
          <a:p>
            <a:pPr defTabSz="947738" eaLnBrk="0" hangingPunct="0"/>
            <a:r>
              <a:rPr lang="en-US" altLang="en-GB" sz="1200">
                <a:solidFill>
                  <a:schemeClr val="tx1"/>
                </a:solidFill>
              </a:rPr>
              <a:t>www.delaval.com</a:t>
            </a:r>
          </a:p>
        </p:txBody>
      </p:sp>
      <p:sp>
        <p:nvSpPr>
          <p:cNvPr id="33799" name="Rectangle 5"/>
          <p:cNvSpPr txBox="1">
            <a:spLocks noGrp="1" noChangeArrowheads="1"/>
          </p:cNvSpPr>
          <p:nvPr/>
        </p:nvSpPr>
        <p:spPr bwMode="auto">
          <a:xfrm>
            <a:off x="5134950" y="174940"/>
            <a:ext cx="4450753" cy="17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6" tIns="47413" rIns="94826" bIns="47413"/>
          <a:lstStyle/>
          <a:p>
            <a:pPr algn="r" defTabSz="947738" eaLnBrk="0" hangingPunct="0"/>
            <a:fld id="{C79AAC47-F026-4AC9-B7F8-26F79D6A46BA}" type="datetime8">
              <a:rPr lang="en-US" sz="1200">
                <a:solidFill>
                  <a:schemeClr val="tx1"/>
                </a:solidFill>
              </a:rPr>
              <a:pPr algn="r" defTabSz="947738" eaLnBrk="0" hangingPunct="0"/>
              <a:t>10/6/2014 2:42 PM</a:t>
            </a:fld>
            <a:endParaRPr lang="en-US" altLang="en-GB" sz="1200">
              <a:solidFill>
                <a:schemeClr val="tx1"/>
              </a:solidFill>
            </a:endParaRPr>
          </a:p>
        </p:txBody>
      </p:sp>
      <p:sp>
        <p:nvSpPr>
          <p:cNvPr id="33800" name="Rectangle 6"/>
          <p:cNvSpPr txBox="1">
            <a:spLocks noGrp="1" noChangeArrowheads="1"/>
          </p:cNvSpPr>
          <p:nvPr/>
        </p:nvSpPr>
        <p:spPr bwMode="auto">
          <a:xfrm>
            <a:off x="960194" y="6423890"/>
            <a:ext cx="5049134" cy="17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6" tIns="47413" rIns="94826" bIns="47413" anchor="b"/>
          <a:lstStyle/>
          <a:p>
            <a:pPr defTabSz="947738" eaLnBrk="0" hangingPunct="0"/>
            <a:r>
              <a:rPr lang="en-US" altLang="en-GB" sz="1200">
                <a:solidFill>
                  <a:schemeClr val="tx1"/>
                </a:solidFill>
              </a:rPr>
              <a:t>© DeLaval 2003   Presentation Name/Ref</a:t>
            </a:r>
          </a:p>
        </p:txBody>
      </p:sp>
      <p:sp>
        <p:nvSpPr>
          <p:cNvPr id="33801" name="Rectangle 7"/>
          <p:cNvSpPr txBox="1">
            <a:spLocks noGrp="1" noChangeArrowheads="1"/>
          </p:cNvSpPr>
          <p:nvPr/>
        </p:nvSpPr>
        <p:spPr bwMode="auto">
          <a:xfrm>
            <a:off x="6814127" y="6421717"/>
            <a:ext cx="2671843" cy="17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6" tIns="47413" rIns="94826" bIns="47413" anchor="b"/>
          <a:lstStyle/>
          <a:p>
            <a:pPr algn="r" defTabSz="947738" eaLnBrk="0" hangingPunct="0"/>
            <a:fld id="{06FED7F4-E43D-460A-B46E-E3A108B4757E}" type="slidenum">
              <a:rPr lang="en-US" altLang="en-GB" sz="1200">
                <a:solidFill>
                  <a:schemeClr val="tx1"/>
                </a:solidFill>
              </a:rPr>
              <a:pPr algn="r" defTabSz="947738" eaLnBrk="0" hangingPunct="0"/>
              <a:t>4</a:t>
            </a:fld>
            <a:endParaRPr lang="en-US" altLang="en-GB" sz="1200">
              <a:solidFill>
                <a:schemeClr val="tx1"/>
              </a:solidFill>
            </a:endParaRPr>
          </a:p>
        </p:txBody>
      </p:sp>
      <p:sp>
        <p:nvSpPr>
          <p:cNvPr id="33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33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665" y="3229330"/>
            <a:ext cx="7941310" cy="3058737"/>
          </a:xfrm>
          <a:noFill/>
          <a:ln w="9525"/>
        </p:spPr>
        <p:txBody>
          <a:bodyPr lIns="91440" tIns="45720" rIns="91440" bIns="45720"/>
          <a:lstStyle/>
          <a:p>
            <a:pPr>
              <a:buFontTx/>
              <a:buChar char="•"/>
            </a:pPr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GB"/>
              <a:t>www.delaval.com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916635C-8F4E-46B7-903F-B97767D60E96}" type="datetime8">
              <a:rPr lang="en-US"/>
              <a:pPr/>
              <a:t>10/6/2014 2:42 PM</a:t>
            </a:fld>
            <a:endParaRPr lang="en-US" alt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GB"/>
              <a:t>© DeLaval 2003   Presentation Name/Ref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6864C-B463-4A4A-88B3-EA5FDA892794}" type="slidenum">
              <a:rPr lang="en-US" altLang="en-GB"/>
              <a:pPr/>
              <a:t>5</a:t>
            </a:fld>
            <a:endParaRPr lang="en-US" altLang="en-GB"/>
          </a:p>
        </p:txBody>
      </p:sp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50EA8-D8D6-4F15-9019-E4B0EC25D75A}" type="slidenum">
              <a:rPr lang="en-US"/>
              <a:pPr/>
              <a:t>6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7250" cy="2547937"/>
          </a:xfrm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664" y="3228244"/>
            <a:ext cx="7941310" cy="3059823"/>
          </a:xfrm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en-GB" smtClean="0"/>
              <a:t>www.delaval.com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C5E9B81-13FD-45D0-B1C0-E34972BE52AF}" type="datetime8">
              <a:rPr lang="en-US" smtClean="0">
                <a:latin typeface="Arial" pitchFamily="34" charset="0"/>
              </a:rPr>
              <a:pPr>
                <a:defRPr/>
              </a:pPr>
              <a:t>10/6/2014 2:42 PM</a:t>
            </a:fld>
            <a:endParaRPr lang="en-US" altLang="en-GB" smtClean="0">
              <a:latin typeface="Arial" pitchFamily="34" charset="0"/>
            </a:endParaRPr>
          </a:p>
        </p:txBody>
      </p:sp>
      <p:sp>
        <p:nvSpPr>
          <p:cNvPr id="5222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GB" smtClean="0"/>
              <a:t>© DeLaval 2003   Presentation Name/Ref</a:t>
            </a: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228218-C7A0-4B47-9491-83BB749EC4CF}" type="slidenum">
              <a:rPr lang="en-US" altLang="en-GB" smtClean="0">
                <a:latin typeface="Arial" pitchFamily="34" charset="0"/>
              </a:rPr>
              <a:pPr>
                <a:defRPr/>
              </a:pPr>
              <a:t>7</a:t>
            </a:fld>
            <a:endParaRPr lang="en-US" altLang="en-GB" smtClean="0">
              <a:latin typeface="Arial" pitchFamily="34" charset="0"/>
            </a:endParaRPr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en-GB" smtClean="0"/>
              <a:t>www.delaval.com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723122E-139D-4274-B4DD-7C5716CEE874}" type="datetime8">
              <a:rPr lang="en-US" smtClean="0">
                <a:latin typeface="Arial" pitchFamily="34" charset="0"/>
              </a:rPr>
              <a:pPr>
                <a:defRPr/>
              </a:pPr>
              <a:t>10/6/2014 2:42 PM</a:t>
            </a:fld>
            <a:endParaRPr lang="en-US" altLang="en-GB" smtClean="0">
              <a:latin typeface="Arial" pitchFamily="34" charset="0"/>
            </a:endParaRPr>
          </a:p>
        </p:txBody>
      </p:sp>
      <p:sp>
        <p:nvSpPr>
          <p:cNvPr id="5632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GB" smtClean="0"/>
              <a:t>© DeLaval 2003   Presentation Name/Ref</a:t>
            </a:r>
          </a:p>
        </p:txBody>
      </p:sp>
      <p:sp>
        <p:nvSpPr>
          <p:cNvPr id="5632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42AA5F-12F4-44F9-BDBC-F2E62F2E7B72}" type="slidenum">
              <a:rPr lang="en-US" altLang="en-GB" smtClean="0">
                <a:latin typeface="Arial" pitchFamily="34" charset="0"/>
              </a:rPr>
              <a:pPr>
                <a:defRPr/>
              </a:pPr>
              <a:t>9</a:t>
            </a:fld>
            <a:endParaRPr lang="en-US" altLang="en-GB" smtClean="0">
              <a:latin typeface="Arial" pitchFamily="34" charset="0"/>
            </a:endParaRPr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en-GB" smtClean="0"/>
              <a:t>www.delaval.com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723122E-139D-4274-B4DD-7C5716CEE874}" type="datetime8">
              <a:rPr lang="en-US" smtClean="0">
                <a:latin typeface="Arial" pitchFamily="34" charset="0"/>
              </a:rPr>
              <a:pPr>
                <a:defRPr/>
              </a:pPr>
              <a:t>10/6/2014 2:42 PM</a:t>
            </a:fld>
            <a:endParaRPr lang="en-US" altLang="en-GB" smtClean="0">
              <a:latin typeface="Arial" pitchFamily="34" charset="0"/>
            </a:endParaRPr>
          </a:p>
        </p:txBody>
      </p:sp>
      <p:sp>
        <p:nvSpPr>
          <p:cNvPr id="5632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GB" smtClean="0"/>
              <a:t>© DeLaval 2003   Presentation Name/Ref</a:t>
            </a:r>
          </a:p>
        </p:txBody>
      </p:sp>
      <p:sp>
        <p:nvSpPr>
          <p:cNvPr id="5632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61FDA-545B-4D02-BA3A-82FF6EAB0B65}" type="slidenum">
              <a:rPr lang="en-US" altLang="en-GB" smtClean="0">
                <a:latin typeface="Arial" pitchFamily="34" charset="0"/>
              </a:rPr>
              <a:pPr>
                <a:defRPr/>
              </a:pPr>
              <a:t>10</a:t>
            </a:fld>
            <a:endParaRPr lang="en-US" altLang="en-GB" smtClean="0">
              <a:latin typeface="Arial" pitchFamily="34" charset="0"/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en-GB" smtClean="0"/>
              <a:t>www.delaval.com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86F8F87-0E1B-4E0C-A112-0A99B3C86502}" type="datetime8">
              <a:rPr lang="en-US" smtClean="0">
                <a:latin typeface="Arial" pitchFamily="34" charset="0"/>
              </a:rPr>
              <a:pPr>
                <a:defRPr/>
              </a:pPr>
              <a:t>10/6/2014 2:42 PM</a:t>
            </a:fld>
            <a:endParaRPr lang="en-US" altLang="en-GB" smtClean="0">
              <a:latin typeface="Arial" pitchFamily="34" charset="0"/>
            </a:endParaRPr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GB" smtClean="0"/>
              <a:t>© DeLaval 2003   Presentation Name/Ref</a:t>
            </a:r>
          </a:p>
        </p:txBody>
      </p:sp>
      <p:sp>
        <p:nvSpPr>
          <p:cNvPr id="5939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5D30A6-A13B-4DFE-BAAE-D661746B1EA1}" type="slidenum">
              <a:rPr lang="en-US" altLang="en-GB" smtClean="0">
                <a:latin typeface="Arial" pitchFamily="34" charset="0"/>
              </a:rPr>
              <a:pPr>
                <a:defRPr/>
              </a:pPr>
              <a:t>11</a:t>
            </a:fld>
            <a:endParaRPr lang="en-US" altLang="en-GB" smtClean="0">
              <a:latin typeface="Arial" pitchFamily="34" charset="0"/>
            </a:endParaRPr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PowerPoint_97-2003_Presentation2.ppt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Microsoft_PowerPoint_97-2003_Presentation1.ppt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Base" hidden="1"/>
          <p:cNvGraphicFramePr>
            <a:graphicFrameLocks/>
          </p:cNvGraphicFramePr>
          <p:nvPr/>
        </p:nvGraphicFramePr>
        <p:xfrm>
          <a:off x="1524000" y="1227138"/>
          <a:ext cx="6096000" cy="440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" r:id="rId4" imgW="0" imgH="0" progId="PowerPoint.Show.8">
                  <p:embed/>
                </p:oleObj>
              </mc:Choice>
              <mc:Fallback>
                <p:oleObj r:id="rId4" imgW="0" imgH="0" progId="PowerPoint.Show.8">
                  <p:embed/>
                  <p:pic>
                    <p:nvPicPr>
                      <p:cNvPr id="0" name="Base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27138"/>
                        <a:ext cx="6096000" cy="440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Rectangle 18" hidden="1"/>
          <p:cNvGraphicFramePr>
            <a:graphicFrameLocks/>
          </p:cNvGraphicFramePr>
          <p:nvPr/>
        </p:nvGraphicFramePr>
        <p:xfrm>
          <a:off x="1524000" y="1227138"/>
          <a:ext cx="6096000" cy="440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r:id="rId6" imgW="0" imgH="0" progId="PowerPoint.Show.8">
                  <p:embed/>
                </p:oleObj>
              </mc:Choice>
              <mc:Fallback>
                <p:oleObj r:id="rId6" imgW="0" imgH="0" progId="PowerPoint.Show.8">
                  <p:embed/>
                  <p:pic>
                    <p:nvPicPr>
                      <p:cNvPr id="0" name="Rectangle 18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27138"/>
                        <a:ext cx="6096000" cy="440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Group 49"/>
          <p:cNvGraphicFramePr>
            <a:graphicFrameLocks noGrp="1"/>
          </p:cNvGraphicFramePr>
          <p:nvPr/>
        </p:nvGraphicFramePr>
        <p:xfrm>
          <a:off x="0" y="0"/>
          <a:ext cx="9144000" cy="600075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000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Helvetica-Black" pitchFamily="34" charset="0"/>
                        <a:buNone/>
                        <a:tabLst/>
                      </a:pPr>
                      <a:endParaRPr kumimoji="0" lang="sv-S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717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5"/>
          <p:cNvSpPr>
            <a:spLocks noChangeArrowheads="1"/>
          </p:cNvSpPr>
          <p:nvPr userDrawn="1"/>
        </p:nvSpPr>
        <p:spPr bwMode="auto">
          <a:xfrm>
            <a:off x="0" y="6002338"/>
            <a:ext cx="9144000" cy="365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sv-SE">
              <a:latin typeface="Arial" charset="0"/>
              <a:cs typeface="+mn-cs"/>
            </a:endParaRPr>
          </a:p>
        </p:txBody>
      </p:sp>
      <p:pic>
        <p:nvPicPr>
          <p:cNvPr id="7" name="Picture 56" descr="Foss_Logo_RGB_PPT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0338" y="6389688"/>
            <a:ext cx="731837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8" descr="Signature_BR_RGB_PPT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6163" y="6342063"/>
            <a:ext cx="1008062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2" descr="HerdNavigator_LogoTM_INV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7975" y="1704975"/>
            <a:ext cx="6697663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195638" y="4295775"/>
            <a:ext cx="4364037" cy="879475"/>
          </a:xfrm>
        </p:spPr>
        <p:txBody>
          <a:bodyPr/>
          <a:lstStyle>
            <a:lvl1pPr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49963" y="1482725"/>
            <a:ext cx="1512887" cy="408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6538" y="1482725"/>
            <a:ext cx="4391025" cy="408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06538" y="1482725"/>
            <a:ext cx="6056312" cy="408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3"/>
          </p:nvPr>
        </p:nvSpPr>
        <p:spPr>
          <a:xfrm>
            <a:off x="531361" y="704577"/>
            <a:ext cx="8071224" cy="1040332"/>
          </a:xfrm>
        </p:spPr>
        <p:txBody>
          <a:bodyPr>
            <a:normAutofit/>
          </a:bodyPr>
          <a:lstStyle>
            <a:lvl1pPr marL="0" indent="0">
              <a:lnSpc>
                <a:spcPct val="85000"/>
              </a:lnSpc>
              <a:buFontTx/>
              <a:buNone/>
              <a:defRPr sz="2500" b="1"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>
          <a:xfrm>
            <a:off x="3987800" y="6481763"/>
            <a:ext cx="1079500" cy="36036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79450" y="6481763"/>
            <a:ext cx="3282950" cy="36036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©, DeLaval endorsement and year. A unique presentation name/job number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206375" y="6481763"/>
            <a:ext cx="439738" cy="36036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B43099-CA04-48D4-B1F8-E61F211ED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6538" y="2159000"/>
            <a:ext cx="2951162" cy="341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159000"/>
            <a:ext cx="2952750" cy="341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506538" y="1482725"/>
            <a:ext cx="6056312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Heading here</a:t>
            </a:r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6538" y="2159000"/>
            <a:ext cx="6056312" cy="3413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Lore magna aliqui veniatum in utnit lor accum dunt</a:t>
            </a:r>
          </a:p>
          <a:p>
            <a:pPr lvl="0"/>
            <a:r>
              <a:rPr lang="en-US" smtClean="0"/>
              <a:t>Lore magna aliqui veniatum in utnit lor accum dunt</a:t>
            </a:r>
          </a:p>
          <a:p>
            <a:pPr lvl="0"/>
            <a:r>
              <a:rPr lang="en-US" smtClean="0"/>
              <a:t>Lore magna aliqui veniatum in utnit lor accum dunt</a:t>
            </a:r>
          </a:p>
          <a:p>
            <a:pPr lvl="0"/>
            <a:r>
              <a:rPr lang="en-US" smtClean="0"/>
              <a:t>Lore magna aliqui veniatum in utnit lor accum dunt</a:t>
            </a:r>
          </a:p>
          <a:p>
            <a:pPr lvl="0"/>
            <a:r>
              <a:rPr lang="en-US" smtClean="0"/>
              <a:t>Lore magna aliqui veniatum in utnit lor accum dunt</a:t>
            </a:r>
          </a:p>
          <a:p>
            <a:pPr lvl="0"/>
            <a:r>
              <a:rPr lang="en-US" smtClean="0"/>
              <a:t>Lore magna aliqui veniatum in utnit lor accum dunt</a:t>
            </a:r>
          </a:p>
        </p:txBody>
      </p:sp>
      <p:graphicFrame>
        <p:nvGraphicFramePr>
          <p:cNvPr id="1081" name="Group 57"/>
          <p:cNvGraphicFramePr>
            <a:graphicFrameLocks noGrp="1"/>
          </p:cNvGraphicFramePr>
          <p:nvPr/>
        </p:nvGraphicFramePr>
        <p:xfrm>
          <a:off x="0" y="0"/>
          <a:ext cx="9159875" cy="774700"/>
        </p:xfrm>
        <a:graphic>
          <a:graphicData uri="http://schemas.openxmlformats.org/drawingml/2006/table">
            <a:tbl>
              <a:tblPr/>
              <a:tblGrid>
                <a:gridCol w="9159875"/>
              </a:tblGrid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Helvetica-Black" pitchFamily="34" charset="0"/>
                        <a:buNone/>
                        <a:tabLst/>
                      </a:pPr>
                      <a:endParaRPr kumimoji="0" lang="sv-S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7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089" name="Rectangle 65"/>
          <p:cNvSpPr>
            <a:spLocks noChangeArrowheads="1"/>
          </p:cNvSpPr>
          <p:nvPr userDrawn="1"/>
        </p:nvSpPr>
        <p:spPr bwMode="auto">
          <a:xfrm>
            <a:off x="0" y="749300"/>
            <a:ext cx="9148763" cy="3651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sv-SE">
              <a:latin typeface="Arial" charset="0"/>
              <a:cs typeface="+mn-cs"/>
            </a:endParaRPr>
          </a:p>
        </p:txBody>
      </p:sp>
      <p:pic>
        <p:nvPicPr>
          <p:cNvPr id="3083" name="Picture 66" descr="Foss_Logo_RGB_PP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80338" y="6389688"/>
            <a:ext cx="731837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69" descr="HerdNavigator_LogoTM_INV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9750" y="222250"/>
            <a:ext cx="164623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70" descr="Signature_BR_RGB_PPT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26163" y="6342063"/>
            <a:ext cx="1008062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3400">
          <a:solidFill>
            <a:srgbClr val="00447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3400">
          <a:solidFill>
            <a:srgbClr val="00447C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3400">
          <a:solidFill>
            <a:srgbClr val="00447C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3400">
          <a:solidFill>
            <a:srgbClr val="00447C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3400">
          <a:solidFill>
            <a:srgbClr val="00447C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3400">
          <a:solidFill>
            <a:srgbClr val="00447C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3400">
          <a:solidFill>
            <a:srgbClr val="00447C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3400">
          <a:solidFill>
            <a:srgbClr val="00447C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3400">
          <a:solidFill>
            <a:srgbClr val="00447C"/>
          </a:solidFill>
          <a:latin typeface="Arial" pitchFamily="34" charset="0"/>
        </a:defRPr>
      </a:lvl9pPr>
    </p:titleStyle>
    <p:bodyStyle>
      <a:lvl1pPr marL="204788" indent="-204788" algn="l" rtl="0" eaLnBrk="0" fontAlgn="base" hangingPunct="0">
        <a:lnSpc>
          <a:spcPct val="120000"/>
        </a:lnSpc>
        <a:spcBef>
          <a:spcPct val="80000"/>
        </a:spcBef>
        <a:spcAft>
          <a:spcPct val="0"/>
        </a:spcAft>
        <a:buClr>
          <a:schemeClr val="accent1"/>
        </a:buClr>
        <a:buFont typeface="Helvetica-Black"/>
        <a:buChar char=""/>
        <a:defRPr sz="2000">
          <a:solidFill>
            <a:srgbClr val="707172"/>
          </a:solidFill>
          <a:latin typeface="+mn-lt"/>
          <a:ea typeface="+mn-ea"/>
          <a:cs typeface="+mn-cs"/>
        </a:defRPr>
      </a:lvl1pPr>
      <a:lvl2pPr marL="534988" indent="-169863" algn="l" rtl="0" eaLnBrk="0" fontAlgn="base" hangingPunct="0">
        <a:spcBef>
          <a:spcPct val="0"/>
        </a:spcBef>
        <a:spcAft>
          <a:spcPct val="50000"/>
        </a:spcAft>
        <a:buClr>
          <a:schemeClr val="hlink"/>
        </a:buClr>
        <a:buFont typeface="Helvetica-Black"/>
        <a:buChar char=""/>
        <a:defRPr sz="2000">
          <a:solidFill>
            <a:schemeClr val="tx1"/>
          </a:solidFill>
          <a:latin typeface="+mn-lt"/>
        </a:defRPr>
      </a:lvl2pPr>
      <a:lvl3pPr marL="995363" indent="-182563" algn="l" rtl="0" eaLnBrk="0" fontAlgn="base" hangingPunct="0">
        <a:spcBef>
          <a:spcPct val="0"/>
        </a:spcBef>
        <a:spcAft>
          <a:spcPct val="50000"/>
        </a:spcAft>
        <a:buClr>
          <a:schemeClr val="hlink"/>
        </a:buClr>
        <a:buFont typeface="Helvetica-Black"/>
        <a:buChar char=""/>
        <a:defRPr>
          <a:solidFill>
            <a:schemeClr val="tx1"/>
          </a:solidFill>
          <a:latin typeface="+mn-lt"/>
        </a:defRPr>
      </a:lvl3pPr>
      <a:lvl4pPr marL="1460500" indent="-285750" algn="l" rtl="0" eaLnBrk="0" fontAlgn="base" hangingPunct="0">
        <a:spcBef>
          <a:spcPct val="0"/>
        </a:spcBef>
        <a:spcAft>
          <a:spcPct val="100000"/>
        </a:spcAft>
        <a:buClr>
          <a:schemeClr val="hlink"/>
        </a:buClr>
        <a:buChar char="–"/>
        <a:defRPr sz="2200">
          <a:solidFill>
            <a:schemeClr val="tx1"/>
          </a:solidFill>
          <a:latin typeface="+mn-lt"/>
        </a:defRPr>
      </a:lvl4pPr>
      <a:lvl5pPr marL="1925638" indent="-285750" algn="l" rtl="0" eaLnBrk="0" fontAlgn="base" hangingPunct="0">
        <a:spcBef>
          <a:spcPct val="0"/>
        </a:spcBef>
        <a:spcAft>
          <a:spcPct val="100000"/>
        </a:spcAft>
        <a:buClr>
          <a:schemeClr val="hlink"/>
        </a:buClr>
        <a:buChar char="»"/>
        <a:defRPr sz="2200">
          <a:solidFill>
            <a:schemeClr val="tx1"/>
          </a:solidFill>
          <a:latin typeface="+mn-lt"/>
        </a:defRPr>
      </a:lvl5pPr>
      <a:lvl6pPr marL="2382838" indent="-285750" algn="l" rtl="0" eaLnBrk="0" fontAlgn="base" hangingPunct="0">
        <a:spcBef>
          <a:spcPct val="0"/>
        </a:spcBef>
        <a:spcAft>
          <a:spcPct val="100000"/>
        </a:spcAft>
        <a:buClr>
          <a:schemeClr val="hlink"/>
        </a:buClr>
        <a:buChar char="»"/>
        <a:defRPr sz="2200">
          <a:solidFill>
            <a:schemeClr val="tx1"/>
          </a:solidFill>
          <a:latin typeface="+mn-lt"/>
        </a:defRPr>
      </a:lvl6pPr>
      <a:lvl7pPr marL="2840038" indent="-285750" algn="l" rtl="0" eaLnBrk="0" fontAlgn="base" hangingPunct="0">
        <a:spcBef>
          <a:spcPct val="0"/>
        </a:spcBef>
        <a:spcAft>
          <a:spcPct val="100000"/>
        </a:spcAft>
        <a:buClr>
          <a:schemeClr val="hlink"/>
        </a:buClr>
        <a:buChar char="»"/>
        <a:defRPr sz="2200">
          <a:solidFill>
            <a:schemeClr val="tx1"/>
          </a:solidFill>
          <a:latin typeface="+mn-lt"/>
        </a:defRPr>
      </a:lvl7pPr>
      <a:lvl8pPr marL="3297238" indent="-285750" algn="l" rtl="0" eaLnBrk="0" fontAlgn="base" hangingPunct="0">
        <a:spcBef>
          <a:spcPct val="0"/>
        </a:spcBef>
        <a:spcAft>
          <a:spcPct val="100000"/>
        </a:spcAft>
        <a:buClr>
          <a:schemeClr val="hlink"/>
        </a:buClr>
        <a:buChar char="»"/>
        <a:defRPr sz="2200">
          <a:solidFill>
            <a:schemeClr val="tx1"/>
          </a:solidFill>
          <a:latin typeface="+mn-lt"/>
        </a:defRPr>
      </a:lvl8pPr>
      <a:lvl9pPr marL="3754438" indent="-285750" algn="l" rtl="0" eaLnBrk="0" fontAlgn="base" hangingPunct="0">
        <a:spcBef>
          <a:spcPct val="0"/>
        </a:spcBef>
        <a:spcAft>
          <a:spcPct val="100000"/>
        </a:spcAft>
        <a:buClr>
          <a:schemeClr val="hlink"/>
        </a:buClr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cow needs your attention?</a:t>
            </a:r>
            <a:endParaRPr lang="en-GB" dirty="0"/>
          </a:p>
        </p:txBody>
      </p:sp>
      <p:pic>
        <p:nvPicPr>
          <p:cNvPr id="6" name="Picture 4" descr="00008327_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908720"/>
            <a:ext cx="8424936" cy="48485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120405" y="2996952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7837" y="3212976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63888" y="4293096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3728" y="1052736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48517" y="3501008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72453" y="16288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Box 3"/>
          <p:cNvSpPr txBox="1">
            <a:spLocks noChangeArrowheads="1"/>
          </p:cNvSpPr>
          <p:nvPr/>
        </p:nvSpPr>
        <p:spPr bwMode="auto">
          <a:xfrm>
            <a:off x="549275" y="1954213"/>
            <a:ext cx="78644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Agra saslimšanas fakta konstatācija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Kompleksu ārstēšanas pasākumu uzsākšana</a:t>
            </a:r>
          </a:p>
          <a:p>
            <a:pPr marL="1371600" lvl="2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lv-LV" dirty="0" err="1">
                <a:solidFill>
                  <a:schemeClr val="tx1"/>
                </a:solidFill>
              </a:rPr>
              <a:t>Propilēnglikols</a:t>
            </a:r>
            <a:endParaRPr lang="lv-LV" dirty="0">
              <a:solidFill>
                <a:schemeClr val="tx1"/>
              </a:solidFill>
            </a:endParaRPr>
          </a:p>
          <a:p>
            <a:pPr marL="1371600" lvl="2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lv-LV" dirty="0">
                <a:solidFill>
                  <a:schemeClr val="tx1"/>
                </a:solidFill>
              </a:rPr>
              <a:t>Papildbarība (barības stacijās – individuāla piebarošana)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Ārstēšanas pasākumu novērtēšana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Pirmo laktācijas mēnešu </a:t>
            </a:r>
            <a:r>
              <a:rPr lang="lv-LV" dirty="0" err="1">
                <a:solidFill>
                  <a:schemeClr val="tx1"/>
                </a:solidFill>
              </a:rPr>
              <a:t>ketozes</a:t>
            </a:r>
            <a:r>
              <a:rPr lang="lv-LV" dirty="0">
                <a:solidFill>
                  <a:schemeClr val="tx1"/>
                </a:solidFill>
              </a:rPr>
              <a:t> monitorings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0" y="937260"/>
            <a:ext cx="1474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 smtClean="0">
                <a:solidFill>
                  <a:schemeClr val="tx2"/>
                </a:solidFill>
              </a:rPr>
              <a:t>Ketoze</a:t>
            </a:r>
            <a:endParaRPr lang="lv-LV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C:\Users\micape\Desktop\HN\ketoze\govi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847725"/>
            <a:ext cx="324802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1" descr="C:\Users\micape\Desktop\HN\ketoze\govs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5325" y="838200"/>
            <a:ext cx="41338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514350" y="1727200"/>
            <a:ext cx="84010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Ātra </a:t>
            </a:r>
            <a:r>
              <a:rPr lang="lv-LV" dirty="0" err="1">
                <a:solidFill>
                  <a:schemeClr val="tx1"/>
                </a:solidFill>
              </a:rPr>
              <a:t>ketozes</a:t>
            </a:r>
            <a:r>
              <a:rPr lang="lv-LV" dirty="0">
                <a:solidFill>
                  <a:schemeClr val="tx1"/>
                </a:solidFill>
              </a:rPr>
              <a:t> riska konstatācija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Operatīva </a:t>
            </a:r>
            <a:r>
              <a:rPr lang="lv-LV" dirty="0" err="1">
                <a:solidFill>
                  <a:schemeClr val="tx1"/>
                </a:solidFill>
              </a:rPr>
              <a:t>ketozes</a:t>
            </a:r>
            <a:r>
              <a:rPr lang="lv-LV" dirty="0">
                <a:solidFill>
                  <a:schemeClr val="tx1"/>
                </a:solidFill>
              </a:rPr>
              <a:t> novēršanas iespēja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lv-LV" dirty="0">
                <a:solidFill>
                  <a:schemeClr val="tx1"/>
                </a:solidFill>
              </a:rPr>
              <a:t>Perorāli (boli, </a:t>
            </a:r>
            <a:r>
              <a:rPr lang="lv-LV" dirty="0" err="1">
                <a:solidFill>
                  <a:schemeClr val="tx1"/>
                </a:solidFill>
              </a:rPr>
              <a:t>propilēnglikols</a:t>
            </a:r>
            <a:r>
              <a:rPr lang="lv-LV" dirty="0">
                <a:solidFill>
                  <a:schemeClr val="tx1"/>
                </a:solidFill>
              </a:rPr>
              <a:t>, melase)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lv-LV" dirty="0">
                <a:solidFill>
                  <a:schemeClr val="tx1"/>
                </a:solidFill>
              </a:rPr>
              <a:t>Individuāla barības devu </a:t>
            </a:r>
            <a:r>
              <a:rPr lang="lv-LV" u="sng" dirty="0">
                <a:solidFill>
                  <a:schemeClr val="tx1"/>
                </a:solidFill>
              </a:rPr>
              <a:t>kontrole</a:t>
            </a:r>
            <a:r>
              <a:rPr lang="lv-LV" dirty="0">
                <a:solidFill>
                  <a:schemeClr val="tx1"/>
                </a:solidFill>
              </a:rPr>
              <a:t> un </a:t>
            </a:r>
            <a:r>
              <a:rPr lang="lv-LV" u="sng" dirty="0">
                <a:solidFill>
                  <a:schemeClr val="tx1"/>
                </a:solidFill>
              </a:rPr>
              <a:t>korekcija</a:t>
            </a:r>
            <a:r>
              <a:rPr lang="lv-LV" dirty="0">
                <a:solidFill>
                  <a:schemeClr val="tx1"/>
                </a:solidFill>
              </a:rPr>
              <a:t> barības stacijās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AutoNum type="arabicPeriod"/>
            </a:pPr>
            <a:r>
              <a:rPr lang="lv-LV" dirty="0" err="1">
                <a:solidFill>
                  <a:schemeClr val="tx1"/>
                </a:solidFill>
              </a:rPr>
              <a:t>Pirmsatnešanās</a:t>
            </a:r>
            <a:r>
              <a:rPr lang="lv-LV" dirty="0">
                <a:solidFill>
                  <a:schemeClr val="tx1"/>
                </a:solidFill>
              </a:rPr>
              <a:t>, </a:t>
            </a:r>
            <a:r>
              <a:rPr lang="lv-LV" dirty="0" err="1">
                <a:solidFill>
                  <a:schemeClr val="tx1"/>
                </a:solidFill>
              </a:rPr>
              <a:t>pēcatnešanās</a:t>
            </a:r>
            <a:r>
              <a:rPr lang="lv-LV" dirty="0">
                <a:solidFill>
                  <a:schemeClr val="tx1"/>
                </a:solidFill>
              </a:rPr>
              <a:t> un augstražīgo govju barības devas novērtējums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Samazināts risks enerģijas deficītam pie pirmās sēklošanas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Savlaicīga </a:t>
            </a:r>
            <a:r>
              <a:rPr lang="lv-LV" dirty="0" err="1">
                <a:solidFill>
                  <a:schemeClr val="tx1"/>
                </a:solidFill>
              </a:rPr>
              <a:t>ketozes</a:t>
            </a:r>
            <a:r>
              <a:rPr lang="lv-LV" dirty="0">
                <a:solidFill>
                  <a:schemeClr val="tx1"/>
                </a:solidFill>
              </a:rPr>
              <a:t> novēršana palielina preču piena produkciju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5990" y="1074420"/>
            <a:ext cx="4926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 smtClean="0">
                <a:solidFill>
                  <a:schemeClr val="tx2"/>
                </a:solidFill>
              </a:rPr>
              <a:t>Ieguvumi strādājot ar HN</a:t>
            </a:r>
            <a:endParaRPr lang="lv-LV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663575" y="1463675"/>
            <a:ext cx="81153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lv-LV" dirty="0">
                <a:solidFill>
                  <a:schemeClr val="tx1"/>
                </a:solidFill>
              </a:rPr>
              <a:t>“Mūžsenie” jautājumi, kas nekad nav pilnībā atbildēti: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Vai visām govīm šodien ir laba reproduktīvā veselība?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Vai visas govis, kam ir šodien jāmeklējas, meklējas?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Kuras govis šodien meklējas?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Cikos govs izrādīja meklēšanās pazīmes?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Kā govs izrādīja meklēšanos?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Vai sēklošana netiek veikta par agru/vēlu?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Vai sēklošana bija veiksmīga?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Vai govs ir grūsna?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Vai grūsnā govs šodien ir grūsna?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4560" y="880110"/>
            <a:ext cx="4537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 smtClean="0">
                <a:solidFill>
                  <a:schemeClr val="tx2"/>
                </a:solidFill>
              </a:rPr>
              <a:t>Reproduktīvā veselība</a:t>
            </a:r>
            <a:endParaRPr lang="lv-LV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4"/>
          <p:cNvSpPr>
            <a:spLocks noChangeArrowheads="1"/>
          </p:cNvSpPr>
          <p:nvPr/>
        </p:nvSpPr>
        <p:spPr bwMode="auto">
          <a:xfrm>
            <a:off x="7073900" y="4229100"/>
            <a:ext cx="1270000" cy="901700"/>
          </a:xfrm>
          <a:prstGeom prst="ellipse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sv-SE"/>
          </a:p>
        </p:txBody>
      </p:sp>
      <p:pic>
        <p:nvPicPr>
          <p:cNvPr id="21507" name="Picture 4" descr="E: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9150"/>
            <a:ext cx="914400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2905126" y="3238500"/>
            <a:ext cx="695324" cy="10001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171825" y="2905125"/>
            <a:ext cx="270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Progesterona līmenis</a:t>
            </a:r>
            <a:endParaRPr lang="lv-LV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571625" y="3714750"/>
            <a:ext cx="561975" cy="7429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09576" y="3019425"/>
            <a:ext cx="192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Paildzināta nemeklēšanās</a:t>
            </a:r>
            <a:endParaRPr lang="lv-LV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7067550" y="3381375"/>
            <a:ext cx="828675" cy="16097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296150" y="2714625"/>
            <a:ext cx="1647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Meklēšanās trauksme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Box 5"/>
          <p:cNvSpPr txBox="1">
            <a:spLocks noChangeArrowheads="1"/>
          </p:cNvSpPr>
          <p:nvPr/>
        </p:nvSpPr>
        <p:spPr bwMode="auto">
          <a:xfrm>
            <a:off x="388938" y="1543050"/>
            <a:ext cx="813752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Folikulārās cistas </a:t>
            </a:r>
            <a:r>
              <a:rPr lang="lv-LV" b="1" dirty="0">
                <a:solidFill>
                  <a:schemeClr val="tx1"/>
                </a:solidFill>
              </a:rPr>
              <a:t>(88)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Dzeltenā ķermeņa cistas </a:t>
            </a:r>
            <a:r>
              <a:rPr lang="lv-LV" b="1" dirty="0">
                <a:solidFill>
                  <a:schemeClr val="tx1"/>
                </a:solidFill>
              </a:rPr>
              <a:t>(91)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Paildzināta nemeklēšanās </a:t>
            </a:r>
            <a:r>
              <a:rPr lang="lv-LV" b="1" dirty="0">
                <a:solidFill>
                  <a:schemeClr val="tx1"/>
                </a:solidFill>
              </a:rPr>
              <a:t>(13)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Ir redzami </a:t>
            </a:r>
            <a:r>
              <a:rPr lang="lv-LV" u="sng" dirty="0">
                <a:solidFill>
                  <a:schemeClr val="tx1"/>
                </a:solidFill>
              </a:rPr>
              <a:t>visi</a:t>
            </a:r>
            <a:r>
              <a:rPr lang="lv-LV" dirty="0">
                <a:solidFill>
                  <a:schemeClr val="tx1"/>
                </a:solidFill>
              </a:rPr>
              <a:t> govju meklēšanās gadījumi </a:t>
            </a:r>
            <a:r>
              <a:rPr lang="lv-LV" b="1" dirty="0">
                <a:solidFill>
                  <a:schemeClr val="tx1"/>
                </a:solidFill>
              </a:rPr>
              <a:t>(visi)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Ir informācija par govs meklēšanās regularitāti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Ir skaidri zināms meklēšanās un sēklošanas laiks </a:t>
            </a:r>
            <a:r>
              <a:rPr lang="lv-LV" b="1" dirty="0">
                <a:solidFill>
                  <a:schemeClr val="tx1"/>
                </a:solidFill>
              </a:rPr>
              <a:t>(stundas)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Grūsnības noteikšana </a:t>
            </a:r>
            <a:r>
              <a:rPr lang="lv-LV" b="1" u="sng" dirty="0">
                <a:solidFill>
                  <a:schemeClr val="tx1"/>
                </a:solidFill>
              </a:rPr>
              <a:t>35</a:t>
            </a:r>
            <a:r>
              <a:rPr lang="lv-LV" dirty="0">
                <a:solidFill>
                  <a:schemeClr val="tx1"/>
                </a:solidFill>
              </a:rPr>
              <a:t> dienu laikā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Sistēma uzrāda agrīnas embrionālās nāves gadījumus </a:t>
            </a:r>
            <a:r>
              <a:rPr lang="lv-LV" b="1" dirty="0">
                <a:solidFill>
                  <a:schemeClr val="tx1"/>
                </a:solidFill>
              </a:rPr>
              <a:t>(8)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Tiek identificēti abortu gadījumi </a:t>
            </a:r>
            <a:r>
              <a:rPr lang="lv-LV" b="1" dirty="0">
                <a:solidFill>
                  <a:schemeClr val="tx1"/>
                </a:solidFill>
              </a:rPr>
              <a:t>(25)</a:t>
            </a:r>
            <a:endParaRPr lang="lv-LV" b="1" dirty="0"/>
          </a:p>
          <a:p>
            <a:pPr marL="457200" indent="-457200">
              <a:buFont typeface="Arial" pitchFamily="34" charset="0"/>
              <a:buAutoNum type="arabicPeriod"/>
            </a:pP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2194560" y="914400"/>
            <a:ext cx="4926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 smtClean="0">
                <a:solidFill>
                  <a:schemeClr val="tx2"/>
                </a:solidFill>
              </a:rPr>
              <a:t>Ieguvumi strādājot ar HN</a:t>
            </a:r>
            <a:endParaRPr lang="lv-LV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:\Users\micape\Desktop\HN\Urinviela_kopejais_nov13_sept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65313"/>
            <a:ext cx="91440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83180" y="1028700"/>
            <a:ext cx="3703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 smtClean="0">
                <a:solidFill>
                  <a:schemeClr val="tx2"/>
                </a:solidFill>
              </a:rPr>
              <a:t>Urīnvielas mērījumi</a:t>
            </a:r>
            <a:endParaRPr lang="lv-LV" sz="3200" dirty="0">
              <a:solidFill>
                <a:schemeClr val="tx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952750" y="4257675"/>
            <a:ext cx="9526" cy="15716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285875" y="5753100"/>
            <a:ext cx="430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Pārāk zema urīnviela</a:t>
            </a:r>
            <a:endParaRPr lang="lv-LV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5781675" y="2247900"/>
            <a:ext cx="1962150" cy="1219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219575" y="1943100"/>
            <a:ext cx="293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Pārāk augsta urīnviela</a:t>
            </a:r>
            <a:endParaRPr lang="lv-LV" dirty="0"/>
          </a:p>
        </p:txBody>
      </p:sp>
      <p:sp>
        <p:nvSpPr>
          <p:cNvPr id="18" name="Isosceles Triangle 17"/>
          <p:cNvSpPr/>
          <p:nvPr/>
        </p:nvSpPr>
        <p:spPr bwMode="auto">
          <a:xfrm>
            <a:off x="4048125" y="2009775"/>
            <a:ext cx="171450" cy="228600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2000" b="0" i="0" u="none" strike="noStrike" cap="none" normalizeH="0" baseline="0" smtClean="0">
              <a:ln>
                <a:noFill/>
              </a:ln>
              <a:solidFill>
                <a:srgbClr val="707172"/>
              </a:solidFill>
              <a:effectLst/>
              <a:latin typeface="Arial" pitchFamily="34" charset="0"/>
            </a:endParaRPr>
          </a:p>
        </p:txBody>
      </p:sp>
      <p:sp>
        <p:nvSpPr>
          <p:cNvPr id="19" name="Isosceles Triangle 18"/>
          <p:cNvSpPr/>
          <p:nvPr/>
        </p:nvSpPr>
        <p:spPr bwMode="auto">
          <a:xfrm rot="10800000">
            <a:off x="1028700" y="5829300"/>
            <a:ext cx="266700" cy="304800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2000" b="0" i="0" u="none" strike="noStrike" cap="none" normalizeH="0" baseline="0" smtClean="0">
              <a:ln>
                <a:noFill/>
              </a:ln>
              <a:solidFill>
                <a:srgbClr val="70717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cow needs your attention?</a:t>
            </a:r>
            <a:endParaRPr lang="en-GB" dirty="0"/>
          </a:p>
        </p:txBody>
      </p:sp>
      <p:pic>
        <p:nvPicPr>
          <p:cNvPr id="6" name="Picture 4" descr="00008327_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908720"/>
            <a:ext cx="8424936" cy="48485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120405" y="2996952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7837" y="3212976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63888" y="4293096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3728" y="1052736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48517" y="3501008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72453" y="16288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08072" y="3140968"/>
            <a:ext cx="16850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lv-LV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Meklējas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24755" y="3212976"/>
            <a:ext cx="13644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lv-LV" sz="2800" b="1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Ketoze</a:t>
            </a:r>
            <a:endParaRPr lang="en-US" sz="2800" b="1" cap="none" spc="0" dirty="0">
              <a:ln w="11430"/>
              <a:solidFill>
                <a:schemeClr val="accent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09941" y="1268760"/>
            <a:ext cx="10647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lv-LV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Cista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13473" y="1412776"/>
            <a:ext cx="14430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lv-LV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Grūsna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60946" y="4437112"/>
            <a:ext cx="6046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ok</a:t>
            </a:r>
            <a:endParaRPr lang="en-US" sz="2800" b="1" cap="none" spc="0" dirty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63688" y="3429000"/>
            <a:ext cx="6046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ok</a:t>
            </a:r>
            <a:endParaRPr lang="en-US" sz="2800" b="1" cap="none" spc="0" dirty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5338"/>
            <a:ext cx="9144000" cy="60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>
            <a:spLocks noChangeArrowheads="1"/>
          </p:cNvSpPr>
          <p:nvPr/>
        </p:nvSpPr>
        <p:spPr bwMode="auto">
          <a:xfrm>
            <a:off x="1601788" y="877888"/>
            <a:ext cx="544036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lv-LV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Izstrādes vēsture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592" y="1859479"/>
            <a:ext cx="7999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v-LV" sz="1600" dirty="0" err="1" smtClean="0"/>
              <a:t>Herd</a:t>
            </a:r>
            <a:r>
              <a:rPr lang="lv-LV" sz="1600" dirty="0" smtClean="0"/>
              <a:t> Navigator prototips izstrādāts un testēts – Pētījumu saimniecībā (150 govis), </a:t>
            </a:r>
            <a:r>
              <a:rPr lang="lv-LV" sz="1600" dirty="0" err="1" smtClean="0"/>
              <a:t>Aarhus</a:t>
            </a:r>
            <a:r>
              <a:rPr lang="lv-LV" sz="1600" dirty="0" smtClean="0"/>
              <a:t> universitātē, Dānijā</a:t>
            </a:r>
          </a:p>
          <a:p>
            <a:pPr algn="l"/>
            <a:endParaRPr lang="da-DK" sz="1600" dirty="0" smtClean="0"/>
          </a:p>
          <a:p>
            <a:pPr algn="l"/>
            <a:r>
              <a:rPr lang="lv-LV" sz="1600" dirty="0" smtClean="0"/>
              <a:t>No 2006 gada testēts 7 saimniecībās Dānijā (1660 govis)</a:t>
            </a:r>
            <a:endParaRPr lang="da-DK" sz="1600" dirty="0" smtClean="0"/>
          </a:p>
          <a:p>
            <a:pPr algn="l"/>
            <a:endParaRPr lang="da-DK" sz="1600" dirty="0" smtClean="0"/>
          </a:p>
          <a:p>
            <a:pPr algn="l"/>
            <a:r>
              <a:rPr lang="lv-LV" sz="1600" dirty="0" smtClean="0"/>
              <a:t>Nepārtraukti uzlabots balstoties uz rezultātiem no vairāk kā 200 fermām visā pasaulē (&lt;25000 govis)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micape\Desktop\HN\bridinajumu_saraks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185726"/>
            <a:ext cx="7331075" cy="567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8"/>
          <p:cNvSpPr txBox="1">
            <a:spLocks noChangeArrowheads="1"/>
          </p:cNvSpPr>
          <p:nvPr/>
        </p:nvSpPr>
        <p:spPr bwMode="auto">
          <a:xfrm>
            <a:off x="1649413" y="782638"/>
            <a:ext cx="544036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lv-LV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Herd</a:t>
            </a:r>
            <a:r>
              <a:rPr kumimoji="0" lang="lv-LV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navigators un </a:t>
            </a:r>
            <a:r>
              <a:rPr kumimoji="0" lang="lv-LV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Alpro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8763"/>
            <a:ext cx="9091613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8"/>
          <p:cNvSpPr txBox="1">
            <a:spLocks noChangeArrowheads="1"/>
          </p:cNvSpPr>
          <p:nvPr/>
        </p:nvSpPr>
        <p:spPr bwMode="auto">
          <a:xfrm>
            <a:off x="1658938" y="887413"/>
            <a:ext cx="54403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lv-LV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Herd</a:t>
            </a:r>
            <a:r>
              <a:rPr kumimoji="0" lang="lv-LV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navigators</a:t>
            </a:r>
            <a:r>
              <a:rPr kumimoji="0" lang="lv-LV" sz="2600" b="0" i="0" u="none" strike="noStrike" kern="0" cap="none" spc="0" normalizeH="0" noProof="0" dirty="0" smtClean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un Delpro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245090"/>
              </p:ext>
            </p:extLst>
          </p:nvPr>
        </p:nvGraphicFramePr>
        <p:xfrm>
          <a:off x="1618943" y="915542"/>
          <a:ext cx="556135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135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lv-LV" sz="2400" noProof="0" dirty="0" smtClean="0">
                          <a:solidFill>
                            <a:srgbClr val="000066"/>
                          </a:solidFill>
                        </a:rPr>
                        <a:t>Ko</a:t>
                      </a:r>
                      <a:r>
                        <a:rPr lang="lv-LV" sz="2400" baseline="0" noProof="0" dirty="0" smtClean="0">
                          <a:solidFill>
                            <a:srgbClr val="000066"/>
                          </a:solidFill>
                        </a:rPr>
                        <a:t> analizē </a:t>
                      </a:r>
                      <a:r>
                        <a:rPr lang="lv-LV" sz="2400" baseline="0" noProof="0" dirty="0" err="1" smtClean="0">
                          <a:solidFill>
                            <a:srgbClr val="000066"/>
                          </a:solidFill>
                        </a:rPr>
                        <a:t>Herd</a:t>
                      </a:r>
                      <a:r>
                        <a:rPr lang="lv-LV" sz="2400" baseline="0" noProof="0" dirty="0" smtClean="0">
                          <a:solidFill>
                            <a:srgbClr val="000066"/>
                          </a:solidFill>
                        </a:rPr>
                        <a:t> navigators</a:t>
                      </a:r>
                      <a:endParaRPr lang="en-US" sz="2400" noProof="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4833" y="1426980"/>
          <a:ext cx="8589364" cy="511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430"/>
                <a:gridCol w="3055506"/>
                <a:gridCol w="31064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500" noProof="0" dirty="0" smtClean="0"/>
                        <a:t>Galvenās</a:t>
                      </a:r>
                      <a:r>
                        <a:rPr lang="lv-LV" sz="1500" baseline="0" noProof="0" dirty="0" smtClean="0"/>
                        <a:t> jomas</a:t>
                      </a:r>
                      <a:endParaRPr lang="en-US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noProof="0" dirty="0" smtClean="0"/>
                        <a:t>Pienā analizētie parametri</a:t>
                      </a:r>
                      <a:endParaRPr lang="en-US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noProof="0" dirty="0" smtClean="0"/>
                        <a:t>Diagnozes</a:t>
                      </a:r>
                      <a:endParaRPr lang="en-US" sz="15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500" noProof="0" dirty="0" smtClean="0"/>
                        <a:t>Reproduktīvā</a:t>
                      </a:r>
                      <a:r>
                        <a:rPr lang="lv-LV" sz="1500" baseline="0" noProof="0" dirty="0" smtClean="0"/>
                        <a:t> veselība</a:t>
                      </a:r>
                      <a:endParaRPr lang="en-US" sz="15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noProof="0" dirty="0" err="1" smtClean="0"/>
                        <a:t>Progestero</a:t>
                      </a:r>
                      <a:r>
                        <a:rPr lang="lv-LV" sz="1500" noProof="0" dirty="0" err="1" smtClean="0"/>
                        <a:t>ns</a:t>
                      </a:r>
                      <a:endParaRPr lang="en-US" sz="15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lv-LV" sz="1500" noProof="0" dirty="0" smtClean="0"/>
                        <a:t>Meklēšanās</a:t>
                      </a:r>
                      <a:r>
                        <a:rPr lang="en-US" sz="1500" baseline="0" noProof="0" dirty="0" smtClean="0"/>
                        <a:t> (</a:t>
                      </a:r>
                      <a:r>
                        <a:rPr lang="lv-LV" sz="1500" baseline="0" noProof="0" dirty="0" smtClean="0"/>
                        <a:t>arī klusā </a:t>
                      </a:r>
                      <a:r>
                        <a:rPr lang="lv-LV" sz="1500" baseline="0" noProof="0" dirty="0" err="1" smtClean="0"/>
                        <a:t>meklēš</a:t>
                      </a:r>
                      <a:r>
                        <a:rPr lang="lv-LV" sz="1500" baseline="0" noProof="0" dirty="0" smtClean="0"/>
                        <a:t>.</a:t>
                      </a:r>
                      <a:r>
                        <a:rPr lang="en-US" sz="1500" baseline="0" noProof="0" dirty="0" smtClean="0"/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lv-LV" sz="1500" baseline="0" noProof="0" dirty="0" smtClean="0"/>
                        <a:t>Meklēšanās kvalitāte</a:t>
                      </a:r>
                      <a:endParaRPr lang="en-US" sz="1500" baseline="0" noProof="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lv-LV" sz="1500" baseline="0" noProof="0" dirty="0" smtClean="0"/>
                        <a:t>Grūsnība</a:t>
                      </a:r>
                      <a:endParaRPr lang="en-US" sz="1500" baseline="0" noProof="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lv-LV" sz="1500" baseline="0" noProof="0" dirty="0" smtClean="0"/>
                        <a:t>Aborts</a:t>
                      </a:r>
                      <a:endParaRPr lang="en-US" sz="1500" baseline="0" noProof="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lv-LV" sz="1500" baseline="0" noProof="0" dirty="0" smtClean="0"/>
                        <a:t>Folikulārās un dzeltenā ķermeņa cistas</a:t>
                      </a:r>
                      <a:endParaRPr lang="en-US" sz="1500" baseline="0" noProof="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lv-LV" sz="1500" baseline="0" noProof="0" dirty="0" smtClean="0"/>
                        <a:t>Aizkavēta meklēšanās</a:t>
                      </a:r>
                      <a:endParaRPr lang="en-US" sz="1500" baseline="0" noProof="0" dirty="0" smtClean="0"/>
                    </a:p>
                  </a:txBody>
                  <a:tcPr anchor="ctr"/>
                </a:tc>
              </a:tr>
              <a:tr h="5633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lv-LV" sz="1500" noProof="0" dirty="0" err="1" smtClean="0"/>
                        <a:t>Tesmens</a:t>
                      </a:r>
                      <a:r>
                        <a:rPr lang="lv-LV" sz="1500" baseline="0" noProof="0" dirty="0" smtClean="0"/>
                        <a:t> veselība</a:t>
                      </a:r>
                      <a:endParaRPr lang="en-US" sz="15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500" noProof="0" dirty="0" smtClean="0"/>
                        <a:t>LDH – </a:t>
                      </a:r>
                      <a:r>
                        <a:rPr lang="lv-LV" sz="1500" noProof="0" dirty="0" smtClean="0"/>
                        <a:t>Lakto</a:t>
                      </a:r>
                      <a:r>
                        <a:rPr lang="en-US" sz="1500" noProof="0" dirty="0" smtClean="0"/>
                        <a:t> </a:t>
                      </a:r>
                      <a:r>
                        <a:rPr lang="lv-LV" sz="1500" noProof="0" dirty="0" err="1" smtClean="0"/>
                        <a:t>dehidronegāze</a:t>
                      </a:r>
                      <a:endParaRPr lang="en-US" sz="15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lv-LV" sz="1500" noProof="0" dirty="0" smtClean="0"/>
                        <a:t>Mastīts</a:t>
                      </a:r>
                      <a:endParaRPr lang="en-US" sz="15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500" noProof="0" dirty="0" smtClean="0"/>
                        <a:t>Ēdināšana</a:t>
                      </a:r>
                      <a:endParaRPr lang="en-US" sz="15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500" noProof="0" dirty="0" smtClean="0"/>
                    </a:p>
                    <a:p>
                      <a:endParaRPr lang="en-US" sz="1500" noProof="0" dirty="0" smtClean="0"/>
                    </a:p>
                    <a:p>
                      <a:r>
                        <a:rPr lang="en-US" sz="1500" noProof="0" dirty="0" smtClean="0"/>
                        <a:t>BHB – Beta </a:t>
                      </a:r>
                      <a:r>
                        <a:rPr lang="lv-LV" sz="1500" noProof="0" dirty="0" err="1" smtClean="0"/>
                        <a:t>Hidroksibutirāts</a:t>
                      </a:r>
                      <a:endParaRPr lang="en-US" sz="1500" noProof="0" dirty="0" smtClean="0"/>
                    </a:p>
                    <a:p>
                      <a:endParaRPr lang="en-US" sz="1500" noProof="0" dirty="0" smtClean="0"/>
                    </a:p>
                    <a:p>
                      <a:endParaRPr lang="en-US" sz="1500" noProof="0" dirty="0" smtClean="0"/>
                    </a:p>
                    <a:p>
                      <a:endParaRPr lang="en-US" sz="1500" noProof="0" dirty="0" smtClean="0"/>
                    </a:p>
                    <a:p>
                      <a:r>
                        <a:rPr lang="lv-LV" sz="1500" noProof="0" dirty="0" smtClean="0"/>
                        <a:t>Urīnviela</a:t>
                      </a:r>
                      <a:r>
                        <a:rPr lang="en-US" sz="1500" noProof="0" dirty="0" smtClean="0"/>
                        <a:t> (</a:t>
                      </a:r>
                      <a:r>
                        <a:rPr lang="lv-LV" sz="1500" noProof="0" dirty="0" smtClean="0"/>
                        <a:t>grupai</a:t>
                      </a:r>
                      <a:r>
                        <a:rPr lang="en-US" sz="1500" noProof="0" dirty="0" smtClean="0"/>
                        <a:t>)</a:t>
                      </a:r>
                      <a:endParaRPr lang="en-US" sz="15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lv-LV" sz="1500" noProof="0" dirty="0" smtClean="0"/>
                        <a:t>Ketoze</a:t>
                      </a:r>
                      <a:endParaRPr lang="en-US" sz="1500" noProof="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lv-LV" sz="1500" noProof="0" dirty="0" err="1" smtClean="0"/>
                        <a:t>Subklīniskā</a:t>
                      </a:r>
                      <a:r>
                        <a:rPr lang="en-US" sz="1500" baseline="0" noProof="0" dirty="0" smtClean="0"/>
                        <a:t> </a:t>
                      </a:r>
                      <a:r>
                        <a:rPr lang="en-US" sz="1500" baseline="0" noProof="0" dirty="0" err="1" smtClean="0"/>
                        <a:t>keto</a:t>
                      </a:r>
                      <a:r>
                        <a:rPr lang="lv-LV" sz="1500" baseline="0" noProof="0" dirty="0" err="1" smtClean="0"/>
                        <a:t>ze</a:t>
                      </a:r>
                      <a:endParaRPr lang="en-US" sz="1500" baseline="0" noProof="0" dirty="0" smtClean="0"/>
                    </a:p>
                    <a:p>
                      <a:endParaRPr lang="lv-LV" sz="1500" baseline="0" noProof="0" dirty="0" smtClean="0"/>
                    </a:p>
                    <a:p>
                      <a:endParaRPr lang="en-US" sz="1500" baseline="0" noProof="0" dirty="0" smtClean="0"/>
                    </a:p>
                    <a:p>
                      <a:r>
                        <a:rPr lang="lv-LV" sz="1500" noProof="0" dirty="0" smtClean="0"/>
                        <a:t>Tauku un olbaltumvielu</a:t>
                      </a:r>
                      <a:r>
                        <a:rPr lang="lv-LV" sz="1500" baseline="0" noProof="0" dirty="0" smtClean="0"/>
                        <a:t> balanss barības devā</a:t>
                      </a:r>
                      <a:endParaRPr lang="en-US" sz="1500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347" name="Group 3"/>
          <p:cNvGraphicFramePr>
            <a:graphicFrameLocks noGrp="1"/>
          </p:cNvGraphicFramePr>
          <p:nvPr/>
        </p:nvGraphicFramePr>
        <p:xfrm>
          <a:off x="353508" y="1493890"/>
          <a:ext cx="7981023" cy="4447162"/>
        </p:xfrm>
        <a:graphic>
          <a:graphicData uri="http://schemas.openxmlformats.org/drawingml/2006/table">
            <a:tbl>
              <a:tblPr/>
              <a:tblGrid>
                <a:gridCol w="5109466"/>
                <a:gridCol w="1477472"/>
                <a:gridCol w="1394085"/>
              </a:tblGrid>
              <a:tr h="555625">
                <a:tc>
                  <a:txBody>
                    <a:bodyPr/>
                    <a:lstStyle/>
                    <a:p>
                      <a:pPr marL="204788" marR="0" lvl="0" indent="-2047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hlink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lv-L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Diagnozes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04788" marR="0" lvl="0" indent="-2047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hlink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lv-L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    Jūtība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04788" marR="0" lvl="0" indent="-2047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hlink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lv-L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Ticamība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204788" marR="0" lvl="0" indent="-2047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hlink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lv-LV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Meklēšanās noteikšana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4788" marR="0" lvl="0" indent="-2047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hlink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95%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4788" marR="0" lvl="0" indent="-2047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hlink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98%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204788" marR="0" lvl="0" indent="-2047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hlink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lv-LV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Aizkavēta meklēšanās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4788" marR="0" lvl="0" indent="-2047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hlink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95%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4788" marR="0" lvl="0" indent="-2047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hlink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98%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787">
                <a:tc>
                  <a:txBody>
                    <a:bodyPr/>
                    <a:lstStyle/>
                    <a:p>
                      <a:pPr marL="204788" marR="0" lvl="0" indent="-2047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hlink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lv-LV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Folikulārās cistas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4788" marR="0" lvl="0" indent="-2047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hlink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70%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4788" marR="0" lvl="0" indent="-2047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hlink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95%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204788" marR="0" lvl="0" indent="-2047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hlink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lv-LV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Dzeltenā ķermeņa cistas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4788" marR="0" lvl="0" indent="-2047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hlink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80%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4788" marR="0" lvl="0" indent="-2047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hlink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80%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204788" marR="0" lvl="0" indent="-2047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hlink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lv-LV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Grūsnības noteikšana/ </a:t>
                      </a:r>
                      <a:r>
                        <a:rPr kumimoji="0" lang="lv-LV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mikro</a:t>
                      </a:r>
                      <a:r>
                        <a:rPr kumimoji="0" lang="lv-LV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 aborta noteikšana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4788" marR="0" lvl="0" indent="-2047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hlink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90%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4788" marR="0" lvl="0" indent="-2047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hlink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99%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204788" marR="0" lvl="0" indent="-2047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hlink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lv-LV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Mastīts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4788" marR="0" lvl="0" indent="-2047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hlink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80% 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4788" marR="0" lvl="0" indent="-2047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hlink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98%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204788" marR="0" lvl="0" indent="-2047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hlink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lv-LV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Ketoze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4788" marR="0" lvl="0" indent="-2047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hlink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80%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4788" marR="0" lvl="0" indent="-2047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>
                          <a:schemeClr val="hlink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99%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245090"/>
              </p:ext>
            </p:extLst>
          </p:nvPr>
        </p:nvGraphicFramePr>
        <p:xfrm>
          <a:off x="1618943" y="915542"/>
          <a:ext cx="556135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135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lv-LV" sz="2400" noProof="0" dirty="0" smtClean="0">
                          <a:solidFill>
                            <a:srgbClr val="000066"/>
                          </a:solidFill>
                        </a:rPr>
                        <a:t>Diagnožu precizitāte</a:t>
                      </a:r>
                      <a:r>
                        <a:rPr lang="lv-LV" sz="2400" baseline="0" noProof="0" dirty="0" smtClean="0">
                          <a:solidFill>
                            <a:srgbClr val="000066"/>
                          </a:solidFill>
                        </a:rPr>
                        <a:t> un uzticamība</a:t>
                      </a:r>
                      <a:endParaRPr lang="en-US" sz="2400" noProof="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93" y="6150115"/>
            <a:ext cx="458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err="1" smtClean="0">
                <a:solidFill>
                  <a:schemeClr val="tx1"/>
                </a:solidFill>
              </a:rPr>
              <a:t>Friggens</a:t>
            </a:r>
            <a:r>
              <a:rPr lang="da-DK" sz="1600" b="1" dirty="0" smtClean="0">
                <a:solidFill>
                  <a:schemeClr val="tx1"/>
                </a:solidFill>
              </a:rPr>
              <a:t> et al., 2006, </a:t>
            </a:r>
            <a:r>
              <a:rPr lang="da-DK" sz="1600" b="1" dirty="0" err="1" smtClean="0">
                <a:solidFill>
                  <a:schemeClr val="tx1"/>
                </a:solidFill>
              </a:rPr>
              <a:t>Theriogenology</a:t>
            </a:r>
            <a:r>
              <a:rPr lang="da-DK" sz="1600" b="1" dirty="0" smtClean="0">
                <a:solidFill>
                  <a:schemeClr val="tx1"/>
                </a:solidFill>
              </a:rPr>
              <a:t>, 64, 155</a:t>
            </a:r>
            <a:endParaRPr lang="en-US" sz="1600" b="1" dirty="0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549275" y="2035175"/>
            <a:ext cx="78057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</a:pPr>
            <a:endParaRPr lang="lv-LV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arenR"/>
            </a:pPr>
            <a:endParaRPr lang="lv-LV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arenR"/>
            </a:pPr>
            <a:endParaRPr lang="lv-LV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arenR"/>
            </a:pPr>
            <a:r>
              <a:rPr lang="lv-LV">
                <a:solidFill>
                  <a:schemeClr val="tx1"/>
                </a:solidFill>
              </a:rPr>
              <a:t>Iekaisuma konstatēšana </a:t>
            </a:r>
            <a:r>
              <a:rPr lang="lv-LV" u="sng">
                <a:solidFill>
                  <a:schemeClr val="tx1"/>
                </a:solidFill>
              </a:rPr>
              <a:t>subklīniskajā</a:t>
            </a:r>
            <a:r>
              <a:rPr lang="lv-LV">
                <a:solidFill>
                  <a:schemeClr val="tx1"/>
                </a:solidFill>
              </a:rPr>
              <a:t> fāzē</a:t>
            </a:r>
          </a:p>
          <a:p>
            <a:pPr marL="457200" indent="-457200">
              <a:buFontTx/>
              <a:buAutoNum type="arabicParenR"/>
            </a:pPr>
            <a:endParaRPr lang="lv-LV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arenR"/>
            </a:pPr>
            <a:r>
              <a:rPr lang="lv-LV">
                <a:solidFill>
                  <a:schemeClr val="tx1"/>
                </a:solidFill>
              </a:rPr>
              <a:t>Ārstēšanas pasākumu novērtēšana</a:t>
            </a:r>
          </a:p>
          <a:p>
            <a:pPr marL="457200" indent="-457200">
              <a:buFontTx/>
              <a:buAutoNum type="arabicParenR"/>
            </a:pPr>
            <a:endParaRPr lang="lv-LV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arenR"/>
            </a:pPr>
            <a:r>
              <a:rPr lang="lv-LV">
                <a:solidFill>
                  <a:schemeClr val="tx1"/>
                </a:solidFill>
              </a:rPr>
              <a:t>Vesels tesmenis pie govs cietlaišanas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1890" y="1417320"/>
            <a:ext cx="158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 smtClean="0">
                <a:solidFill>
                  <a:schemeClr val="tx2"/>
                </a:solidFill>
              </a:rPr>
              <a:t>Mastīts</a:t>
            </a:r>
            <a:endParaRPr lang="lv-LV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6375" y="6230938"/>
            <a:ext cx="2159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103D82"/>
                </a:solidFill>
              </a:rPr>
              <a:t>Public</a:t>
            </a:r>
            <a:endParaRPr lang="en-US" sz="1800">
              <a:solidFill>
                <a:srgbClr val="103D82"/>
              </a:solidFill>
            </a:endParaRPr>
          </a:p>
        </p:txBody>
      </p:sp>
      <p:pic>
        <p:nvPicPr>
          <p:cNvPr id="11267" name="Picture 9" descr="C:\Users\micape\Desktop\HN\mastits\govs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847725"/>
            <a:ext cx="9132887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2524126" y="2838450"/>
            <a:ext cx="57149" cy="8572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933575" y="2486025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Sēklošana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57175" y="2647950"/>
            <a:ext cx="342900" cy="10763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52425" y="2295525"/>
            <a:ext cx="199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Atnešanās</a:t>
            </a:r>
            <a:endParaRPr lang="lv-LV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742950" y="5695950"/>
            <a:ext cx="762000" cy="8477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600201" y="6381750"/>
            <a:ext cx="285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Ketozes riska līmenis</a:t>
            </a:r>
            <a:endParaRPr lang="lv-LV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6315075" y="2543175"/>
            <a:ext cx="619125" cy="5905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057900" y="1838325"/>
            <a:ext cx="3086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Mastīta saslimšanas trauksmes līmenis</a:t>
            </a:r>
            <a:endParaRPr lang="lv-LV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6648450" y="3895725"/>
            <a:ext cx="390525" cy="4953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048375" y="3314700"/>
            <a:ext cx="2952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 smtClean="0"/>
              <a:t>Ketozes</a:t>
            </a:r>
            <a:r>
              <a:rPr lang="lv-LV" dirty="0" smtClean="0"/>
              <a:t> trauksmes līmenis</a:t>
            </a:r>
            <a:endParaRPr lang="lv-LV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Box 3"/>
          <p:cNvSpPr txBox="1">
            <a:spLocks noChangeArrowheads="1"/>
          </p:cNvSpPr>
          <p:nvPr/>
        </p:nvSpPr>
        <p:spPr bwMode="auto">
          <a:xfrm>
            <a:off x="492125" y="2730500"/>
            <a:ext cx="78644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Agra saslimšanas fakta konstatācija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Ārstēšanas pasākumu novērtēšana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Tesmeņa audu saglabāšana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AutoNum type="arabicPeriod"/>
            </a:pPr>
            <a:r>
              <a:rPr lang="lv-LV" dirty="0">
                <a:solidFill>
                  <a:schemeClr val="tx1"/>
                </a:solidFill>
              </a:rPr>
              <a:t>Preču piena saglabāšana no </a:t>
            </a:r>
            <a:r>
              <a:rPr lang="lv-LV" u="sng" dirty="0">
                <a:solidFill>
                  <a:schemeClr val="tx1"/>
                </a:solidFill>
              </a:rPr>
              <a:t>katras</a:t>
            </a:r>
            <a:r>
              <a:rPr lang="lv-LV" dirty="0">
                <a:solidFill>
                  <a:schemeClr val="tx1"/>
                </a:solidFill>
              </a:rPr>
              <a:t> govs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4560" y="1268730"/>
            <a:ext cx="4926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 smtClean="0">
                <a:solidFill>
                  <a:schemeClr val="tx2"/>
                </a:solidFill>
              </a:rPr>
              <a:t>Ieguvumi strādājot ar HN</a:t>
            </a:r>
            <a:endParaRPr lang="lv-LV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LASS" val="SClass"/>
</p:tagLst>
</file>

<file path=ppt/theme/theme1.xml><?xml version="1.0" encoding="utf-8"?>
<a:theme xmlns:a="http://schemas.openxmlformats.org/drawingml/2006/main" name="DeLavalGallery_2004">
  <a:themeElements>
    <a:clrScheme name="DeLavalGallery_2004 2">
      <a:dk1>
        <a:srgbClr val="000000"/>
      </a:dk1>
      <a:lt1>
        <a:srgbClr val="FFFFFF"/>
      </a:lt1>
      <a:dk2>
        <a:srgbClr val="00447C"/>
      </a:dk2>
      <a:lt2>
        <a:srgbClr val="B2B2B2"/>
      </a:lt2>
      <a:accent1>
        <a:srgbClr val="D6E03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8EDAF"/>
      </a:accent5>
      <a:accent6>
        <a:srgbClr val="A1A1A1"/>
      </a:accent6>
      <a:hlink>
        <a:srgbClr val="00447C"/>
      </a:hlink>
      <a:folHlink>
        <a:srgbClr val="000000"/>
      </a:folHlink>
    </a:clrScheme>
    <a:fontScheme name="DeLavalGallery_20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2000" b="0" i="0" u="none" strike="noStrike" cap="none" normalizeH="0" baseline="0" smtClean="0">
            <a:ln>
              <a:noFill/>
            </a:ln>
            <a:solidFill>
              <a:srgbClr val="70717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2000" b="0" i="0" u="none" strike="noStrike" cap="none" normalizeH="0" baseline="0" smtClean="0">
            <a:ln>
              <a:noFill/>
            </a:ln>
            <a:solidFill>
              <a:srgbClr val="70717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LavalGallery_2004 1">
        <a:dk1>
          <a:srgbClr val="000000"/>
        </a:dk1>
        <a:lt1>
          <a:srgbClr val="FFFFFF"/>
        </a:lt1>
        <a:dk2>
          <a:srgbClr val="330099"/>
        </a:dk2>
        <a:lt2>
          <a:srgbClr val="FF3300"/>
        </a:lt2>
        <a:accent1>
          <a:srgbClr val="FEB935"/>
        </a:accent1>
        <a:accent2>
          <a:srgbClr val="0095B2"/>
        </a:accent2>
        <a:accent3>
          <a:srgbClr val="FFFFFF"/>
        </a:accent3>
        <a:accent4>
          <a:srgbClr val="000000"/>
        </a:accent4>
        <a:accent5>
          <a:srgbClr val="FED9AE"/>
        </a:accent5>
        <a:accent6>
          <a:srgbClr val="0087A1"/>
        </a:accent6>
        <a:hlink>
          <a:srgbClr val="66EE46"/>
        </a:hlink>
        <a:folHlink>
          <a:srgbClr val="FF1B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avalGallery_2004 2">
        <a:dk1>
          <a:srgbClr val="000000"/>
        </a:dk1>
        <a:lt1>
          <a:srgbClr val="FFFFFF"/>
        </a:lt1>
        <a:dk2>
          <a:srgbClr val="00447C"/>
        </a:dk2>
        <a:lt2>
          <a:srgbClr val="B2B2B2"/>
        </a:lt2>
        <a:accent1>
          <a:srgbClr val="D6E03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8EDAF"/>
        </a:accent5>
        <a:accent6>
          <a:srgbClr val="A1A1A1"/>
        </a:accent6>
        <a:hlink>
          <a:srgbClr val="00447C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8B35D9BCEC314687C3CDF625F5C88A" ma:contentTypeVersion="0" ma:contentTypeDescription="Create a new document." ma:contentTypeScope="" ma:versionID="b7e18b2dc4adcc623fad673e5c86e17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9B43B8D-A772-4CEC-BF6F-406951379691}">
  <ds:schemaRefs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59234D6-731B-4FDC-9903-91DAA60190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9CB100-D52E-4356-B04B-B0F87AB8FF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213657</TotalTime>
  <Words>575</Words>
  <Application>Microsoft Office PowerPoint</Application>
  <PresentationFormat>On-screen Show (4:3)</PresentationFormat>
  <Paragraphs>192</Paragraphs>
  <Slides>18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DeLavalGallery_2004</vt:lpstr>
      <vt:lpstr>Microsoft PowerPoint 97-2003 Presentation</vt:lpstr>
      <vt:lpstr>Which cow needs your attention?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cow needs your attention?</vt:lpstr>
      <vt:lpstr>PowerPoint Presentation</vt:lpstr>
    </vt:vector>
  </TitlesOfParts>
  <Company>DeLaval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consma</dc:creator>
  <cp:lastModifiedBy>Ilze Rūtenberga</cp:lastModifiedBy>
  <cp:revision>341</cp:revision>
  <cp:lastPrinted>2000-07-10T14:35:20Z</cp:lastPrinted>
  <dcterms:created xsi:type="dcterms:W3CDTF">2007-10-15T11:10:12Z</dcterms:created>
  <dcterms:modified xsi:type="dcterms:W3CDTF">2014-10-06T11:42:11Z</dcterms:modified>
</cp:coreProperties>
</file>