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9" r:id="rId8"/>
    <p:sldId id="258" r:id="rId9"/>
    <p:sldId id="260" r:id="rId10"/>
    <p:sldId id="261" r:id="rId11"/>
    <p:sldId id="263" r:id="rId12"/>
    <p:sldId id="264" r:id="rId13"/>
    <p:sldId id="262" r:id="rId14"/>
    <p:sldId id="265" r:id="rId15"/>
    <p:sldId id="270" r:id="rId16"/>
    <p:sldId id="271" r:id="rId17"/>
    <p:sldId id="273" r:id="rId18"/>
    <p:sldId id="274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idans\Documents\Z&#257;l&#275;d&#257;ju%20projekts%202013\Tukums\Lestene\Herd%20Navigator%20Lestenes%20dati_LLK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bidans\Documents\Z&#257;l&#275;d&#257;ju%20projekts%202013\Tukums\Lestene\Herd%20Navigator%20Lestenes%20dati_LLK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bidans\Documents\Z&#257;l&#275;d&#257;ju%20projekts%202013\Tukums\Lestene\Herd%20Navigator%20Lestenes%20dati_LLKC.xlsx" TargetMode="External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chart>
    <c:title>
      <c:tx>
        <c:rich>
          <a:bodyPr/>
          <a:lstStyle/>
          <a:p>
            <a:pPr>
              <a:defRPr sz="3200"/>
            </a:pPr>
            <a:r>
              <a:rPr lang="lv-LV" sz="3200"/>
              <a:t>Govju un vaislas telīšu atslaukšanās</a:t>
            </a:r>
            <a:r>
              <a:rPr lang="lv-LV" sz="3200" baseline="0"/>
              <a:t> dinamika</a:t>
            </a:r>
            <a:endParaRPr lang="en-US" sz="320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3.5994203849518812E-2"/>
          <c:y val="2.0560221638961797E-2"/>
          <c:w val="0.96067454068241465"/>
          <c:h val="0.93304782735491409"/>
        </c:manualLayout>
      </c:layout>
      <c:lineChart>
        <c:grouping val="standard"/>
        <c:ser>
          <c:idx val="0"/>
          <c:order val="0"/>
          <c:tx>
            <c:strRef>
              <c:f>'ATN Grafiks'!$U$2</c:f>
              <c:strCache>
                <c:ptCount val="1"/>
                <c:pt idx="0">
                  <c:v>2013.gads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strRef>
              <c:f>'ATN Grafiks'!$T$3:$T$14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Grafiks'!$U$3:$U$14</c:f>
              <c:numCache>
                <c:formatCode>General</c:formatCode>
                <c:ptCount val="12"/>
                <c:pt idx="0">
                  <c:v>37</c:v>
                </c:pt>
                <c:pt idx="1">
                  <c:v>35</c:v>
                </c:pt>
                <c:pt idx="2">
                  <c:v>30</c:v>
                </c:pt>
                <c:pt idx="3">
                  <c:v>30</c:v>
                </c:pt>
                <c:pt idx="4">
                  <c:v>34</c:v>
                </c:pt>
                <c:pt idx="5">
                  <c:v>19</c:v>
                </c:pt>
                <c:pt idx="6">
                  <c:v>46</c:v>
                </c:pt>
                <c:pt idx="7">
                  <c:v>51</c:v>
                </c:pt>
                <c:pt idx="8">
                  <c:v>37</c:v>
                </c:pt>
                <c:pt idx="9">
                  <c:v>37</c:v>
                </c:pt>
                <c:pt idx="10">
                  <c:v>55</c:v>
                </c:pt>
                <c:pt idx="11">
                  <c:v>38</c:v>
                </c:pt>
              </c:numCache>
            </c:numRef>
          </c:val>
        </c:ser>
        <c:ser>
          <c:idx val="1"/>
          <c:order val="1"/>
          <c:tx>
            <c:strRef>
              <c:f>'ATN Grafiks'!$V$2</c:f>
              <c:strCache>
                <c:ptCount val="1"/>
                <c:pt idx="0">
                  <c:v>2014.gads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strRef>
              <c:f>'ATN Grafiks'!$T$3:$T$14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Grafiks'!$V$3:$V$14</c:f>
              <c:numCache>
                <c:formatCode>General</c:formatCode>
                <c:ptCount val="12"/>
                <c:pt idx="0">
                  <c:v>13</c:v>
                </c:pt>
                <c:pt idx="1">
                  <c:v>14</c:v>
                </c:pt>
                <c:pt idx="2">
                  <c:v>23</c:v>
                </c:pt>
                <c:pt idx="3">
                  <c:v>13</c:v>
                </c:pt>
                <c:pt idx="4">
                  <c:v>24</c:v>
                </c:pt>
                <c:pt idx="5">
                  <c:v>18</c:v>
                </c:pt>
                <c:pt idx="6">
                  <c:v>39</c:v>
                </c:pt>
                <c:pt idx="7">
                  <c:v>44</c:v>
                </c:pt>
                <c:pt idx="8">
                  <c:v>15</c:v>
                </c:pt>
              </c:numCache>
            </c:numRef>
          </c:val>
        </c:ser>
        <c:dLbls/>
        <c:marker val="1"/>
        <c:axId val="77565312"/>
        <c:axId val="77964416"/>
      </c:lineChart>
      <c:catAx>
        <c:axId val="77565312"/>
        <c:scaling>
          <c:orientation val="minMax"/>
        </c:scaling>
        <c:axPos val="b"/>
        <c:tickLblPos val="nextTo"/>
        <c:crossAx val="77964416"/>
        <c:crosses val="autoZero"/>
        <c:auto val="1"/>
        <c:lblAlgn val="ctr"/>
        <c:lblOffset val="100"/>
      </c:catAx>
      <c:valAx>
        <c:axId val="77964416"/>
        <c:scaling>
          <c:orientation val="minMax"/>
        </c:scaling>
        <c:axPos val="l"/>
        <c:majorGridlines/>
        <c:numFmt formatCode="General" sourceLinked="1"/>
        <c:tickLblPos val="nextTo"/>
        <c:crossAx val="7756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24289151356102"/>
          <c:y val="0.65725386410032083"/>
          <c:w val="0.14509044181977257"/>
          <c:h val="0.12808486439195102"/>
        </c:manualLayout>
      </c:layout>
      <c:txPr>
        <a:bodyPr/>
        <a:lstStyle/>
        <a:p>
          <a:pPr>
            <a:defRPr sz="1800" b="1"/>
          </a:pPr>
          <a:endParaRPr lang="lv-LV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style val="10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lv-LV">
                <a:solidFill>
                  <a:schemeClr val="dk1"/>
                </a:solidFill>
                <a:latin typeface="+mn-lt"/>
                <a:ea typeface="+mn-ea"/>
                <a:cs typeface="+mn-cs"/>
              </a:rPr>
              <a:t>Govju</a:t>
            </a:r>
            <a:r>
              <a:rPr lang="lv-LV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un telīšu atnešanās intensitāte 2013. un 2014. gadā </a:t>
            </a:r>
            <a:endParaRPr lang="en-US"/>
          </a:p>
        </c:rich>
      </c:tx>
      <c:layout>
        <c:manualLayout>
          <c:xMode val="edge"/>
          <c:yMode val="edge"/>
          <c:x val="0.21795335927836612"/>
          <c:y val="6.9869027665200839E-2"/>
        </c:manualLayout>
      </c:layout>
      <c:overlay val="1"/>
      <c:spPr>
        <a:solidFill>
          <a:sysClr val="window" lastClr="FFFFFF"/>
        </a:solidFill>
        <a:ln w="25400" cap="flat" cmpd="sng" algn="ctr">
          <a:solidFill>
            <a:schemeClr val="bg1"/>
          </a:solidFill>
          <a:prstDash val="solid"/>
        </a:ln>
        <a:effectLst/>
      </c:spPr>
    </c:title>
    <c:view3D>
      <c:perspective val="30"/>
    </c:view3D>
    <c:plotArea>
      <c:layout>
        <c:manualLayout>
          <c:layoutTarget val="inner"/>
          <c:xMode val="edge"/>
          <c:yMode val="edge"/>
          <c:x val="2.671242244144769E-2"/>
          <c:y val="2.8252405949256338E-2"/>
          <c:w val="0.9380677989963897"/>
          <c:h val="0.78341548904040426"/>
        </c:manualLayout>
      </c:layout>
      <c:area3DChart>
        <c:grouping val="standard"/>
        <c:ser>
          <c:idx val="0"/>
          <c:order val="0"/>
          <c:tx>
            <c:strRef>
              <c:f>'ATN Grafiks'!$R$36:$R$37</c:f>
              <c:strCache>
                <c:ptCount val="1"/>
                <c:pt idx="0">
                  <c:v>2013 Teles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Grafiks'!$R$38:$R$49</c:f>
              <c:numCache>
                <c:formatCode>General</c:formatCode>
                <c:ptCount val="12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19</c:v>
                </c:pt>
                <c:pt idx="5">
                  <c:v>8</c:v>
                </c:pt>
                <c:pt idx="6">
                  <c:v>11</c:v>
                </c:pt>
                <c:pt idx="7">
                  <c:v>17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20</c:v>
                </c:pt>
              </c:numCache>
            </c:numRef>
          </c:val>
        </c:ser>
        <c:ser>
          <c:idx val="1"/>
          <c:order val="1"/>
          <c:tx>
            <c:strRef>
              <c:f>'ATN Grafiks'!$S$36:$S$37</c:f>
              <c:strCache>
                <c:ptCount val="1"/>
                <c:pt idx="0">
                  <c:v>2013 Vecāku laktāc. govis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Grafiks'!$S$38:$S$49</c:f>
              <c:numCache>
                <c:formatCode>General</c:formatCode>
                <c:ptCount val="12"/>
                <c:pt idx="0">
                  <c:v>21</c:v>
                </c:pt>
                <c:pt idx="1">
                  <c:v>26</c:v>
                </c:pt>
                <c:pt idx="2">
                  <c:v>20</c:v>
                </c:pt>
                <c:pt idx="3">
                  <c:v>25</c:v>
                </c:pt>
                <c:pt idx="4">
                  <c:v>15</c:v>
                </c:pt>
                <c:pt idx="5">
                  <c:v>11</c:v>
                </c:pt>
                <c:pt idx="6">
                  <c:v>35</c:v>
                </c:pt>
                <c:pt idx="7">
                  <c:v>34</c:v>
                </c:pt>
                <c:pt idx="8">
                  <c:v>24</c:v>
                </c:pt>
                <c:pt idx="9">
                  <c:v>24</c:v>
                </c:pt>
                <c:pt idx="10">
                  <c:v>43</c:v>
                </c:pt>
                <c:pt idx="11">
                  <c:v>18</c:v>
                </c:pt>
              </c:numCache>
            </c:numRef>
          </c:val>
        </c:ser>
        <c:ser>
          <c:idx val="2"/>
          <c:order val="2"/>
          <c:tx>
            <c:strRef>
              <c:f>'ATN Grafiks'!$T$36:$T$37</c:f>
              <c:strCache>
                <c:ptCount val="1"/>
                <c:pt idx="0">
                  <c:v>2014 Teles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Grafiks'!$T$38:$T$49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33</c:v>
                </c:pt>
                <c:pt idx="8">
                  <c:v>8</c:v>
                </c:pt>
              </c:numCache>
            </c:numRef>
          </c:val>
        </c:ser>
        <c:ser>
          <c:idx val="3"/>
          <c:order val="3"/>
          <c:tx>
            <c:strRef>
              <c:f>'ATN Grafiks'!$U$36:$U$37</c:f>
              <c:strCache>
                <c:ptCount val="1"/>
                <c:pt idx="0">
                  <c:v>2014 Vecāku laktāc. govis</c:v>
                </c:pt>
              </c:strCache>
            </c:strRef>
          </c:tx>
          <c:cat>
            <c:strRef>
              <c:f>'ATN Grafiks'!$Q$38:$Q$49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'ATN Grafiks'!$U$38:$U$49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14</c:v>
                </c:pt>
                <c:pt idx="3">
                  <c:v>8</c:v>
                </c:pt>
                <c:pt idx="4">
                  <c:v>19</c:v>
                </c:pt>
                <c:pt idx="5">
                  <c:v>12</c:v>
                </c:pt>
                <c:pt idx="6">
                  <c:v>28</c:v>
                </c:pt>
                <c:pt idx="7">
                  <c:v>11</c:v>
                </c:pt>
                <c:pt idx="8">
                  <c:v>7</c:v>
                </c:pt>
              </c:numCache>
            </c:numRef>
          </c:val>
        </c:ser>
        <c:dLbls/>
        <c:axId val="78100736"/>
        <c:axId val="78114816"/>
        <c:axId val="77322432"/>
      </c:area3DChart>
      <c:catAx>
        <c:axId val="7810073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lv-LV"/>
          </a:p>
        </c:txPr>
        <c:crossAx val="78114816"/>
        <c:crosses val="autoZero"/>
        <c:auto val="1"/>
        <c:lblAlgn val="ctr"/>
        <c:lblOffset val="100"/>
      </c:catAx>
      <c:valAx>
        <c:axId val="78114816"/>
        <c:scaling>
          <c:orientation val="minMax"/>
        </c:scaling>
        <c:axPos val="l"/>
        <c:majorGridlines/>
        <c:numFmt formatCode="General" sourceLinked="1"/>
        <c:tickLblPos val="nextTo"/>
        <c:crossAx val="78100736"/>
        <c:crosses val="autoZero"/>
        <c:crossBetween val="midCat"/>
      </c:valAx>
      <c:serAx>
        <c:axId val="77322432"/>
        <c:scaling>
          <c:orientation val="minMax"/>
        </c:scaling>
        <c:delete val="1"/>
        <c:axPos val="b"/>
        <c:tickLblPos val="none"/>
        <c:crossAx val="78114816"/>
        <c:crosses val="autoZero"/>
      </c:serAx>
    </c:plotArea>
    <c:legend>
      <c:legendPos val="r"/>
      <c:layout>
        <c:manualLayout>
          <c:xMode val="edge"/>
          <c:yMode val="edge"/>
          <c:x val="2.8599359751833007E-2"/>
          <c:y val="0.81124319520053323"/>
          <c:w val="0.92705533683289598"/>
          <c:h val="0.12190580344123651"/>
        </c:manualLayout>
      </c:layout>
      <c:txPr>
        <a:bodyPr/>
        <a:lstStyle/>
        <a:p>
          <a:pPr>
            <a:defRPr sz="1800" b="1"/>
          </a:pPr>
          <a:endParaRPr lang="lv-LV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lv-LV" sz="3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Govju</a:t>
            </a:r>
            <a:r>
              <a:rPr lang="lv-LV" sz="3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izslēgšanas iemesli</a:t>
            </a:r>
            <a:endParaRPr lang="en-US" sz="3200" dirty="0"/>
          </a:p>
        </c:rich>
      </c:tx>
      <c:layout>
        <c:manualLayout>
          <c:xMode val="edge"/>
          <c:yMode val="edge"/>
          <c:x val="0.30769430636739281"/>
          <c:y val="0.12144058926868213"/>
        </c:manualLayout>
      </c:layout>
      <c:overlay val="1"/>
      <c:spPr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>
          <a:softEdge rad="127000"/>
        </a:effectLst>
      </c:spPr>
    </c:title>
    <c:view3D>
      <c:rAngAx val="1"/>
    </c:view3D>
    <c:plotArea>
      <c:layout>
        <c:manualLayout>
          <c:layoutTarget val="inner"/>
          <c:xMode val="edge"/>
          <c:yMode val="edge"/>
          <c:x val="3.6860935702484679E-2"/>
          <c:y val="2.3101580797451976E-2"/>
          <c:w val="0.95557762847138861"/>
          <c:h val="0.88106590671923779"/>
        </c:manualLayout>
      </c:layout>
      <c:bar3DChart>
        <c:barDir val="col"/>
        <c:grouping val="clustered"/>
        <c:ser>
          <c:idx val="0"/>
          <c:order val="0"/>
          <c:tx>
            <c:strRef>
              <c:f>'Brāķēšana 2014'!$G$60</c:f>
              <c:strCache>
                <c:ptCount val="1"/>
                <c:pt idx="0">
                  <c:v>2013. gads</c:v>
                </c:pt>
              </c:strCache>
            </c:strRef>
          </c:tx>
          <c:spPr>
            <a:solidFill>
              <a:srgbClr val="003366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Val val="1"/>
          </c:dLbls>
          <c:cat>
            <c:strRef>
              <c:f>'Brāķēšana 2014'!$F$61:$F$68</c:f>
              <c:strCache>
                <c:ptCount val="8"/>
                <c:pt idx="0">
                  <c:v>Nepiemērota tesmeņa un pupu forma</c:v>
                </c:pt>
                <c:pt idx="1">
                  <c:v>Vecums</c:v>
                </c:pt>
                <c:pt idx="2">
                  <c:v>Dzimumorgānu slimības</c:v>
                </c:pt>
                <c:pt idx="3">
                  <c:v>Nevar ilgstoši apsēklot</c:v>
                </c:pt>
                <c:pt idx="4">
                  <c:v>Mazražīgas</c:v>
                </c:pt>
                <c:pt idx="5">
                  <c:v>Mastīts</c:v>
                </c:pt>
                <c:pt idx="6">
                  <c:v>Citi</c:v>
                </c:pt>
                <c:pt idx="7">
                  <c:v>Kopā izslēgtas no ganāmpulka</c:v>
                </c:pt>
              </c:strCache>
            </c:strRef>
          </c:cat>
          <c:val>
            <c:numRef>
              <c:f>'Brāķēšana 2014'!$G$61:$G$68</c:f>
              <c:numCache>
                <c:formatCode>General</c:formatCode>
                <c:ptCount val="8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'Brāķēšana 2014'!$H$60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Val val="1"/>
          </c:dLbls>
          <c:cat>
            <c:strRef>
              <c:f>'Brāķēšana 2014'!$F$61:$F$68</c:f>
              <c:strCache>
                <c:ptCount val="8"/>
                <c:pt idx="0">
                  <c:v>Nepiemērota tesmeņa un pupu forma</c:v>
                </c:pt>
                <c:pt idx="1">
                  <c:v>Vecums</c:v>
                </c:pt>
                <c:pt idx="2">
                  <c:v>Dzimumorgānu slimības</c:v>
                </c:pt>
                <c:pt idx="3">
                  <c:v>Nevar ilgstoši apsēklot</c:v>
                </c:pt>
                <c:pt idx="4">
                  <c:v>Mazražīgas</c:v>
                </c:pt>
                <c:pt idx="5">
                  <c:v>Mastīts</c:v>
                </c:pt>
                <c:pt idx="6">
                  <c:v>Citi</c:v>
                </c:pt>
                <c:pt idx="7">
                  <c:v>Kopā izslēgtas no ganāmpulka</c:v>
                </c:pt>
              </c:strCache>
            </c:strRef>
          </c:cat>
          <c:val>
            <c:numRef>
              <c:f>'Brāķēšana 2014'!$H$61:$H$68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42</c:v>
                </c:pt>
              </c:numCache>
            </c:numRef>
          </c:val>
        </c:ser>
        <c:dLbls/>
        <c:shape val="cylinder"/>
        <c:axId val="81766656"/>
        <c:axId val="81776640"/>
        <c:axId val="0"/>
      </c:bar3DChart>
      <c:catAx>
        <c:axId val="81766656"/>
        <c:scaling>
          <c:orientation val="minMax"/>
        </c:scaling>
        <c:axPos val="b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 b="1"/>
            </a:pPr>
            <a:endParaRPr lang="lv-LV"/>
          </a:p>
        </c:txPr>
        <c:crossAx val="81776640"/>
        <c:crosses val="autoZero"/>
        <c:auto val="1"/>
        <c:lblAlgn val="ctr"/>
        <c:lblOffset val="100"/>
      </c:catAx>
      <c:valAx>
        <c:axId val="81776640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chemeClr val="bg1"/>
          </a:solidFill>
        </c:spPr>
        <c:crossAx val="81766656"/>
        <c:crosses val="autoZero"/>
        <c:crossBetween val="between"/>
      </c:valAx>
      <c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6.411888374410013E-2"/>
          <c:y val="5.6816281316695583E-2"/>
          <c:w val="0.2268266115592891"/>
          <c:h val="0.21382467191601048"/>
        </c:manualLayout>
      </c:layout>
      <c:spPr>
        <a:solidFill>
          <a:schemeClr val="lt1"/>
        </a:solidFill>
        <a:ln w="25400" cap="flat" cmpd="sng" algn="ctr">
          <a:noFill/>
          <a:prstDash val="solid"/>
        </a:ln>
        <a:effectLst>
          <a:softEdge rad="317500"/>
        </a:effectLst>
      </c:spPr>
      <c:txPr>
        <a:bodyPr/>
        <a:lstStyle/>
        <a:p>
          <a:pPr>
            <a:defRPr sz="2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3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6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7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0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1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3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30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1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26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CB8E-1B53-4E68-B0BC-D4BA32A6AE0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DC61-A18D-478C-BFC1-C069D7134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1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ainis.arbidans@llkc.l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640960" cy="1470025"/>
          </a:xfrm>
        </p:spPr>
        <p:txBody>
          <a:bodyPr>
            <a:no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Demonstrējums: „Atražošanas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rādītājus ietekmējošie faktori un embrionālās mirstības cēloņi”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280" y="494268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lv-LV" b="1" dirty="0">
                <a:solidFill>
                  <a:schemeClr val="tx1"/>
                </a:solidFill>
              </a:rPr>
              <a:t>LLKC, lopkopības nodaļa, </a:t>
            </a:r>
          </a:p>
          <a:p>
            <a:pPr algn="l"/>
            <a:r>
              <a:rPr lang="lv-LV" b="1" dirty="0">
                <a:solidFill>
                  <a:schemeClr val="tx1"/>
                </a:solidFill>
              </a:rPr>
              <a:t>konsultants – eksperts veterinārmedicīnā Dainis Arbidāns, </a:t>
            </a:r>
          </a:p>
          <a:p>
            <a:pPr algn="l"/>
            <a:r>
              <a:rPr lang="lv-LV" b="1" dirty="0" err="1">
                <a:solidFill>
                  <a:schemeClr val="tx1"/>
                </a:solidFill>
              </a:rPr>
              <a:t>t.mob</a:t>
            </a:r>
            <a:r>
              <a:rPr lang="lv-LV" b="1" dirty="0">
                <a:solidFill>
                  <a:schemeClr val="tx1"/>
                </a:solidFill>
              </a:rPr>
              <a:t>. 28655398 </a:t>
            </a:r>
          </a:p>
          <a:p>
            <a:pPr algn="l"/>
            <a:r>
              <a:rPr lang="lv-LV" b="1" dirty="0">
                <a:solidFill>
                  <a:schemeClr val="tx1"/>
                </a:solidFill>
              </a:rPr>
              <a:t>e-pasts: </a:t>
            </a:r>
            <a:r>
              <a:rPr lang="lv-LV" b="1" dirty="0" err="1">
                <a:solidFill>
                  <a:schemeClr val="tx1"/>
                </a:solidFill>
                <a:hlinkClick r:id="rId2"/>
              </a:rPr>
              <a:t>dainis.arbidans@llkc.lv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Valsts Lauku tīkla aktivitāte: 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″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Ekonomiskās efektivitātes pasākumi lauku saimniecībās</a:t>
            </a: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″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141697"/>
            <a:ext cx="1584176" cy="76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865" y="141697"/>
            <a:ext cx="1020901" cy="8900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697"/>
            <a:ext cx="1675082" cy="10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787" y="275579"/>
            <a:ext cx="1872208" cy="5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73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Govju meklēšanās noteikšana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95" y="1600200"/>
            <a:ext cx="8883826" cy="4997152"/>
          </a:xfrm>
        </p:spPr>
      </p:pic>
    </p:spTree>
    <p:extLst>
      <p:ext uri="{BB962C8B-B14F-4D97-AF65-F5344CB8AC3E}">
        <p14:creationId xmlns:p14="http://schemas.microsoft.com/office/powerpoint/2010/main" xmlns="" val="10014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Grūsnības diagnostika pēc hormona progesterona koncentrācijas pienā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75009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Trauksme par izmaiņām govs seksuālajā ciklā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42" y="1775700"/>
            <a:ext cx="8794746" cy="4947045"/>
          </a:xfrm>
        </p:spPr>
      </p:pic>
    </p:spTree>
    <p:extLst>
      <p:ext uri="{BB962C8B-B14F-4D97-AF65-F5344CB8AC3E}">
        <p14:creationId xmlns:p14="http://schemas.microsoft.com/office/powerpoint/2010/main" xmlns="" val="328659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Ketozes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trauksme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8604748" cy="4840171"/>
          </a:xfrm>
        </p:spPr>
      </p:pic>
    </p:spTree>
    <p:extLst>
      <p:ext uri="{BB962C8B-B14F-4D97-AF65-F5344CB8AC3E}">
        <p14:creationId xmlns:p14="http://schemas.microsoft.com/office/powerpoint/2010/main" xmlns="" val="188154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Izslaukuma kontrole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844824"/>
            <a:ext cx="8430199" cy="4741987"/>
          </a:xfrm>
        </p:spPr>
      </p:pic>
    </p:spTree>
    <p:extLst>
      <p:ext uri="{BB962C8B-B14F-4D97-AF65-F5344CB8AC3E}">
        <p14:creationId xmlns:p14="http://schemas.microsoft.com/office/powerpoint/2010/main" xmlns="" val="2760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rezultatīvie rādītāji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933056"/>
            <a:ext cx="3024336" cy="20162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657401"/>
            <a:ext cx="3024337" cy="2016224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474304"/>
              </p:ext>
            </p:extLst>
          </p:nvPr>
        </p:nvGraphicFramePr>
        <p:xfrm>
          <a:off x="3707904" y="1124743"/>
          <a:ext cx="5112568" cy="5497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8152"/>
                <a:gridCol w="576064"/>
                <a:gridCol w="2088232"/>
                <a:gridCol w="1080120"/>
              </a:tblGrid>
              <a:tr h="1833163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Rādītāji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Govju skaits grupā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Ketonvielas </a:t>
                      </a:r>
                    </a:p>
                    <a:p>
                      <a:pPr algn="ctr"/>
                      <a:r>
                        <a:rPr lang="lv-LV" dirty="0" smtClean="0"/>
                        <a:t>(mmol/l)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Glikoze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(mmol/l)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</a:tr>
              <a:tr h="1513107">
                <a:tc>
                  <a:txBody>
                    <a:bodyPr/>
                    <a:lstStyle/>
                    <a:p>
                      <a:r>
                        <a:rPr lang="lv-LV" dirty="0" smtClean="0"/>
                        <a:t>Govis</a:t>
                      </a:r>
                      <a:r>
                        <a:rPr lang="lv-LV" baseline="0" dirty="0" smtClean="0"/>
                        <a:t> 10 dienas pirms gaidāmās atslaukšanās</a:t>
                      </a:r>
                      <a:r>
                        <a:rPr lang="lv-LV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(&lt;0.4)</a:t>
                      </a:r>
                      <a:r>
                        <a:rPr lang="lv-LV" baseline="0" dirty="0" smtClean="0"/>
                        <a:t> 4</a:t>
                      </a:r>
                    </a:p>
                    <a:p>
                      <a:r>
                        <a:rPr lang="lv-LV" baseline="0" dirty="0" smtClean="0"/>
                        <a:t>Vidējs (&gt;0.4... 0.6) 9 </a:t>
                      </a:r>
                    </a:p>
                    <a:p>
                      <a:r>
                        <a:rPr lang="lv-LV" baseline="0" dirty="0" smtClean="0"/>
                        <a:t>Augsts (&gt;0.7)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(20)</a:t>
                      </a:r>
                    </a:p>
                    <a:p>
                      <a:r>
                        <a:rPr lang="lv-LV" dirty="0" smtClean="0"/>
                        <a:t>&gt;4 &lt;8 (6)</a:t>
                      </a:r>
                      <a:endParaRPr lang="en-US" dirty="0"/>
                    </a:p>
                  </a:txBody>
                  <a:tcPr/>
                </a:tc>
              </a:tr>
              <a:tr h="1163929">
                <a:tc>
                  <a:txBody>
                    <a:bodyPr/>
                    <a:lstStyle/>
                    <a:p>
                      <a:r>
                        <a:rPr lang="lv-LV" dirty="0" smtClean="0"/>
                        <a:t>Govis 10 dienas pēc atslaukšanās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(&lt;1.2)</a:t>
                      </a:r>
                      <a:r>
                        <a:rPr lang="lv-LV" baseline="0" dirty="0" smtClean="0"/>
                        <a:t>  14</a:t>
                      </a:r>
                    </a:p>
                    <a:p>
                      <a:r>
                        <a:rPr lang="lv-LV" baseline="0" dirty="0" smtClean="0"/>
                        <a:t>Vidējs (&gt;1.2... 1.6)  2</a:t>
                      </a:r>
                    </a:p>
                    <a:p>
                      <a:r>
                        <a:rPr lang="lv-LV" baseline="0" dirty="0" smtClean="0"/>
                        <a:t>Augsts (&gt;1.6)  5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 (17)</a:t>
                      </a:r>
                    </a:p>
                    <a:p>
                      <a:r>
                        <a:rPr lang="lv-LV" dirty="0" smtClean="0"/>
                        <a:t>&gt;4 &lt;8  (4)</a:t>
                      </a:r>
                      <a:endParaRPr lang="en-US" dirty="0"/>
                    </a:p>
                  </a:txBody>
                  <a:tcPr/>
                </a:tc>
              </a:tr>
              <a:tr h="962410">
                <a:tc>
                  <a:txBody>
                    <a:bodyPr/>
                    <a:lstStyle/>
                    <a:p>
                      <a:r>
                        <a:rPr lang="lv-LV" dirty="0" smtClean="0"/>
                        <a:t>Govis 30 dienas pēc atslaukšanās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Zems (&lt;1.2)</a:t>
                      </a:r>
                      <a:r>
                        <a:rPr lang="lv-LV" baseline="0" dirty="0" smtClean="0"/>
                        <a:t>  2</a:t>
                      </a:r>
                    </a:p>
                    <a:p>
                      <a:r>
                        <a:rPr lang="lv-LV" baseline="0" dirty="0" smtClean="0"/>
                        <a:t>Vidējs (&gt;1.2... 1.6)  1</a:t>
                      </a:r>
                    </a:p>
                    <a:p>
                      <a:r>
                        <a:rPr lang="lv-LV" baseline="0" dirty="0" smtClean="0"/>
                        <a:t>Augsts (&gt;1.6) 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&lt;4  (5)</a:t>
                      </a:r>
                    </a:p>
                    <a:p>
                      <a:r>
                        <a:rPr lang="lv-LV" dirty="0" smtClean="0"/>
                        <a:t>&gt;4 &lt;8  ()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90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HERD NAVIGATOR prognozēto slimību risku saistība ar </a:t>
            </a:r>
            <a:r>
              <a:rPr lang="lv-LV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ketonvielu</a:t>
            </a:r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glikozes līmeni asinīs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5233589"/>
              </p:ext>
            </p:extLst>
          </p:nvPr>
        </p:nvGraphicFramePr>
        <p:xfrm>
          <a:off x="457200" y="1600200"/>
          <a:ext cx="8291264" cy="27972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06488"/>
                <a:gridCol w="1152128"/>
                <a:gridCol w="792088"/>
                <a:gridCol w="720080"/>
                <a:gridCol w="792088"/>
                <a:gridCol w="864096"/>
                <a:gridCol w="799429"/>
                <a:gridCol w="712805"/>
                <a:gridCol w="1152062"/>
              </a:tblGrid>
              <a:tr h="831540">
                <a:tc rowSpan="2">
                  <a:txBody>
                    <a:bodyPr/>
                    <a:lstStyle/>
                    <a:p>
                      <a:r>
                        <a:rPr lang="lv-LV" dirty="0" err="1" smtClean="0"/>
                        <a:t>Ketonvielu</a:t>
                      </a:r>
                      <a:r>
                        <a:rPr lang="lv-LV" dirty="0" smtClean="0"/>
                        <a:t> līmenis asinīs (mmol/l)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Glikozes līmenis asinīs</a:t>
                      </a:r>
                      <a:endParaRPr lang="en-US" dirty="0" smtClean="0"/>
                    </a:p>
                    <a:p>
                      <a:r>
                        <a:rPr lang="lv-LV" dirty="0" smtClean="0"/>
                        <a:t>(mmol/l)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Ketoze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Dzeltenā ķermeņa cistas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>
                          <a:solidFill>
                            <a:srgbClr val="C00000"/>
                          </a:solidFill>
                        </a:rPr>
                        <a:t>Mastīts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dirty="0" smtClean="0"/>
                        <a:t>Ķermeņa</a:t>
                      </a:r>
                      <a:r>
                        <a:rPr lang="lv-LV" baseline="0" dirty="0" smtClean="0"/>
                        <a:t> kondīcijas vērtējums</a:t>
                      </a:r>
                    </a:p>
                    <a:p>
                      <a:r>
                        <a:rPr lang="lv-LV" baseline="0" dirty="0" smtClean="0"/>
                        <a:t>(BCS 1-5)</a:t>
                      </a:r>
                      <a:endParaRPr lang="en-US" dirty="0"/>
                    </a:p>
                  </a:txBody>
                  <a:tcPr/>
                </a:tc>
              </a:tr>
              <a:tr h="482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skaits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0.4 –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3.2 – 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1 - 11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3.5 – 3.75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0.7 –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3.2 – 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5 - 7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3 -11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lv-LV" b="1" baseline="0" dirty="0" smtClean="0">
                          <a:solidFill>
                            <a:schemeClr val="tx1"/>
                          </a:solidFill>
                        </a:rPr>
                        <a:t> – 4.0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&gt;1.0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3.4 – 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1"/>
                          </a:solidFill>
                        </a:rPr>
                        <a:t>4 - 12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&gt; 4.0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lv-LV" b="1" dirty="0" smtClean="0"/>
                        <a:t>Visām riska grupā iekļautajām govīm </a:t>
                      </a:r>
                      <a:r>
                        <a:rPr lang="lv-LV" b="1" baseline="0" dirty="0" smtClean="0"/>
                        <a:t>SAI 408 – 483 dienas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323" y="5053281"/>
            <a:ext cx="172819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566" y="5042399"/>
            <a:ext cx="1728193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042399"/>
            <a:ext cx="1728192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195" y="4743211"/>
            <a:ext cx="1167003" cy="17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96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barības sijāšanas sieti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1318899"/>
            <a:ext cx="7848872" cy="5232582"/>
          </a:xfrm>
        </p:spPr>
      </p:pic>
    </p:spTree>
    <p:extLst>
      <p:ext uri="{BB962C8B-B14F-4D97-AF65-F5344CB8AC3E}">
        <p14:creationId xmlns:p14="http://schemas.microsoft.com/office/powerpoint/2010/main" xmlns="" val="2488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8064896" cy="4176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3303" y="4071241"/>
            <a:ext cx="2717440" cy="1944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22281" y="4107243"/>
            <a:ext cx="2717441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66359" y="4078299"/>
            <a:ext cx="2659555" cy="1872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550096" y="4058445"/>
            <a:ext cx="2670378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745" y="4751181"/>
            <a:ext cx="17385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18 mm 2 – 8 %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453" y="4794015"/>
            <a:ext cx="175509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8 mm 30 – 50%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1" y="4794015"/>
            <a:ext cx="18722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mm 10 – 20%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794015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Pamatne 30 – 40%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206137"/>
              </p:ext>
            </p:extLst>
          </p:nvPr>
        </p:nvGraphicFramePr>
        <p:xfrm>
          <a:off x="836686" y="476672"/>
          <a:ext cx="756084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Faktiski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 18 mm - 3%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 mm - 40%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 mm – 35% </a:t>
                      </a:r>
                      <a:r>
                        <a:rPr lang="lv-LV" dirty="0" smtClean="0">
                          <a:latin typeface="Calibri"/>
                        </a:rPr>
                        <a:t>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Pamatnē</a:t>
                      </a:r>
                      <a:r>
                        <a:rPr lang="lv-LV" baseline="0" dirty="0" smtClean="0"/>
                        <a:t> 25% </a:t>
                      </a:r>
                      <a:r>
                        <a:rPr lang="lv-LV" baseline="0" dirty="0" smtClean="0">
                          <a:latin typeface="Calibri"/>
                        </a:rPr>
                        <a:t>↓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38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Barības maisījuma izvērtējums dažādu ražību un ciet stāvošo govju grupās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7645794"/>
              </p:ext>
            </p:extLst>
          </p:nvPr>
        </p:nvGraphicFramePr>
        <p:xfrm>
          <a:off x="0" y="1556792"/>
          <a:ext cx="9144001" cy="42770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43608"/>
                <a:gridCol w="720080"/>
                <a:gridCol w="792088"/>
                <a:gridCol w="648072"/>
                <a:gridCol w="864096"/>
                <a:gridCol w="648072"/>
                <a:gridCol w="648072"/>
                <a:gridCol w="504056"/>
                <a:gridCol w="648072"/>
                <a:gridCol w="720080"/>
                <a:gridCol w="720080"/>
                <a:gridCol w="1187625"/>
              </a:tblGrid>
              <a:tr h="832740">
                <a:tc rowSpan="2">
                  <a:txBody>
                    <a:bodyPr/>
                    <a:lstStyle/>
                    <a:p>
                      <a:r>
                        <a:rPr lang="lv-LV" sz="1600" dirty="0" smtClean="0"/>
                        <a:t>PEN STATE</a:t>
                      </a:r>
                      <a:r>
                        <a:rPr lang="lv-LV" sz="1600" baseline="0" dirty="0" smtClean="0"/>
                        <a:t>  siets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Profilaktorijā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1.lakt govju grupā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2. Grupa 2.laktācijas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3.Grupa</a:t>
                      </a:r>
                    </a:p>
                    <a:p>
                      <a:r>
                        <a:rPr lang="lv-LV" sz="1600" dirty="0" smtClean="0"/>
                        <a:t>mazāk</a:t>
                      </a:r>
                      <a:r>
                        <a:rPr lang="lv-LV" sz="1600" baseline="0" dirty="0" smtClean="0"/>
                        <a:t> ražīgās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lv-LV" sz="1600" dirty="0" smtClean="0"/>
                        <a:t>Cietstāvošās</a:t>
                      </a:r>
                    </a:p>
                    <a:p>
                      <a:r>
                        <a:rPr lang="lv-LV" sz="1600" dirty="0" smtClean="0"/>
                        <a:t>govis</a:t>
                      </a:r>
                      <a:r>
                        <a:rPr lang="lv-LV" sz="1600" baseline="0" dirty="0" smtClean="0"/>
                        <a:t> un grūsnās teles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lv-LV" sz="1600" dirty="0" smtClean="0"/>
                        <a:t>Normatīvs TMR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(g)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/>
                        <a:t>%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376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19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10.5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2 - 8</a:t>
                      </a:r>
                      <a:endParaRPr lang="en-US" sz="1600" dirty="0"/>
                    </a:p>
                  </a:txBody>
                  <a:tcPr anchor="ctr"/>
                </a:tc>
              </a:tr>
              <a:tr h="523376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73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36.5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64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30 – 50 </a:t>
                      </a:r>
                      <a:endParaRPr lang="en-US" sz="1600" dirty="0"/>
                    </a:p>
                  </a:txBody>
                  <a:tcPr anchor="ctr"/>
                </a:tc>
              </a:tr>
              <a:tr h="586002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4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30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75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37</a:t>
                      </a:r>
                      <a:r>
                        <a:rPr lang="lv-LV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74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37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29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55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28 ↑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10 - 20</a:t>
                      </a:r>
                      <a:endParaRPr lang="en-US" sz="1600" dirty="0"/>
                    </a:p>
                  </a:txBody>
                  <a:tcPr anchor="ctr"/>
                </a:tc>
              </a:tr>
              <a:tr h="647687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Pamatne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21.5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47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23.5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r>
                        <a:rPr lang="lv-LV" sz="16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21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rgbClr val="C00000"/>
                          </a:solidFill>
                        </a:rPr>
                        <a:t>15 ↓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30 - 40</a:t>
                      </a:r>
                      <a:endParaRPr lang="en-US" sz="1600" dirty="0"/>
                    </a:p>
                  </a:txBody>
                  <a:tcPr anchor="ctr"/>
                </a:tc>
              </a:tr>
              <a:tr h="647687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Kopā (g)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200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16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mērķis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Noskaidrot govju neauglības cēloņus demonstrējumu saimniecībās SIA LESTENE un LLU MPS VECAUCE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piena pārraudzības datus</a:t>
            </a:r>
          </a:p>
          <a:p>
            <a:pPr lvl="1"/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zmantojot saimniecību menedžmenta programmas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eksperss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diagnostikas  metodes</a:t>
            </a:r>
          </a:p>
          <a:p>
            <a:pPr lvl="1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Izmantojot ultrasonogrāfiju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95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Fiziski efektīvā kokšķiedra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peNDF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pef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%NDF</a:t>
            </a: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Fiziski efektīvā kokšķiedra dažādu ražību govju grupās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307345"/>
              </p:ext>
            </p:extLst>
          </p:nvPr>
        </p:nvGraphicFramePr>
        <p:xfrm>
          <a:off x="395535" y="3284985"/>
          <a:ext cx="8208912" cy="28083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8152"/>
                <a:gridCol w="1368152"/>
                <a:gridCol w="1368152"/>
                <a:gridCol w="1224137"/>
                <a:gridCol w="1440160"/>
                <a:gridCol w="144015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Ražības grupas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1.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2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3. Grupa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Profilaktorijs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 smtClean="0"/>
                        <a:t>Cietstāvošas</a:t>
                      </a:r>
                      <a:endParaRPr lang="en-US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peNDF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28.7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31.6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38.9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36104">
                <a:tc gridSpan="6">
                  <a:txBody>
                    <a:bodyPr/>
                    <a:lstStyle/>
                    <a:p>
                      <a:pPr algn="ctr"/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Mērķis </a:t>
                      </a:r>
                      <a:r>
                        <a:rPr lang="lv-LV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peNDF</a:t>
                      </a:r>
                      <a:r>
                        <a:rPr lang="lv-LV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ir</a:t>
                      </a:r>
                      <a:r>
                        <a:rPr lang="lv-LV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 – 22%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532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rmAutofit/>
          </a:bodyPr>
          <a:lstStyle/>
          <a:p>
            <a:r>
              <a:rPr lang="lv-LV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uzmanību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908" y="2132856"/>
            <a:ext cx="6444716" cy="429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421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(1)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Paredzamais demonstrējuma ilgums 3 gadi</a:t>
            </a:r>
          </a:p>
          <a:p>
            <a:pPr lvl="1"/>
            <a:r>
              <a:rPr lang="lv-LV" dirty="0" smtClean="0"/>
              <a:t>I posms datu bāzes izveide</a:t>
            </a:r>
          </a:p>
          <a:p>
            <a:pPr lvl="2"/>
            <a:r>
              <a:rPr lang="lv-LV" dirty="0" smtClean="0"/>
              <a:t> Cietstāves perioda datu ieguve (ķermeņa kondīcija, glikozes un </a:t>
            </a:r>
            <a:r>
              <a:rPr lang="lv-LV" dirty="0" err="1" smtClean="0"/>
              <a:t>ketonvielu</a:t>
            </a:r>
            <a:r>
              <a:rPr lang="lv-LV" dirty="0" smtClean="0"/>
              <a:t> līmeņa noteikšana asinīs ar </a:t>
            </a:r>
            <a:r>
              <a:rPr lang="lv-LV" dirty="0" err="1" smtClean="0"/>
              <a:t>Free</a:t>
            </a:r>
            <a:r>
              <a:rPr lang="lv-LV" dirty="0" smtClean="0"/>
              <a:t> </a:t>
            </a:r>
            <a:r>
              <a:rPr lang="lv-LV" dirty="0" err="1" smtClean="0"/>
              <a:t>Style</a:t>
            </a:r>
            <a:r>
              <a:rPr lang="lv-LV" dirty="0" smtClean="0"/>
              <a:t> </a:t>
            </a:r>
            <a:r>
              <a:rPr lang="lv-LV" dirty="0" err="1" smtClean="0"/>
              <a:t>Optium</a:t>
            </a:r>
            <a:r>
              <a:rPr lang="lv-LV" dirty="0" smtClean="0"/>
              <a:t>)</a:t>
            </a:r>
          </a:p>
          <a:p>
            <a:pPr lvl="2"/>
            <a:r>
              <a:rPr lang="lv-LV" dirty="0" smtClean="0"/>
              <a:t>Glikozes un </a:t>
            </a:r>
            <a:r>
              <a:rPr lang="lv-LV" dirty="0" err="1" smtClean="0"/>
              <a:t>ketonvielu</a:t>
            </a:r>
            <a:r>
              <a:rPr lang="lv-LV" dirty="0" smtClean="0"/>
              <a:t> noteikšana asinīs 10 dienas pēc govju atslaukšanās ar </a:t>
            </a:r>
            <a:r>
              <a:rPr lang="lv-LV" dirty="0" err="1"/>
              <a:t>ar</a:t>
            </a:r>
            <a:r>
              <a:rPr lang="lv-LV" dirty="0"/>
              <a:t> </a:t>
            </a:r>
            <a:r>
              <a:rPr lang="lv-LV" dirty="0" err="1"/>
              <a:t>Free</a:t>
            </a:r>
            <a:r>
              <a:rPr lang="lv-LV" dirty="0"/>
              <a:t> </a:t>
            </a:r>
            <a:r>
              <a:rPr lang="lv-LV" dirty="0" err="1"/>
              <a:t>Style</a:t>
            </a:r>
            <a:r>
              <a:rPr lang="lv-LV" dirty="0"/>
              <a:t> </a:t>
            </a:r>
            <a:r>
              <a:rPr lang="lv-LV" dirty="0" err="1" smtClean="0"/>
              <a:t>Optium</a:t>
            </a:r>
            <a:endParaRPr lang="lv-LV" dirty="0" smtClean="0"/>
          </a:p>
          <a:p>
            <a:pPr lvl="2"/>
            <a:r>
              <a:rPr lang="lv-LV" dirty="0"/>
              <a:t>Glikozes un </a:t>
            </a:r>
            <a:r>
              <a:rPr lang="lv-LV" dirty="0" err="1"/>
              <a:t>ketonvielu</a:t>
            </a:r>
            <a:r>
              <a:rPr lang="lv-LV" dirty="0"/>
              <a:t> noteikšana asinīs </a:t>
            </a:r>
            <a:r>
              <a:rPr lang="lv-LV" dirty="0" smtClean="0"/>
              <a:t>30 </a:t>
            </a:r>
            <a:r>
              <a:rPr lang="lv-LV" dirty="0"/>
              <a:t>dienas pēc govju atslaukšanās ar </a:t>
            </a:r>
            <a:r>
              <a:rPr lang="lv-LV" dirty="0" err="1"/>
              <a:t>ar</a:t>
            </a:r>
            <a:r>
              <a:rPr lang="lv-LV" dirty="0"/>
              <a:t> </a:t>
            </a:r>
            <a:r>
              <a:rPr lang="lv-LV" dirty="0" err="1"/>
              <a:t>Free</a:t>
            </a:r>
            <a:r>
              <a:rPr lang="lv-LV" dirty="0"/>
              <a:t> </a:t>
            </a:r>
            <a:r>
              <a:rPr lang="lv-LV" dirty="0" err="1"/>
              <a:t>Style</a:t>
            </a:r>
            <a:r>
              <a:rPr lang="lv-LV" dirty="0"/>
              <a:t> </a:t>
            </a:r>
            <a:r>
              <a:rPr lang="lv-LV" dirty="0" err="1"/>
              <a:t>Optium</a:t>
            </a:r>
            <a:endParaRPr lang="lv-LV" dirty="0"/>
          </a:p>
          <a:p>
            <a:pPr lvl="2"/>
            <a:endParaRPr lang="lv-LV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38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posms Se ietekme uz dzīvnieku veselības rādītājiem</a:t>
            </a:r>
          </a:p>
          <a:p>
            <a:pPr marL="342900" lvl="1" indent="11113"/>
            <a:r>
              <a:rPr lang="lv-LV" dirty="0" smtClean="0"/>
              <a:t>Se koncentrācijas noteikšana </a:t>
            </a:r>
            <a:r>
              <a:rPr lang="lv-LV" dirty="0" err="1" smtClean="0"/>
              <a:t>laktējošiem</a:t>
            </a:r>
            <a:r>
              <a:rPr lang="lv-LV" dirty="0" smtClean="0"/>
              <a:t> dzīvniekiem</a:t>
            </a:r>
          </a:p>
          <a:p>
            <a:pPr marL="400050" lvl="2" indent="0">
              <a:buNone/>
            </a:pPr>
            <a:endParaRPr lang="lv-LV" dirty="0"/>
          </a:p>
          <a:p>
            <a:pPr marL="354013" indent="-354013"/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Pirmā posma demonstrējumā iekļauto govju novērtējums</a:t>
            </a:r>
          </a:p>
          <a:p>
            <a:pPr marL="400050" lvl="1" indent="0"/>
            <a:r>
              <a:rPr lang="lv-LV" dirty="0" smtClean="0"/>
              <a:t>Pirmā meklēšanās </a:t>
            </a:r>
          </a:p>
          <a:p>
            <a:pPr marL="400050" lvl="1" indent="0"/>
            <a:r>
              <a:rPr lang="lv-LV" dirty="0" smtClean="0"/>
              <a:t>Pirmā m/a veikšana</a:t>
            </a:r>
          </a:p>
          <a:p>
            <a:pPr marL="400050" lvl="1" indent="0"/>
            <a:r>
              <a:rPr lang="lv-LV" dirty="0" smtClean="0"/>
              <a:t>Grūsnības % aprēķins no pirmās m/a</a:t>
            </a:r>
          </a:p>
          <a:p>
            <a:pPr marL="400050" lvl="1" indent="0"/>
            <a:r>
              <a:rPr lang="lv-LV" dirty="0" smtClean="0"/>
              <a:t>M/a reižu skaita noteikšana uz saimniecībā 1 slaucamu govi</a:t>
            </a:r>
          </a:p>
          <a:p>
            <a:pPr marL="400050" lvl="1" indent="0"/>
            <a:r>
              <a:rPr lang="lv-LV" dirty="0" smtClean="0"/>
              <a:t>Dzimumorgānu veselības kontrole pēc dzemdībām</a:t>
            </a:r>
          </a:p>
          <a:p>
            <a:pPr marL="400050" lvl="1" indent="0"/>
            <a:r>
              <a:rPr lang="lv-LV" dirty="0" smtClean="0"/>
              <a:t>Embriju mirstības un abortu gadījumu uzskaite un cēloņu analīze</a:t>
            </a:r>
          </a:p>
          <a:p>
            <a:pPr marL="400050" lvl="1" indent="0"/>
            <a:r>
              <a:rPr lang="lv-LV" dirty="0" smtClean="0"/>
              <a:t>SP perioda aprēķins</a:t>
            </a:r>
          </a:p>
          <a:p>
            <a:pPr marL="400050" lvl="1" indent="0"/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7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ieviešana 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posms</a:t>
            </a:r>
          </a:p>
          <a:p>
            <a:pPr lvl="1"/>
            <a:r>
              <a:rPr lang="lv-LV" dirty="0" smtClean="0"/>
              <a:t>Neauglības cēloņu apkopojums</a:t>
            </a:r>
          </a:p>
          <a:p>
            <a:pPr lvl="1"/>
            <a:r>
              <a:rPr lang="lv-LV" dirty="0" smtClean="0"/>
              <a:t>Sinhronizācijas metožu pielietošana govju auglības uzlabošanā govīm ar reprodukcijas traucējumiem</a:t>
            </a:r>
          </a:p>
          <a:p>
            <a:pPr lvl="1"/>
            <a:r>
              <a:rPr lang="lv-LV" dirty="0" smtClean="0"/>
              <a:t>Rekomendāciju sagatavošana demonstrējumu saimniecībām</a:t>
            </a:r>
          </a:p>
          <a:p>
            <a:pPr lvl="1"/>
            <a:r>
              <a:rPr lang="lv-LV" dirty="0" smtClean="0"/>
              <a:t>Iekārtu </a:t>
            </a:r>
            <a:r>
              <a:rPr lang="lv-LV" dirty="0" err="1" smtClean="0"/>
              <a:t>Herd</a:t>
            </a:r>
            <a:r>
              <a:rPr lang="lv-LV" dirty="0" smtClean="0"/>
              <a:t> Navigator un </a:t>
            </a:r>
            <a:r>
              <a:rPr lang="lv-LV" dirty="0" err="1" smtClean="0"/>
              <a:t>Afimilk</a:t>
            </a:r>
            <a:r>
              <a:rPr lang="lv-LV" dirty="0" smtClean="0"/>
              <a:t> ekonomiskās efektivitātes un atmaksāšanā perioda noteikšana</a:t>
            </a:r>
          </a:p>
          <a:p>
            <a:pPr lvl="1"/>
            <a:r>
              <a:rPr lang="lv-LV" dirty="0" smtClean="0"/>
              <a:t>Zinātniski pētnieciskas publikācijas sagatavošana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6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16873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46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6807424"/>
              </p:ext>
            </p:extLst>
          </p:nvPr>
        </p:nvGraphicFramePr>
        <p:xfrm>
          <a:off x="-20827" y="404664"/>
          <a:ext cx="9036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193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3914070"/>
              </p:ext>
            </p:extLst>
          </p:nvPr>
        </p:nvGraphicFramePr>
        <p:xfrm>
          <a:off x="107505" y="116632"/>
          <a:ext cx="8928992" cy="64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491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HERD NAVIGATOR iespējas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9" y="1988840"/>
            <a:ext cx="1738536" cy="748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lv-LV" sz="2000" dirty="0" smtClean="0"/>
              <a:t>Ganāmpulka uzraudzība un vadība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313" y="1250616"/>
            <a:ext cx="2862064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85691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Piena rādītāju uzskaite un analīze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22" y="4869160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Atražošanas organizācija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037616"/>
            <a:ext cx="259228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Slimību diagnostika</a:t>
            </a:r>
          </a:p>
          <a:p>
            <a:endParaRPr lang="lv-LV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v-LV" sz="2000" dirty="0" err="1" smtClean="0"/>
              <a:t>Ketozes</a:t>
            </a:r>
            <a:r>
              <a:rPr lang="lv-LV" sz="2000" dirty="0" smtClean="0"/>
              <a:t> risks</a:t>
            </a:r>
          </a:p>
          <a:p>
            <a:r>
              <a:rPr lang="lv-LV" sz="2000" dirty="0" smtClean="0"/>
              <a:t>Mastīta risks</a:t>
            </a:r>
          </a:p>
          <a:p>
            <a:r>
              <a:rPr lang="lv-LV" sz="2000" dirty="0" smtClean="0"/>
              <a:t>Paildzināta meklēšanās</a:t>
            </a:r>
          </a:p>
          <a:p>
            <a:r>
              <a:rPr lang="lv-LV" sz="2000" dirty="0" err="1" smtClean="0"/>
              <a:t>Folikulārās</a:t>
            </a:r>
            <a:r>
              <a:rPr lang="lv-LV" sz="2000" dirty="0" smtClean="0"/>
              <a:t> cistas</a:t>
            </a:r>
          </a:p>
          <a:p>
            <a:r>
              <a:rPr lang="lv-LV" sz="2000" dirty="0" smtClean="0"/>
              <a:t>Dzeltenā ķermeņa cistas</a:t>
            </a:r>
          </a:p>
          <a:p>
            <a:r>
              <a:rPr lang="lv-LV" sz="2000" dirty="0" smtClean="0"/>
              <a:t>Paziņojumi par embrija nāvi</a:t>
            </a:r>
          </a:p>
          <a:p>
            <a:r>
              <a:rPr lang="lv-LV" sz="2000" dirty="0" smtClean="0"/>
              <a:t>Paziņojumi par abortu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933891"/>
            <a:ext cx="64807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sz="2000" dirty="0" smtClean="0"/>
              <a:t>Grūsnības diagnostika pēc progesterona koncentrācijas pienā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641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761</Words>
  <Application>Microsoft Office PowerPoint</Application>
  <PresentationFormat>On-screen Show (4:3)</PresentationFormat>
  <Paragraphs>231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Demonstrējums: „Atražošanas rādītājus ietekmējošie faktori un embrionālās mirstības cēloņi”</vt:lpstr>
      <vt:lpstr>Demonstrējuma mērķis</vt:lpstr>
      <vt:lpstr>Demonstrējuma ieviešana (1)</vt:lpstr>
      <vt:lpstr>Demonstrējuma ieviešana (2)</vt:lpstr>
      <vt:lpstr>Demonstrējuma ieviešana (3)</vt:lpstr>
      <vt:lpstr>Slide 6</vt:lpstr>
      <vt:lpstr>Slide 7</vt:lpstr>
      <vt:lpstr>Slide 8</vt:lpstr>
      <vt:lpstr>HERD NAVIGATOR iespējas</vt:lpstr>
      <vt:lpstr>Govju meklēšanās noteikšana</vt:lpstr>
      <vt:lpstr>Grūsnības diagnostika pēc hormona progesterona koncentrācijas pienā</vt:lpstr>
      <vt:lpstr>Trauksme par izmaiņām govs seksuālajā ciklā</vt:lpstr>
      <vt:lpstr>Ketozes trauksme</vt:lpstr>
      <vt:lpstr>Izslaukuma kontrole</vt:lpstr>
      <vt:lpstr>Demonstrējuma rezultatīvie rādītāji</vt:lpstr>
      <vt:lpstr>HERD NAVIGATOR prognozēto slimību risku saistība ar ketonvielu un glikozes līmeni asinīs</vt:lpstr>
      <vt:lpstr>Pen State barības sijāšanas sieti</vt:lpstr>
      <vt:lpstr>Slide 18</vt:lpstr>
      <vt:lpstr>Barības maisījuma izvērtējums dažādu ražību un ciet stāvošo govju grupās </vt:lpstr>
      <vt:lpstr>Fiziski efektīvā kokšķiedra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Arbidāns</dc:creator>
  <cp:lastModifiedBy>user</cp:lastModifiedBy>
  <cp:revision>46</cp:revision>
  <dcterms:created xsi:type="dcterms:W3CDTF">2014-09-20T06:52:36Z</dcterms:created>
  <dcterms:modified xsi:type="dcterms:W3CDTF">2014-10-13T08:13:58Z</dcterms:modified>
</cp:coreProperties>
</file>