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369" r:id="rId6"/>
    <p:sldId id="370" r:id="rId7"/>
    <p:sldId id="261" r:id="rId8"/>
    <p:sldId id="262" r:id="rId9"/>
    <p:sldId id="263" r:id="rId10"/>
    <p:sldId id="264" r:id="rId11"/>
    <p:sldId id="265" r:id="rId12"/>
    <p:sldId id="266" r:id="rId13"/>
    <p:sldId id="371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embeddedFontLst>
    <p:embeddedFont>
      <p:font typeface="Play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8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>
          <a:extLst>
            <a:ext uri="{FF2B5EF4-FFF2-40B4-BE49-F238E27FC236}">
              <a16:creationId xmlns:a16="http://schemas.microsoft.com/office/drawing/2014/main" id="{7B049FAA-05C5-76B2-33CF-6540422AA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>
            <a:extLst>
              <a:ext uri="{FF2B5EF4-FFF2-40B4-BE49-F238E27FC236}">
                <a16:creationId xmlns:a16="http://schemas.microsoft.com/office/drawing/2014/main" id="{41F8550D-8516-77DD-FB3E-E65953CCDD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1:notes">
            <a:extLst>
              <a:ext uri="{FF2B5EF4-FFF2-40B4-BE49-F238E27FC236}">
                <a16:creationId xmlns:a16="http://schemas.microsoft.com/office/drawing/2014/main" id="{F12E85B6-DE57-B91F-AC68-D472EA4C22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1035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fef6682b1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30fef6682b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0fef6682b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30fef6682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fef6682b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fef6682b1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0fef6682b1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lv-LV" dirty="0" err="1">
                <a:highlight>
                  <a:srgbClr val="FFFF00"/>
                </a:highlight>
              </a:rPr>
              <a:t>Access&amp;process</a:t>
            </a:r>
            <a:r>
              <a:rPr lang="lv-LV" dirty="0">
                <a:highlight>
                  <a:srgbClr val="FFFF00"/>
                </a:highlight>
              </a:rPr>
              <a:t> EO </a:t>
            </a:r>
            <a:r>
              <a:rPr lang="lv-LV" dirty="0" err="1">
                <a:highlight>
                  <a:srgbClr val="FFFF00"/>
                </a:highlight>
              </a:rPr>
              <a:t>data</a:t>
            </a:r>
            <a:endParaRPr dirty="0">
              <a:highlight>
                <a:srgbClr val="FFFF00"/>
              </a:highlight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lv-LV" dirty="0" err="1">
                <a:highlight>
                  <a:srgbClr val="FFFF00"/>
                </a:highlight>
              </a:rPr>
              <a:t>Develop</a:t>
            </a:r>
            <a:r>
              <a:rPr lang="lv-LV" dirty="0">
                <a:highlight>
                  <a:srgbClr val="FFFF00"/>
                </a:highlight>
              </a:rPr>
              <a:t> </a:t>
            </a:r>
            <a:r>
              <a:rPr lang="lv-LV" dirty="0" err="1">
                <a:highlight>
                  <a:srgbClr val="FFFF00"/>
                </a:highlight>
              </a:rPr>
              <a:t>own</a:t>
            </a:r>
            <a:r>
              <a:rPr lang="lv-LV" dirty="0">
                <a:highlight>
                  <a:srgbClr val="FFFF00"/>
                </a:highlight>
              </a:rPr>
              <a:t> </a:t>
            </a:r>
            <a:r>
              <a:rPr lang="lv-LV" dirty="0" err="1">
                <a:highlight>
                  <a:srgbClr val="FFFF00"/>
                </a:highlight>
              </a:rPr>
              <a:t>apps</a:t>
            </a:r>
            <a:r>
              <a:rPr lang="lv-LV" dirty="0">
                <a:highlight>
                  <a:srgbClr val="FFFF00"/>
                </a:highlight>
              </a:rPr>
              <a:t> &amp; </a:t>
            </a:r>
            <a:r>
              <a:rPr lang="lv-LV" dirty="0" err="1">
                <a:highlight>
                  <a:srgbClr val="FFFF00"/>
                </a:highlight>
              </a:rPr>
              <a:t>deploy</a:t>
            </a:r>
            <a:endParaRPr dirty="0">
              <a:highlight>
                <a:srgbClr val="FFFF00"/>
              </a:highlight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lv-LV" dirty="0" err="1">
                <a:highlight>
                  <a:srgbClr val="FFFF00"/>
                </a:highlight>
              </a:rPr>
              <a:t>Use</a:t>
            </a:r>
            <a:r>
              <a:rPr lang="lv-LV" dirty="0">
                <a:highlight>
                  <a:srgbClr val="FFFF00"/>
                </a:highlight>
              </a:rPr>
              <a:t> </a:t>
            </a:r>
            <a:r>
              <a:rPr lang="lv-LV" dirty="0" err="1">
                <a:highlight>
                  <a:srgbClr val="FFFF00"/>
                </a:highlight>
              </a:rPr>
              <a:t>available</a:t>
            </a:r>
            <a:r>
              <a:rPr lang="lv-LV" dirty="0">
                <a:highlight>
                  <a:srgbClr val="FFFF00"/>
                </a:highlight>
              </a:rPr>
              <a:t> </a:t>
            </a:r>
            <a:r>
              <a:rPr lang="lv-LV" dirty="0" err="1">
                <a:highlight>
                  <a:srgbClr val="FFFF00"/>
                </a:highlight>
              </a:rPr>
              <a:t>apps</a:t>
            </a:r>
            <a:endParaRPr dirty="0">
              <a:highlight>
                <a:srgbClr val="FFFF00"/>
              </a:highlight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lv-LV" dirty="0" err="1">
                <a:highlight>
                  <a:srgbClr val="FFFF00"/>
                </a:highlight>
              </a:rPr>
              <a:t>Much</a:t>
            </a:r>
            <a:r>
              <a:rPr lang="lv-LV" dirty="0">
                <a:highlight>
                  <a:srgbClr val="FFFF00"/>
                </a:highlight>
              </a:rPr>
              <a:t> </a:t>
            </a:r>
            <a:r>
              <a:rPr lang="lv-LV" dirty="0" err="1">
                <a:highlight>
                  <a:srgbClr val="FFFF00"/>
                </a:highlight>
              </a:rPr>
              <a:t>more</a:t>
            </a:r>
            <a:endParaRPr dirty="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hyperlink" Target="mailto:ilze@baltsat.lv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hyperlink" Target="http://www.forestradar.com/" TargetMode="External"/><Relationship Id="rId4" Type="http://schemas.openxmlformats.org/officeDocument/2006/relationships/hyperlink" Target="http://www.baltsat.lv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forestradar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estradar.com/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hyperlink" Target="https://www.baltsat.l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app.smartagro.lv" TargetMode="External"/><Relationship Id="rId4" Type="http://schemas.openxmlformats.org/officeDocument/2006/relationships/hyperlink" Target="https://app.geohub.net/app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info@forestradar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1369181" y="2207223"/>
            <a:ext cx="9643371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r>
              <a:rPr lang="lv-LV" sz="1800" b="1" dirty="0">
                <a:effectLst/>
                <a:latin typeface="+mj-lt"/>
                <a:ea typeface="Times New Roman" panose="02020603050405020304" pitchFamily="18" charset="0"/>
              </a:rPr>
              <a:t>Zemkopības ministrijas </a:t>
            </a:r>
            <a:endParaRPr lang="lv-LV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lv-LV" sz="1800" b="1" dirty="0">
                <a:effectLst/>
                <a:latin typeface="+mj-lt"/>
                <a:ea typeface="Times New Roman" panose="02020603050405020304" pitchFamily="18" charset="0"/>
              </a:rPr>
              <a:t>Mežsaimniecības konference meža īpašniekiem 2024</a:t>
            </a:r>
            <a:endParaRPr lang="lv-LV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lv-LV" sz="24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lv-LV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EKA projekts </a:t>
            </a:r>
          </a:p>
          <a:p>
            <a:pPr algn="ctr">
              <a:spcAft>
                <a:spcPts val="600"/>
              </a:spcAft>
            </a:pPr>
            <a:r>
              <a:rPr lang="lv-LV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«Vienotas zemes novērošanas datu Baltijas platformas izstrāde valsts organizācijām (EO-BALP)»</a:t>
            </a:r>
            <a:endParaRPr lang="lv-LV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1558499" y="4594923"/>
            <a:ext cx="9144000" cy="24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lv-LV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Ilze Bargā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ilze@baltsat.lv</a:t>
            </a:r>
            <a:endParaRPr lang="lv-LV" sz="1800" u="sng" dirty="0">
              <a:solidFill>
                <a:schemeClr val="hlink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www.baltsat.lv</a:t>
            </a:r>
            <a:r>
              <a:rPr lang="lv-LV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www.forestradar.com</a:t>
            </a:r>
            <a:r>
              <a:rPr lang="lv-LV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/>
          </a:p>
        </p:txBody>
      </p:sp>
      <p:pic>
        <p:nvPicPr>
          <p:cNvPr id="94" name="Google Shape;9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194" y="308175"/>
            <a:ext cx="2928403" cy="122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Forest Rada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95001" y="389172"/>
            <a:ext cx="5117825" cy="106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7B306A-D8F5-0A06-4799-BE0C06C660DF}"/>
              </a:ext>
            </a:extLst>
          </p:cNvPr>
          <p:cNvSpPr txBox="1"/>
          <p:nvPr/>
        </p:nvSpPr>
        <p:spPr>
          <a:xfrm>
            <a:off x="10031118" y="2360423"/>
            <a:ext cx="19628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000" b="1" dirty="0">
                <a:solidFill>
                  <a:schemeClr val="accent6">
                    <a:lumMod val="75000"/>
                  </a:schemeClr>
                </a:solidFill>
              </a:rPr>
              <a:t>https://app.geohub.net/apps/</a:t>
            </a:r>
          </a:p>
        </p:txBody>
      </p:sp>
      <p:pic>
        <p:nvPicPr>
          <p:cNvPr id="3" name="Picture 2" descr="A group of green signs with white text&#10;&#10;Description automatically generated">
            <a:extLst>
              <a:ext uri="{FF2B5EF4-FFF2-40B4-BE49-F238E27FC236}">
                <a16:creationId xmlns:a16="http://schemas.microsoft.com/office/drawing/2014/main" id="{9ED04D77-C1FF-ADF0-8F17-3235A2C443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482" b="68122"/>
          <a:stretch/>
        </p:blipFill>
        <p:spPr>
          <a:xfrm>
            <a:off x="9975620" y="1851949"/>
            <a:ext cx="1962870" cy="5084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Play"/>
              <a:buNone/>
            </a:pPr>
            <a:r>
              <a:rPr lang="lv-LV" dirty="0">
                <a:latin typeface="Arial"/>
                <a:ea typeface="Arial"/>
                <a:cs typeface="Arial"/>
                <a:sym typeface="Arial"/>
              </a:rPr>
              <a:t>Mizgrauža bojājumu noteiktās vietas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lv-LV" dirty="0"/>
              <a:t>Laika rindu analīze</a:t>
            </a:r>
            <a:endParaRPr dirty="0"/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001" y="2160000"/>
            <a:ext cx="4602193" cy="437546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3551067" y="6064065"/>
            <a:ext cx="2692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June 2023</a:t>
            </a:r>
            <a:endParaRPr sz="2400" b="1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8996" y="2160000"/>
            <a:ext cx="4684304" cy="437545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8123233" y="5943833"/>
            <a:ext cx="1931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July 2023</a:t>
            </a:r>
            <a:endParaRPr sz="2400" b="1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Play"/>
              <a:buNone/>
            </a:pPr>
            <a:r>
              <a:rPr lang="lv-LV" dirty="0">
                <a:latin typeface="Arial"/>
                <a:ea typeface="Arial"/>
                <a:cs typeface="Arial"/>
                <a:sym typeface="Arial"/>
              </a:rPr>
              <a:t>Mizgrauža bojājumu noteiktās vietas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lv-LV" dirty="0"/>
              <a:t>Laika rindu analīze</a:t>
            </a:r>
            <a:endParaRPr dirty="0"/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001" y="2160001"/>
            <a:ext cx="4361745" cy="405664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/>
          <p:nvPr/>
        </p:nvSpPr>
        <p:spPr>
          <a:xfrm>
            <a:off x="2803460" y="5649568"/>
            <a:ext cx="246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August 2023</a:t>
            </a:r>
            <a:endParaRPr sz="2400" b="1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4923" y="2160001"/>
            <a:ext cx="4340075" cy="4056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/>
          <p:nvPr/>
        </p:nvSpPr>
        <p:spPr>
          <a:xfrm>
            <a:off x="6861001" y="5601034"/>
            <a:ext cx="2994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September 2023</a:t>
            </a:r>
            <a:endParaRPr sz="2400" b="1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-165419" y="87437"/>
            <a:ext cx="1260861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lv-LV" sz="3200" dirty="0">
                <a:latin typeface="Arial"/>
                <a:ea typeface="Arial"/>
                <a:cs typeface="Arial"/>
                <a:sym typeface="Arial"/>
              </a:rPr>
              <a:t>Rezultāti ĢIS vai </a:t>
            </a:r>
            <a:r>
              <a:rPr lang="lv-LV" sz="3200" dirty="0" err="1">
                <a:latin typeface="Arial"/>
                <a:ea typeface="Arial"/>
                <a:cs typeface="Arial"/>
                <a:sym typeface="Arial"/>
              </a:rPr>
              <a:t>ForestRadar</a:t>
            </a:r>
            <a:r>
              <a:rPr lang="lv-LV" sz="3200" dirty="0">
                <a:latin typeface="Arial"/>
                <a:ea typeface="Arial"/>
                <a:cs typeface="Arial"/>
                <a:sym typeface="Arial"/>
              </a:rPr>
              <a:t> lietotnē ar ticamības klasi </a:t>
            </a:r>
            <a:r>
              <a:rPr lang="lv-LV" sz="2000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lv-LV" sz="2000" dirty="0" err="1">
                <a:latin typeface="Arial"/>
                <a:ea typeface="Arial"/>
                <a:cs typeface="Arial"/>
                <a:sym typeface="Arial"/>
              </a:rPr>
              <a:t>confidence</a:t>
            </a:r>
            <a:r>
              <a:rPr lang="lv-LV" sz="2000" dirty="0">
                <a:latin typeface="Arial"/>
                <a:ea typeface="Arial"/>
                <a:cs typeface="Arial"/>
                <a:sym typeface="Arial"/>
              </a:rPr>
              <a:t>) </a:t>
            </a:r>
            <a:endParaRPr sz="3200" u="sng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483" y="1055183"/>
            <a:ext cx="11437517" cy="551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6381" y="1055183"/>
            <a:ext cx="2667353" cy="147108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/>
        </p:nvSpPr>
        <p:spPr>
          <a:xfrm>
            <a:off x="430600" y="4725033"/>
            <a:ext cx="8212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4187304" y="1347729"/>
            <a:ext cx="2728579" cy="29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(clear-cut, road or field, glade)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CE286487-320E-2B85-C49C-D9CBE21D2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>
            <a:extLst>
              <a:ext uri="{FF2B5EF4-FFF2-40B4-BE49-F238E27FC236}">
                <a16:creationId xmlns:a16="http://schemas.microsoft.com/office/drawing/2014/main" id="{E5DCEFA3-C5A4-18A2-81B5-4B52FAA84EC4}"/>
              </a:ext>
            </a:extLst>
          </p:cNvPr>
          <p:cNvSpPr txBox="1"/>
          <p:nvPr/>
        </p:nvSpPr>
        <p:spPr>
          <a:xfrm>
            <a:off x="430600" y="4725033"/>
            <a:ext cx="8212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F300C-6635-D8DB-72B4-AA2580CDE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54"/>
            <a:ext cx="12192000" cy="63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64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/>
        </p:nvSpPr>
        <p:spPr>
          <a:xfrm>
            <a:off x="102775" y="79725"/>
            <a:ext cx="121920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lv-LV" sz="4000" dirty="0">
                <a:solidFill>
                  <a:schemeClr val="dk1"/>
                </a:solidFill>
              </a:rPr>
              <a:t>Validācija veikta dažādās valstīs, sadarbojoties ar valsts un privātām organizācijām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195" name="Google Shape;195;p25"/>
          <p:cNvSpPr txBox="1"/>
          <p:nvPr/>
        </p:nvSpPr>
        <p:spPr>
          <a:xfrm>
            <a:off x="314400" y="1274475"/>
            <a:ext cx="115632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Datu validācija </a:t>
            </a:r>
            <a:r>
              <a:rPr lang="lv-LV" sz="2400" dirty="0">
                <a:solidFill>
                  <a:schemeClr val="dk1"/>
                </a:solidFill>
              </a:rPr>
              <a:t>mežā, kā arī izmantojot </a:t>
            </a:r>
            <a:r>
              <a:rPr lang="lv-LV" sz="2400" dirty="0" err="1">
                <a:solidFill>
                  <a:schemeClr val="dk1"/>
                </a:solidFill>
              </a:rPr>
              <a:t>dronu</a:t>
            </a:r>
            <a:r>
              <a:rPr lang="lv-LV" sz="2400" dirty="0">
                <a:solidFill>
                  <a:schemeClr val="dk1"/>
                </a:solidFill>
              </a:rPr>
              <a:t> u.c. </a:t>
            </a:r>
            <a:r>
              <a:rPr lang="lv-LV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ground</a:t>
            </a:r>
            <a:r>
              <a:rPr lang="lv-LV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v-LV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truth</a:t>
            </a:r>
            <a:r>
              <a:rPr lang="lv-LV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datus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8625"/>
            <a:ext cx="12192000" cy="47089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A3D606-E9C8-F59A-D8E3-97104BF710A8}"/>
              </a:ext>
            </a:extLst>
          </p:cNvPr>
          <p:cNvSpPr txBox="1"/>
          <p:nvPr/>
        </p:nvSpPr>
        <p:spPr>
          <a:xfrm>
            <a:off x="8161867" y="1772689"/>
            <a:ext cx="3805196" cy="738664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12700"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</a:pPr>
            <a:endParaRPr lang="lv-LV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12700"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</a:pPr>
            <a:r>
              <a:rPr lang="lv-LV" sz="1400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en-US" sz="1400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4000 km2 </a:t>
            </a:r>
            <a:r>
              <a:rPr lang="lv-LV" sz="1400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analīze, testēšana, validācija</a:t>
            </a:r>
          </a:p>
          <a:p>
            <a:pPr marL="298450" marR="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Wingdings" panose="05000000000000000000" pitchFamily="2" charset="2"/>
              <a:buChar char="Ø"/>
            </a:pPr>
            <a:endParaRPr lang="en-US" sz="1400" dirty="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6" descr="A picture containing outdoor, woo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0500"/>
            <a:ext cx="4053750" cy="548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 descr="A picture containing outdoor, tree, plant, prop ro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7625" y="1356573"/>
            <a:ext cx="4053750" cy="548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 descr="A picture containing text, tre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3775" y="1370500"/>
            <a:ext cx="3858224" cy="5487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/>
          <p:nvPr/>
        </p:nvSpPr>
        <p:spPr>
          <a:xfrm>
            <a:off x="304324" y="26050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lv-LV" sz="4000" dirty="0">
                <a:solidFill>
                  <a:schemeClr val="dk1"/>
                </a:solidFill>
              </a:rPr>
              <a:t>Validācijas piemēri dabā (1)</a:t>
            </a:r>
            <a:endParaRPr dirty="0"/>
          </a:p>
        </p:txBody>
      </p:sp>
      <p:sp>
        <p:nvSpPr>
          <p:cNvPr id="205" name="Google Shape;205;p26"/>
          <p:cNvSpPr txBox="1"/>
          <p:nvPr/>
        </p:nvSpPr>
        <p:spPr>
          <a:xfrm>
            <a:off x="1" y="6279275"/>
            <a:ext cx="36807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Paaugstināts ūdens līmenis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6"/>
          <p:cNvSpPr txBox="1"/>
          <p:nvPr/>
        </p:nvSpPr>
        <p:spPr>
          <a:xfrm>
            <a:off x="4053741" y="6279266"/>
            <a:ext cx="4127634" cy="3385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lv-LV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Paaugstināts ūdens līmenis (bebru dambis)</a:t>
            </a:r>
            <a:endParaRPr sz="1600" dirty="0"/>
          </a:p>
        </p:txBody>
      </p:sp>
      <p:sp>
        <p:nvSpPr>
          <p:cNvPr id="207" name="Google Shape;207;p26"/>
          <p:cNvSpPr txBox="1"/>
          <p:nvPr/>
        </p:nvSpPr>
        <p:spPr>
          <a:xfrm>
            <a:off x="8333775" y="6279275"/>
            <a:ext cx="3531600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Mizgraužu </a:t>
            </a:r>
            <a:r>
              <a:rPr lang="lv-LV" sz="1800" dirty="0">
                <a:solidFill>
                  <a:schemeClr val="dk1"/>
                </a:solidFill>
              </a:rPr>
              <a:t>radīti bojājumi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7" descr="A fallen tree in a fore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174" y="1494972"/>
            <a:ext cx="2422179" cy="524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 descr="A close up of a tree trun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9304" y="1494972"/>
            <a:ext cx="2422179" cy="524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 descr="A tree branch in a fore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2206" y="1507063"/>
            <a:ext cx="2410099" cy="522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 descr="A forest with trees and gras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9526" y="1507063"/>
            <a:ext cx="2422177" cy="524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 descr="A forest with trees and gras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10238" y="1494975"/>
            <a:ext cx="2422177" cy="5249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/>
        </p:nvSpPr>
        <p:spPr>
          <a:xfrm>
            <a:off x="1018" y="6072687"/>
            <a:ext cx="2170902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Noteikti individuāli nokaltuši koki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2411261" y="6074271"/>
            <a:ext cx="2220880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Noteikti mizgraužu bojājumi agrīnā stadijā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7362206" y="6099785"/>
            <a:ext cx="2167211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lv-LV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v-LV" sz="1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positive</a:t>
            </a:r>
            <a:r>
              <a:rPr lang="lv-LV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v-LV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noteikts meža grāvis</a:t>
            </a:r>
          </a:p>
        </p:txBody>
      </p:sp>
      <p:sp>
        <p:nvSpPr>
          <p:cNvPr id="220" name="Google Shape;220;p27"/>
          <p:cNvSpPr txBox="1"/>
          <p:nvPr/>
        </p:nvSpPr>
        <p:spPr>
          <a:xfrm>
            <a:off x="4915203" y="6099785"/>
            <a:ext cx="2195472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Noteikti plašāki mizgraužu bojājumi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9817158" y="6099785"/>
            <a:ext cx="2286006" cy="4924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3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lv-LV" sz="1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v-LV" sz="13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positive</a:t>
            </a:r>
            <a:r>
              <a:rPr lang="lv-LV" sz="1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v-LV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noteiktas dzeltējošas paparžu audzes</a:t>
            </a: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304324" y="260509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lv-LV" sz="4000" dirty="0">
                <a:solidFill>
                  <a:schemeClr val="dk1"/>
                </a:solidFill>
              </a:rPr>
              <a:t>Validācijas piemēri dabā (2)</a:t>
            </a:r>
            <a:endParaRPr lang="lv-LV" sz="4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/>
          <p:nvPr/>
        </p:nvSpPr>
        <p:spPr>
          <a:xfrm>
            <a:off x="731580" y="79714"/>
            <a:ext cx="109095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lv-LV" sz="4000" dirty="0">
                <a:solidFill>
                  <a:schemeClr val="dk1"/>
                </a:solidFill>
              </a:rPr>
              <a:t>Uzlabotie rezultāti pēc validācijas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228" name="Google Shape;228;p28"/>
          <p:cNvSpPr txBox="1"/>
          <p:nvPr/>
        </p:nvSpPr>
        <p:spPr>
          <a:xfrm>
            <a:off x="150380" y="2129628"/>
            <a:ext cx="5197800" cy="16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lv-LV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Filtrēšana pēc ticamības (</a:t>
            </a:r>
            <a:r>
              <a:rPr lang="lv-LV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confidence</a:t>
            </a:r>
            <a:r>
              <a:rPr lang="lv-LV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kategorijas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lv-LV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Filtrēšana pēc </a:t>
            </a:r>
            <a:r>
              <a:rPr lang="lv-LV" sz="2400" dirty="0">
                <a:solidFill>
                  <a:schemeClr val="dk1"/>
                </a:solidFill>
              </a:rPr>
              <a:t>augstas precizitātes meža maskas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lv-LV" sz="2400" b="1" i="1" dirty="0" err="1">
                <a:solidFill>
                  <a:schemeClr val="dk1"/>
                </a:solidFill>
              </a:rPr>
              <a:t>False</a:t>
            </a:r>
            <a:r>
              <a:rPr lang="lv-LV" sz="2400" b="1" i="1" dirty="0">
                <a:solidFill>
                  <a:schemeClr val="dk1"/>
                </a:solidFill>
              </a:rPr>
              <a:t> </a:t>
            </a:r>
            <a:r>
              <a:rPr lang="lv-LV" sz="2400" b="1" i="1" dirty="0" err="1">
                <a:solidFill>
                  <a:schemeClr val="dk1"/>
                </a:solidFill>
              </a:rPr>
              <a:t>positive</a:t>
            </a:r>
            <a:r>
              <a:rPr lang="lv-LV" sz="2400" b="1" dirty="0">
                <a:solidFill>
                  <a:schemeClr val="dk1"/>
                </a:solidFill>
              </a:rPr>
              <a:t> gadījumi tika samazināti no 16% līdz 5%, </a:t>
            </a:r>
            <a:r>
              <a:rPr lang="lv-LV" sz="2400" dirty="0">
                <a:solidFill>
                  <a:schemeClr val="dk1"/>
                </a:solidFill>
              </a:rPr>
              <a:t>atlasot tikai augstas ticamības bojājumu vietas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0101" y="1593103"/>
            <a:ext cx="6699814" cy="42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/>
          <p:nvPr/>
        </p:nvSpPr>
        <p:spPr>
          <a:xfrm>
            <a:off x="731580" y="79714"/>
            <a:ext cx="10909640" cy="1065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lv-LV" sz="4000" dirty="0">
                <a:solidFill>
                  <a:schemeClr val="dk1"/>
                </a:solidFill>
              </a:rPr>
              <a:t>Meža kopšanas serviss ML4HealthyForest</a:t>
            </a:r>
            <a:endParaRPr sz="4000" dirty="0"/>
          </a:p>
        </p:txBody>
      </p:sp>
      <p:sp>
        <p:nvSpPr>
          <p:cNvPr id="235" name="Google Shape;235;p29"/>
          <p:cNvSpPr txBox="1"/>
          <p:nvPr/>
        </p:nvSpPr>
        <p:spPr>
          <a:xfrm>
            <a:off x="731575" y="1145550"/>
            <a:ext cx="1090980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</a:endParaRPr>
          </a:p>
          <a:p>
            <a:pPr marL="2857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lv-LV" sz="3000" dirty="0">
                <a:solidFill>
                  <a:schemeClr val="dk1"/>
                </a:solidFill>
              </a:rPr>
              <a:t>Projekta mērķis: noteikt meža nogabalus, kur nepieciešama kopšana</a:t>
            </a:r>
            <a:endParaRPr sz="3000" dirty="0"/>
          </a:p>
          <a:p>
            <a:pPr marL="2857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lv-LV" sz="3000" dirty="0">
                <a:solidFill>
                  <a:schemeClr val="dk1"/>
                </a:solidFill>
              </a:rPr>
              <a:t>Aktuālāko datu publicēšana tiks nodrošināta, izmantojot</a:t>
            </a:r>
            <a:endParaRPr sz="3000" dirty="0"/>
          </a:p>
          <a:p>
            <a:pPr marL="914400" marR="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➔"/>
            </a:pPr>
            <a:r>
              <a:rPr lang="lv-LV" sz="3000" i="0" u="none" strike="noStrike" cap="none" dirty="0" err="1">
                <a:solidFill>
                  <a:schemeClr val="dk1"/>
                </a:solidFill>
              </a:rPr>
              <a:t>Tālizpētes</a:t>
            </a:r>
            <a:r>
              <a:rPr lang="lv-LV" sz="3000" i="0" u="none" strike="noStrike" cap="none" dirty="0">
                <a:solidFill>
                  <a:schemeClr val="dk1"/>
                </a:solidFill>
              </a:rPr>
              <a:t> datus</a:t>
            </a:r>
            <a:endParaRPr sz="3000" i="0" u="none" strike="noStrike" cap="none" dirty="0">
              <a:solidFill>
                <a:schemeClr val="dk1"/>
              </a:solidFill>
            </a:endParaRPr>
          </a:p>
          <a:p>
            <a:pPr marL="914400" marR="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➔"/>
            </a:pPr>
            <a:r>
              <a:rPr lang="lv-LV" sz="3000" i="0" u="none" strike="noStrike" cap="none" dirty="0" err="1">
                <a:solidFill>
                  <a:schemeClr val="dk1"/>
                </a:solidFill>
              </a:rPr>
              <a:t>Mašīnapmācības</a:t>
            </a:r>
            <a:r>
              <a:rPr lang="lv-LV" sz="3000" i="0" u="none" strike="noStrike" cap="none" dirty="0">
                <a:solidFill>
                  <a:schemeClr val="dk1"/>
                </a:solidFill>
              </a:rPr>
              <a:t> metodes</a:t>
            </a:r>
            <a:endParaRPr sz="3000" i="0" u="none" strike="noStrike" cap="none" dirty="0">
              <a:solidFill>
                <a:schemeClr val="dk1"/>
              </a:solidFill>
            </a:endParaRPr>
          </a:p>
          <a:p>
            <a:pPr marL="914400" marR="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➔"/>
            </a:pPr>
            <a:r>
              <a:rPr lang="lv-LV" sz="3000" i="0" u="none" strike="noStrike" cap="none" dirty="0">
                <a:solidFill>
                  <a:schemeClr val="dk1"/>
                </a:solidFill>
              </a:rPr>
              <a:t>Meža pieauguma modelēšanu</a:t>
            </a:r>
            <a:endParaRPr sz="3000" i="0" u="none" strike="noStrike" cap="none" dirty="0">
              <a:solidFill>
                <a:schemeClr val="dk1"/>
              </a:solidFill>
            </a:endParaRPr>
          </a:p>
          <a:p>
            <a:pPr marL="914400" marR="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➔"/>
            </a:pPr>
            <a:r>
              <a:rPr lang="lv-LV" sz="3000" i="0" u="none" strike="noStrike" cap="none" dirty="0">
                <a:solidFill>
                  <a:schemeClr val="dk1"/>
                </a:solidFill>
              </a:rPr>
              <a:t>Automatizāciju</a:t>
            </a:r>
            <a:endParaRPr sz="3000" i="0" u="none" strike="noStrike" cap="none" dirty="0">
              <a:solidFill>
                <a:schemeClr val="dk1"/>
              </a:solidFill>
            </a:endParaRPr>
          </a:p>
          <a:p>
            <a:pPr marL="742950" marR="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300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4" name="Picture 3" descr="A close-up of a flag&#10;&#10;Description automatically generated">
            <a:extLst>
              <a:ext uri="{FF2B5EF4-FFF2-40B4-BE49-F238E27FC236}">
                <a16:creationId xmlns:a16="http://schemas.microsoft.com/office/drawing/2014/main" id="{8333906A-31BA-BFFF-64D0-DC1B5C21A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652" y="4537818"/>
            <a:ext cx="5275862" cy="19950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/>
        </p:nvSpPr>
        <p:spPr>
          <a:xfrm>
            <a:off x="-114874" y="248625"/>
            <a:ext cx="12306874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100" dirty="0">
                <a:solidFill>
                  <a:schemeClr val="dk1"/>
                </a:solidFill>
              </a:rPr>
              <a:t>Divas alternatīvas darbplūsmas pieaugušiem mežiem un jaunaudzēm</a:t>
            </a:r>
            <a:endParaRPr sz="310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550" y="1426350"/>
            <a:ext cx="7284975" cy="28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5681" y="3844746"/>
            <a:ext cx="9153050" cy="31738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F2B101-9D87-A206-5C60-2998EBC2E9BE}"/>
              </a:ext>
            </a:extLst>
          </p:cNvPr>
          <p:cNvSpPr txBox="1"/>
          <p:nvPr/>
        </p:nvSpPr>
        <p:spPr>
          <a:xfrm>
            <a:off x="9753134" y="2716254"/>
            <a:ext cx="161155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lv-LV" b="1" dirty="0"/>
          </a:p>
          <a:p>
            <a:pPr algn="ctr"/>
            <a:r>
              <a:rPr lang="lv-LV" b="1" dirty="0" err="1"/>
              <a:t>Forest</a:t>
            </a:r>
            <a:r>
              <a:rPr lang="lv-LV" b="1" dirty="0"/>
              <a:t> </a:t>
            </a:r>
            <a:r>
              <a:rPr lang="lv-LV" b="1" dirty="0" err="1"/>
              <a:t>growth</a:t>
            </a:r>
            <a:r>
              <a:rPr lang="lv-LV" b="1" dirty="0"/>
              <a:t> </a:t>
            </a:r>
            <a:r>
              <a:rPr lang="lv-LV" b="1" dirty="0" err="1"/>
              <a:t>modelling</a:t>
            </a:r>
            <a:endParaRPr lang="lv-LV" b="1" dirty="0"/>
          </a:p>
          <a:p>
            <a:pPr algn="ctr"/>
            <a:endParaRPr lang="lv-LV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/>
        </p:nvSpPr>
        <p:spPr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4371816" y="1630438"/>
            <a:ext cx="7539574" cy="453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342900" marR="0" lvl="0" indent="-3429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8108"/>
              <a:buFont typeface="Arial"/>
              <a:buChar char="•"/>
            </a:pPr>
            <a:r>
              <a:rPr lang="lv-LV" sz="2000" b="1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 gadu pieredze ĢIS </a:t>
            </a:r>
            <a:r>
              <a:rPr lang="lv-LV" sz="20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(uzņēmumu ĢIS izstrāde un attīstība, telpisko un </a:t>
            </a:r>
            <a:r>
              <a:rPr lang="lv-LV" sz="2000" b="0" i="0" u="none" strike="noStrike" cap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tālizpētes</a:t>
            </a:r>
            <a:r>
              <a:rPr lang="lv-LV" sz="20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datu analīze, procesu automatizācija, u.c.) </a:t>
            </a:r>
            <a:endParaRPr sz="1800" b="0" i="0" u="none" strike="noStrike" cap="none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9000"/>
              </a:lnSpc>
              <a:spcBef>
                <a:spcPts val="370"/>
              </a:spcBef>
              <a:spcAft>
                <a:spcPts val="0"/>
              </a:spcAft>
              <a:buClr>
                <a:srgbClr val="222222"/>
              </a:buClr>
              <a:buSzPct val="108108"/>
              <a:buFont typeface="Arial"/>
              <a:buChar char="•"/>
            </a:pPr>
            <a:r>
              <a:rPr lang="lv-LV" sz="2000" b="1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7 gadu pieredze </a:t>
            </a:r>
            <a:r>
              <a:rPr lang="lv-LV" sz="2000" b="1" i="0" u="none" strike="noStrike" cap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satelītattēlu</a:t>
            </a:r>
            <a:r>
              <a:rPr lang="lv-LV" sz="2000" b="1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datu servisu izstrādē </a:t>
            </a:r>
            <a:r>
              <a:rPr lang="lv-LV" sz="20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(mežsaimniecības, lauksaimniecības, inženiertīklu uzņēmumiem, pašvaldībām, universitātēm, zinātniskajiem institūtiem u.c.)</a:t>
            </a:r>
            <a:endParaRPr sz="1800" b="0" i="0" u="none" strike="noStrike" cap="none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9000"/>
              </a:lnSpc>
              <a:spcBef>
                <a:spcPts val="370"/>
              </a:spcBef>
              <a:spcAft>
                <a:spcPts val="0"/>
              </a:spcAft>
              <a:buClr>
                <a:srgbClr val="222222"/>
              </a:buClr>
              <a:buSzPct val="108108"/>
              <a:buFont typeface="Arial"/>
              <a:buChar char="•"/>
            </a:pPr>
            <a:r>
              <a:rPr lang="lv-LV" sz="2000" b="1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Pašu izstrādāta </a:t>
            </a:r>
            <a:r>
              <a:rPr lang="lv-LV" sz="2000" b="1" i="0" u="none" strike="noStrike" cap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tālizpētes</a:t>
            </a:r>
            <a:r>
              <a:rPr lang="lv-LV" sz="2000" b="1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datu </a:t>
            </a:r>
            <a:r>
              <a:rPr lang="lv-LV" sz="2000" b="1" i="0" u="none" strike="noStrike" cap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paltforma</a:t>
            </a:r>
            <a:r>
              <a:rPr lang="lv-LV" sz="2000" b="1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v-LV" sz="2000" b="1" i="0" u="none" strike="noStrike" cap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GeoHub</a:t>
            </a:r>
            <a:r>
              <a:rPr lang="lv-LV" sz="2000" b="1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lv-LV" sz="20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lai nodrošinātu ērtu </a:t>
            </a:r>
            <a:r>
              <a:rPr lang="lv-LV" sz="2000" dirty="0">
                <a:solidFill>
                  <a:srgbClr val="222222"/>
                </a:solidFill>
              </a:rPr>
              <a:t>piekļuvi </a:t>
            </a:r>
            <a:r>
              <a:rPr lang="lv-LV" sz="2000" dirty="0" err="1">
                <a:solidFill>
                  <a:srgbClr val="222222"/>
                </a:solidFill>
              </a:rPr>
              <a:t>satelītdatiem</a:t>
            </a:r>
            <a:r>
              <a:rPr lang="lv-LV" sz="2000" dirty="0">
                <a:solidFill>
                  <a:srgbClr val="222222"/>
                </a:solidFill>
              </a:rPr>
              <a:t>, to automatizētu apstrādi, analīzi un publicēšanu:</a:t>
            </a:r>
            <a:endParaRPr sz="2000" b="0" i="0" u="none" strike="noStrike" cap="none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23950" marR="0" lvl="1" indent="-35242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B"/>
              </a:buClr>
              <a:buSzPct val="108107"/>
              <a:buFont typeface="Arial"/>
              <a:buChar char="•"/>
            </a:pPr>
            <a:r>
              <a:rPr lang="lv-LV" sz="2000" b="0" i="0" u="sng" strike="noStrike" cap="none" dirty="0">
                <a:solidFill>
                  <a:srgbClr val="009BDB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app.geohub.net/</a:t>
            </a:r>
            <a:r>
              <a:rPr lang="lv-LV" sz="2000" b="0" i="0" u="sng" strike="noStrike" cap="none" dirty="0" err="1">
                <a:solidFill>
                  <a:srgbClr val="009BDB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apps</a:t>
            </a:r>
            <a:endParaRPr sz="1800" b="0" i="0" u="none" strike="noStrike" cap="none" dirty="0">
              <a:solidFill>
                <a:srgbClr val="009BD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23950" marR="0" lvl="1" indent="-35242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BDB"/>
              </a:buClr>
              <a:buSzPct val="108107"/>
              <a:buFont typeface="Arial"/>
              <a:buChar char="•"/>
            </a:pPr>
            <a:r>
              <a:rPr lang="lv-LV" sz="2000" b="0" i="0" u="sng" strike="noStrike" cap="none" dirty="0">
                <a:solidFill>
                  <a:srgbClr val="009BDB"/>
                </a:solidFill>
                <a:latin typeface="Arial"/>
                <a:ea typeface="Arial"/>
                <a:cs typeface="Arial"/>
                <a:sym typeface="Arial"/>
              </a:rPr>
              <a:t>app.smartagro.lv</a:t>
            </a:r>
            <a:endParaRPr sz="2000" b="0" i="0" u="sng" strike="noStrike" cap="none" dirty="0">
              <a:solidFill>
                <a:srgbClr val="009BD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9000"/>
              </a:lnSpc>
              <a:spcBef>
                <a:spcPts val="970"/>
              </a:spcBef>
              <a:spcAft>
                <a:spcPts val="0"/>
              </a:spcAft>
              <a:buClr>
                <a:srgbClr val="222222"/>
              </a:buClr>
              <a:buSzPct val="108108"/>
              <a:buFont typeface="Arial"/>
              <a:buChar char="•"/>
            </a:pPr>
            <a:r>
              <a:rPr lang="lv-LV" sz="20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Daudzu gadu pieredze darbā ar </a:t>
            </a:r>
            <a:r>
              <a:rPr lang="lv-LV" sz="2000" b="1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ES</a:t>
            </a:r>
            <a:r>
              <a:rPr lang="lv-LV" sz="20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(ERAF, INTERREG, EUROSTARS-2, </a:t>
            </a:r>
            <a:r>
              <a:rPr lang="lv-LV" sz="2000" b="0" i="0" u="none" strike="noStrike" cap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Horizon</a:t>
            </a:r>
            <a:r>
              <a:rPr lang="lv-LV" sz="20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2020) un </a:t>
            </a:r>
            <a:r>
              <a:rPr lang="lv-LV" sz="2000" b="1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EKA</a:t>
            </a:r>
            <a:r>
              <a:rPr lang="lv-LV" sz="20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finansētiem projektiem</a:t>
            </a:r>
            <a:endParaRPr sz="2000" b="1" i="0" u="none" strike="noStrike" cap="none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5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8" y="1648918"/>
            <a:ext cx="3322320" cy="139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 descr="Forest Rada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903" y="4196098"/>
            <a:ext cx="4126230" cy="861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/>
        </p:nvSpPr>
        <p:spPr>
          <a:xfrm>
            <a:off x="1796875" y="2413050"/>
            <a:ext cx="92298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6000" dirty="0">
                <a:solidFill>
                  <a:srgbClr val="003249"/>
                </a:solidFill>
              </a:rPr>
              <a:t>Uz sadarbību!</a:t>
            </a:r>
            <a:endParaRPr dirty="0"/>
          </a:p>
        </p:txBody>
      </p:sp>
      <p:sp>
        <p:nvSpPr>
          <p:cNvPr id="249" name="Google Shape;249;p31"/>
          <p:cNvSpPr txBox="1"/>
          <p:nvPr/>
        </p:nvSpPr>
        <p:spPr>
          <a:xfrm>
            <a:off x="4102825" y="4671825"/>
            <a:ext cx="4617900" cy="143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lv-LV" sz="2000" dirty="0">
                <a:solidFill>
                  <a:schemeClr val="dk1"/>
                </a:solidFill>
              </a:rPr>
              <a:t>Ilze Bargā, e-pasts: ilze@baltsat.lv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lv-LV" sz="2000" u="sng" dirty="0">
                <a:solidFill>
                  <a:schemeClr val="hlink"/>
                </a:solidFill>
                <a:hlinkClick r:id="rId3"/>
              </a:rPr>
              <a:t>https://www.forestradar.com</a:t>
            </a:r>
            <a:endParaRPr sz="2000" u="sng" dirty="0">
              <a:solidFill>
                <a:schemeClr val="hlink"/>
              </a:solidFill>
            </a:endParaRPr>
          </a:p>
          <a:p>
            <a:pPr marL="0" lvl="0" indent="0" algn="ctr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lv-LV" sz="2000" u="sng" dirty="0">
                <a:solidFill>
                  <a:schemeClr val="hlink"/>
                </a:solidFill>
                <a:hlinkClick r:id="rId4"/>
              </a:rPr>
              <a:t>https://www.baltsat.lv</a:t>
            </a:r>
            <a:endParaRPr sz="2000" u="sng" dirty="0">
              <a:solidFill>
                <a:schemeClr val="hlink"/>
              </a:solidFill>
            </a:endParaRPr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634650" cy="1525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 descr="Forest Rada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59525" y="197525"/>
            <a:ext cx="6362925" cy="13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EB85C0-85F1-B699-21C9-8B25D0AA2539}"/>
              </a:ext>
            </a:extLst>
          </p:cNvPr>
          <p:cNvSpPr txBox="1"/>
          <p:nvPr/>
        </p:nvSpPr>
        <p:spPr>
          <a:xfrm>
            <a:off x="406400" y="6058225"/>
            <a:ext cx="26803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chemeClr val="accent6">
                    <a:lumMod val="75000"/>
                  </a:schemeClr>
                </a:solidFill>
              </a:rPr>
              <a:t>https://app.geohub.net/apps/</a:t>
            </a:r>
          </a:p>
        </p:txBody>
      </p:sp>
      <p:pic>
        <p:nvPicPr>
          <p:cNvPr id="5" name="Picture 4" descr="A group of green signs with white text&#10;&#10;Description automatically generated">
            <a:extLst>
              <a:ext uri="{FF2B5EF4-FFF2-40B4-BE49-F238E27FC236}">
                <a16:creationId xmlns:a16="http://schemas.microsoft.com/office/drawing/2014/main" id="{DFF64F7F-FC8F-A68D-091D-17F6979026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82" b="68122"/>
          <a:stretch/>
        </p:blipFill>
        <p:spPr>
          <a:xfrm>
            <a:off x="79265" y="5171318"/>
            <a:ext cx="3558983" cy="9219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172430" y="324060"/>
            <a:ext cx="11761142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lv-LV" sz="3600" dirty="0" err="1">
                <a:latin typeface="Arial"/>
                <a:ea typeface="Arial"/>
                <a:cs typeface="Arial"/>
                <a:sym typeface="Arial"/>
              </a:rPr>
              <a:t>Tālizpētes</a:t>
            </a:r>
            <a:r>
              <a:rPr lang="lv-LV" sz="3600" dirty="0">
                <a:latin typeface="Arial"/>
                <a:ea typeface="Arial"/>
                <a:cs typeface="Arial"/>
                <a:sym typeface="Arial"/>
              </a:rPr>
              <a:t> datu platforma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6" descr="A picture containing 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23" r="3491" b="16131"/>
          <a:stretch/>
        </p:blipFill>
        <p:spPr>
          <a:xfrm>
            <a:off x="25288" y="1399572"/>
            <a:ext cx="7122230" cy="398808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7220839" y="1014531"/>
            <a:ext cx="4661524" cy="26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Arial"/>
              <a:buChar char="•"/>
            </a:pPr>
            <a:endParaRPr lang="lv-LV"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Arial"/>
              <a:buChar char="•"/>
            </a:pPr>
            <a:r>
              <a:rPr lang="lv-LV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Ļauj veidot, apstrādāt un piekļūt produktiem (</a:t>
            </a:r>
            <a:r>
              <a:rPr lang="lv-LV" sz="1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tālizpētes</a:t>
            </a:r>
            <a:r>
              <a:rPr lang="lv-LV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 telpiskie dati) un pakalpojumiem (lietotnes) </a:t>
            </a:r>
            <a:r>
              <a:rPr lang="lv-LV" sz="1600" b="1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ekspertiem un iesācējiem</a:t>
            </a:r>
            <a:endParaRPr sz="1600" b="1" i="0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43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Arial"/>
              <a:buChar char="•"/>
            </a:pPr>
            <a:r>
              <a:rPr lang="lv-LV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Automatizēta datu publicēšana kā lejupielādei gatavi </a:t>
            </a:r>
            <a:r>
              <a:rPr lang="lv-LV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faili</a:t>
            </a:r>
            <a:r>
              <a:rPr lang="lv-LV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vai </a:t>
            </a:r>
            <a:r>
              <a:rPr lang="lv-LV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servisi </a:t>
            </a:r>
            <a:r>
              <a:rPr lang="lv-LV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(XYZ/TMS, WMS, MVT)</a:t>
            </a:r>
            <a:endParaRPr sz="1200" dirty="0"/>
          </a:p>
          <a:p>
            <a:pPr marL="228600" marR="0" lvl="0" indent="-1143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Arial"/>
              <a:buChar char="•"/>
            </a:pPr>
            <a:r>
              <a:rPr lang="lv-LV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Automatizēta datu lejupielāde un pieejamība </a:t>
            </a:r>
            <a:r>
              <a:rPr lang="lv-LV" sz="1600" b="1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jau stundas laikā </a:t>
            </a:r>
            <a:r>
              <a:rPr lang="lv-LV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pēc attēla uzņemšanas. 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43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Arial"/>
              <a:buChar char="•"/>
            </a:pPr>
            <a:r>
              <a:rPr lang="lv-LV" sz="1600" b="0" i="0" u="none" strike="noStrike" cap="none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Atbalsta </a:t>
            </a:r>
            <a:r>
              <a:rPr lang="lv-LV" sz="1600" dirty="0">
                <a:solidFill>
                  <a:srgbClr val="212529"/>
                </a:solidFill>
              </a:rPr>
              <a:t>zinātniekus</a:t>
            </a:r>
            <a:r>
              <a:rPr lang="lv-LV" sz="1600" b="0" i="0" u="none" strike="noStrike" cap="none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, dažādas organizācijas, kā arī lietotnes (plūdu, ugunsgrēku, lauksaimniecības, meža monitorings u.c.)  </a:t>
            </a:r>
            <a:r>
              <a:rPr lang="lv-LV" sz="1600" b="0" i="0" strike="noStrike" cap="none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dažādās valstīs</a:t>
            </a:r>
            <a:r>
              <a:rPr lang="lv-LV" sz="1600" b="0" i="0" u="none" strike="noStrike" cap="none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200" dirty="0"/>
          </a:p>
          <a:p>
            <a:pPr marL="457200" lvl="0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BDB"/>
              </a:buClr>
              <a:buSzPts val="2000"/>
              <a:buChar char="•"/>
            </a:pPr>
            <a:r>
              <a:rPr lang="lv-LV" sz="1600" u="sng" dirty="0">
                <a:solidFill>
                  <a:schemeClr val="hlink"/>
                </a:solidFill>
                <a:hlinkClick r:id="rId4"/>
              </a:rPr>
              <a:t>https://app.geohub.net/apps</a:t>
            </a:r>
            <a:endParaRPr sz="1600" dirty="0">
              <a:solidFill>
                <a:srgbClr val="009BDB"/>
              </a:solidFill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BDB"/>
              </a:buClr>
              <a:buSzPts val="2000"/>
              <a:buChar char="•"/>
            </a:pPr>
            <a:r>
              <a:rPr lang="lv-LV" sz="1600" u="sng" dirty="0">
                <a:solidFill>
                  <a:schemeClr val="hlink"/>
                </a:solidFill>
                <a:hlinkClick r:id="rId5"/>
              </a:rPr>
              <a:t>https://app.smartagro.lv</a:t>
            </a:r>
            <a:r>
              <a:rPr lang="lv-LV" sz="1600" u="sng" dirty="0">
                <a:solidFill>
                  <a:srgbClr val="009BDB"/>
                </a:solidFill>
              </a:rPr>
              <a:t> </a:t>
            </a:r>
          </a:p>
          <a:p>
            <a:pPr marL="228600" marR="0" lvl="0" indent="-114300" algn="just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15494" y="291787"/>
            <a:ext cx="1581437" cy="5626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437167-4A7B-1A63-426A-07EC5371F087}"/>
              </a:ext>
            </a:extLst>
          </p:cNvPr>
          <p:cNvSpPr txBox="1"/>
          <p:nvPr/>
        </p:nvSpPr>
        <p:spPr>
          <a:xfrm>
            <a:off x="7549817" y="768310"/>
            <a:ext cx="19628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000" b="1" dirty="0">
                <a:solidFill>
                  <a:schemeClr val="accent6">
                    <a:lumMod val="75000"/>
                  </a:schemeClr>
                </a:solidFill>
              </a:rPr>
              <a:t>https://app.geohub.net/apps/</a:t>
            </a:r>
          </a:p>
        </p:txBody>
      </p:sp>
      <p:pic>
        <p:nvPicPr>
          <p:cNvPr id="7" name="Picture 6" descr="A group of green signs with white text&#10;&#10;Description automatically generated">
            <a:extLst>
              <a:ext uri="{FF2B5EF4-FFF2-40B4-BE49-F238E27FC236}">
                <a16:creationId xmlns:a16="http://schemas.microsoft.com/office/drawing/2014/main" id="{6BD3383E-06CE-41D4-58FF-E9EB7AC756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82" b="68122"/>
          <a:stretch/>
        </p:blipFill>
        <p:spPr>
          <a:xfrm>
            <a:off x="7526355" y="300530"/>
            <a:ext cx="1962870" cy="508474"/>
          </a:xfrm>
          <a:prstGeom prst="rect">
            <a:avLst/>
          </a:prstGeom>
        </p:spPr>
      </p:pic>
      <p:sp>
        <p:nvSpPr>
          <p:cNvPr id="2" name="Google Shape;112;p16"/>
          <p:cNvSpPr txBox="1"/>
          <p:nvPr/>
        </p:nvSpPr>
        <p:spPr>
          <a:xfrm>
            <a:off x="299804" y="5458428"/>
            <a:ext cx="646076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Attēlu apstrādes jauda: 96 000 CPU stundu mēnesī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Datu glabāšanas apjoms: 300 TB mēnesī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 t="11027"/>
          <a:stretch/>
        </p:blipFill>
        <p:spPr>
          <a:xfrm>
            <a:off x="2339550" y="1028200"/>
            <a:ext cx="7932825" cy="5681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-199751" y="243312"/>
            <a:ext cx="1301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lv-LV" sz="4000" dirty="0" err="1">
                <a:solidFill>
                  <a:schemeClr val="dk1"/>
                </a:solidFill>
              </a:rPr>
              <a:t>Tālizpētes</a:t>
            </a:r>
            <a:r>
              <a:rPr lang="lv-LV" sz="4000" dirty="0">
                <a:solidFill>
                  <a:schemeClr val="dk1"/>
                </a:solidFill>
              </a:rPr>
              <a:t> datu platforma un meža uzraudzība </a:t>
            </a:r>
            <a:r>
              <a:rPr lang="lv-LV" sz="4000" b="1" dirty="0">
                <a:solidFill>
                  <a:schemeClr val="dk1"/>
                </a:solidFill>
              </a:rPr>
              <a:t> </a:t>
            </a:r>
            <a:r>
              <a:rPr lang="lv-LV" sz="2400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https://app.geohub.net/apps/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48C08-87B8-B773-733D-1CB51FE705AE}"/>
              </a:ext>
            </a:extLst>
          </p:cNvPr>
          <p:cNvSpPr txBox="1"/>
          <p:nvPr/>
        </p:nvSpPr>
        <p:spPr>
          <a:xfrm>
            <a:off x="88465" y="6093259"/>
            <a:ext cx="19628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000" b="1" dirty="0">
                <a:solidFill>
                  <a:schemeClr val="accent6">
                    <a:lumMod val="75000"/>
                  </a:schemeClr>
                </a:solidFill>
              </a:rPr>
              <a:t>https://app.geohub.net/apps/</a:t>
            </a:r>
          </a:p>
        </p:txBody>
      </p:sp>
      <p:pic>
        <p:nvPicPr>
          <p:cNvPr id="3" name="Picture 2" descr="A group of green signs with white text&#10;&#10;Description automatically generated">
            <a:extLst>
              <a:ext uri="{FF2B5EF4-FFF2-40B4-BE49-F238E27FC236}">
                <a16:creationId xmlns:a16="http://schemas.microsoft.com/office/drawing/2014/main" id="{BCBB4D97-4324-0F03-8FAD-CD7BABD4B8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82" b="68122"/>
          <a:stretch/>
        </p:blipFill>
        <p:spPr>
          <a:xfrm>
            <a:off x="79266" y="5584785"/>
            <a:ext cx="1962870" cy="5084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F42C-4C50-2E8B-A2EA-D87AEC7E0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59" y="365125"/>
            <a:ext cx="11852789" cy="1325563"/>
          </a:xfrm>
        </p:spPr>
        <p:txBody>
          <a:bodyPr>
            <a:noAutofit/>
          </a:bodyPr>
          <a:lstStyle/>
          <a:p>
            <a:r>
              <a:rPr lang="lv-LV" sz="2800" b="1" dirty="0"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  <a:t>Scenārijs 1: </a:t>
            </a:r>
            <a:br>
              <a:rPr lang="lv-LV" sz="2800" b="1" dirty="0"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</a:br>
            <a:r>
              <a:rPr lang="lv-LV" sz="2800" b="1" dirty="0"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  <a:t>A</a:t>
            </a:r>
            <a:r>
              <a:rPr lang="lv-LV" sz="2800" b="1" dirty="0"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  <a:t>utomatizēta izcirtumu un </a:t>
            </a:r>
            <a:r>
              <a:rPr lang="lv-LV" sz="2800" b="1" dirty="0" err="1"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  <a:t>vējgāžu</a:t>
            </a:r>
            <a:r>
              <a:rPr lang="lv-LV" sz="2800" b="1" dirty="0"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  <a:t> monitoringa sistēma Baltijā</a:t>
            </a:r>
            <a:br>
              <a:rPr lang="en-US" sz="4000" b="1" dirty="0">
                <a:latin typeface="+mn-lt"/>
              </a:rPr>
            </a:br>
            <a:endParaRPr lang="lv-LV" sz="4000" dirty="0">
              <a:latin typeface="+mn-lt"/>
            </a:endParaRPr>
          </a:p>
        </p:txBody>
      </p:sp>
      <p:sp>
        <p:nvSpPr>
          <p:cNvPr id="4" name="Flowchart: Card 3">
            <a:extLst>
              <a:ext uri="{FF2B5EF4-FFF2-40B4-BE49-F238E27FC236}">
                <a16:creationId xmlns:a16="http://schemas.microsoft.com/office/drawing/2014/main" id="{E4AC30E1-2DE5-8296-31F1-E7348452161B}"/>
              </a:ext>
            </a:extLst>
          </p:cNvPr>
          <p:cNvSpPr/>
          <p:nvPr/>
        </p:nvSpPr>
        <p:spPr>
          <a:xfrm>
            <a:off x="149284" y="1848150"/>
            <a:ext cx="1787445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/>
              <a:t>Reģistrējies </a:t>
            </a:r>
            <a:r>
              <a:rPr lang="lv-LV" sz="1200" dirty="0" err="1"/>
              <a:t>ForestRadar</a:t>
            </a:r>
            <a:r>
              <a:rPr lang="lv-LV" sz="1200" dirty="0"/>
              <a:t> lietotnē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E87AF4-3489-A2C3-5A7E-13E9E798AC3E}"/>
              </a:ext>
            </a:extLst>
          </p:cNvPr>
          <p:cNvCxnSpPr>
            <a:cxnSpLocks/>
          </p:cNvCxnSpPr>
          <p:nvPr/>
        </p:nvCxnSpPr>
        <p:spPr>
          <a:xfrm>
            <a:off x="1976907" y="2485995"/>
            <a:ext cx="3021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11071B7-A01D-B60D-3F0C-2C46892BD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5" r="13696" b="6667"/>
          <a:stretch/>
        </p:blipFill>
        <p:spPr>
          <a:xfrm>
            <a:off x="460825" y="3360930"/>
            <a:ext cx="5110095" cy="2363496"/>
          </a:xfrm>
          <a:prstGeom prst="rect">
            <a:avLst/>
          </a:prstGeom>
        </p:spPr>
      </p:pic>
      <p:sp>
        <p:nvSpPr>
          <p:cNvPr id="9" name="Flowchart: Card 8">
            <a:extLst>
              <a:ext uri="{FF2B5EF4-FFF2-40B4-BE49-F238E27FC236}">
                <a16:creationId xmlns:a16="http://schemas.microsoft.com/office/drawing/2014/main" id="{E434589B-D4C5-94EC-893F-7E06D7A4525E}"/>
              </a:ext>
            </a:extLst>
          </p:cNvPr>
          <p:cNvSpPr/>
          <p:nvPr/>
        </p:nvSpPr>
        <p:spPr>
          <a:xfrm>
            <a:off x="4675740" y="1847163"/>
            <a:ext cx="2650450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/>
              <a:t>Saņem analīzes datus </a:t>
            </a:r>
            <a:r>
              <a:rPr lang="lv-LV" sz="1200" u="sng" dirty="0"/>
              <a:t>1x mēnesī</a:t>
            </a:r>
            <a:r>
              <a:rPr lang="lv-LV" sz="1200" dirty="0"/>
              <a:t>:</a:t>
            </a:r>
          </a:p>
          <a:p>
            <a:pPr algn="ctr"/>
            <a:r>
              <a:rPr lang="lv-LV" sz="1200" dirty="0"/>
              <a:t> 1) statuss (izcirtums/</a:t>
            </a:r>
            <a:r>
              <a:rPr lang="lv-LV" sz="1200" dirty="0" err="1"/>
              <a:t>vējgāze</a:t>
            </a:r>
            <a:r>
              <a:rPr lang="lv-LV" sz="1200" dirty="0"/>
              <a:t>);</a:t>
            </a:r>
          </a:p>
          <a:p>
            <a:pPr algn="ctr"/>
            <a:r>
              <a:rPr lang="lv-LV" sz="1200" dirty="0"/>
              <a:t>2) mežs (0-30%; 30-70%; 70-100%);</a:t>
            </a:r>
          </a:p>
          <a:p>
            <a:pPr algn="ctr"/>
            <a:r>
              <a:rPr lang="lv-LV" sz="1200" dirty="0"/>
              <a:t>3) datums</a:t>
            </a:r>
          </a:p>
        </p:txBody>
      </p:sp>
      <p:sp>
        <p:nvSpPr>
          <p:cNvPr id="10" name="Flowchart: Card 9">
            <a:extLst>
              <a:ext uri="{FF2B5EF4-FFF2-40B4-BE49-F238E27FC236}">
                <a16:creationId xmlns:a16="http://schemas.microsoft.com/office/drawing/2014/main" id="{FCF8A74F-27A2-9E2A-C97C-33290A23541B}"/>
              </a:ext>
            </a:extLst>
          </p:cNvPr>
          <p:cNvSpPr/>
          <p:nvPr/>
        </p:nvSpPr>
        <p:spPr>
          <a:xfrm>
            <a:off x="2318557" y="1847162"/>
            <a:ext cx="1950333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/>
              <a:t>Ielādē nogabalus </a:t>
            </a:r>
            <a:r>
              <a:rPr lang="lv-LV" sz="1200" u="sng" dirty="0"/>
              <a:t>ar atribūtiem</a:t>
            </a:r>
            <a:r>
              <a:rPr lang="lv-LV" sz="1200" dirty="0"/>
              <a:t> un rediģē tos </a:t>
            </a:r>
            <a:r>
              <a:rPr lang="lv-LV" sz="1200" dirty="0" err="1"/>
              <a:t>web</a:t>
            </a:r>
            <a:r>
              <a:rPr lang="lv-LV" sz="1200" dirty="0"/>
              <a:t> lietotnē, ja nepieciešams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28975C-C56A-01EF-AAAC-27F1E5676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29" b="8628"/>
          <a:stretch/>
        </p:blipFill>
        <p:spPr>
          <a:xfrm>
            <a:off x="5808914" y="3400235"/>
            <a:ext cx="5167950" cy="2312317"/>
          </a:xfrm>
          <a:prstGeom prst="rect">
            <a:avLst/>
          </a:prstGeom>
        </p:spPr>
      </p:pic>
      <p:sp>
        <p:nvSpPr>
          <p:cNvPr id="13" name="Flowchart: Card 12">
            <a:extLst>
              <a:ext uri="{FF2B5EF4-FFF2-40B4-BE49-F238E27FC236}">
                <a16:creationId xmlns:a16="http://schemas.microsoft.com/office/drawing/2014/main" id="{6594E103-1A69-7732-2D77-7C9E22545CE7}"/>
              </a:ext>
            </a:extLst>
          </p:cNvPr>
          <p:cNvSpPr/>
          <p:nvPr/>
        </p:nvSpPr>
        <p:spPr>
          <a:xfrm>
            <a:off x="7720060" y="1847165"/>
            <a:ext cx="1950333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/>
              <a:t>Novērtē teritoriju, izmantojot dažādus telpiskos datus</a:t>
            </a:r>
          </a:p>
          <a:p>
            <a:pPr algn="ctr"/>
            <a:r>
              <a:rPr lang="lv-LV" sz="1200" dirty="0"/>
              <a:t>(</a:t>
            </a:r>
            <a:r>
              <a:rPr lang="lv-LV" sz="1200" u="sng" dirty="0"/>
              <a:t>visa Baltija</a:t>
            </a:r>
            <a:r>
              <a:rPr lang="lv-LV" sz="1200" dirty="0"/>
              <a:t>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AB2F28-6FC6-A542-7529-BC22147928B1}"/>
              </a:ext>
            </a:extLst>
          </p:cNvPr>
          <p:cNvCxnSpPr>
            <a:cxnSpLocks/>
          </p:cNvCxnSpPr>
          <p:nvPr/>
        </p:nvCxnSpPr>
        <p:spPr>
          <a:xfrm>
            <a:off x="4311920" y="2464778"/>
            <a:ext cx="3021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A22114-8E0C-FFCB-C521-4416F2096AD4}"/>
              </a:ext>
            </a:extLst>
          </p:cNvPr>
          <p:cNvCxnSpPr>
            <a:cxnSpLocks/>
          </p:cNvCxnSpPr>
          <p:nvPr/>
        </p:nvCxnSpPr>
        <p:spPr>
          <a:xfrm>
            <a:off x="7372173" y="2464778"/>
            <a:ext cx="3021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Flowchart: Card 16">
            <a:extLst>
              <a:ext uri="{FF2B5EF4-FFF2-40B4-BE49-F238E27FC236}">
                <a16:creationId xmlns:a16="http://schemas.microsoft.com/office/drawing/2014/main" id="{60891C88-E59E-B5AA-9B44-325879E24CFD}"/>
              </a:ext>
            </a:extLst>
          </p:cNvPr>
          <p:cNvSpPr/>
          <p:nvPr/>
        </p:nvSpPr>
        <p:spPr>
          <a:xfrm>
            <a:off x="10077243" y="1851759"/>
            <a:ext cx="1950333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 err="1"/>
              <a:t>Lejuplādē</a:t>
            </a:r>
            <a:r>
              <a:rPr lang="lv-LV" sz="1200" dirty="0"/>
              <a:t> rezultātu </a:t>
            </a:r>
            <a:r>
              <a:rPr lang="lv-LV" sz="1200" b="0" i="0" u="none" strike="noStrike" dirty="0" err="1">
                <a:solidFill>
                  <a:srgbClr val="000000"/>
                </a:solidFill>
                <a:effectLst/>
              </a:rPr>
              <a:t>Shapefile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lv-LV" sz="1200" b="0" i="0" u="none" strike="noStrike" dirty="0" err="1">
                <a:solidFill>
                  <a:srgbClr val="000000"/>
                </a:solidFill>
                <a:effectLst/>
              </a:rPr>
              <a:t>SQLite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lv-LV" sz="1200" b="0" i="0" u="none" strike="noStrike" dirty="0" err="1">
                <a:solidFill>
                  <a:srgbClr val="000000"/>
                </a:solidFill>
                <a:effectLst/>
              </a:rPr>
              <a:t>GeoJSON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 formātos, kā </a:t>
            </a:r>
            <a:r>
              <a:rPr lang="lv-LV" sz="1200" b="0" i="0" u="none" strike="noStrike" dirty="0" err="1">
                <a:solidFill>
                  <a:srgbClr val="000000"/>
                </a:solidFill>
                <a:effectLst/>
              </a:rPr>
              <a:t>web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 servisus (XYZ/TMS, WMS) vai REST API</a:t>
            </a:r>
          </a:p>
          <a:p>
            <a:pPr algn="ctr"/>
            <a:endParaRPr lang="lv-LV" sz="12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1A1656-D46C-3C50-0160-5F2A83F4860B}"/>
              </a:ext>
            </a:extLst>
          </p:cNvPr>
          <p:cNvCxnSpPr>
            <a:cxnSpLocks/>
          </p:cNvCxnSpPr>
          <p:nvPr/>
        </p:nvCxnSpPr>
        <p:spPr>
          <a:xfrm>
            <a:off x="9716376" y="2464778"/>
            <a:ext cx="3021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29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E35A9-4135-E840-137B-AD22F9E03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9176FB-519A-C185-DC9D-76DF71CAF426}"/>
              </a:ext>
            </a:extLst>
          </p:cNvPr>
          <p:cNvCxnSpPr>
            <a:cxnSpLocks/>
          </p:cNvCxnSpPr>
          <p:nvPr/>
        </p:nvCxnSpPr>
        <p:spPr>
          <a:xfrm flipV="1">
            <a:off x="9470621" y="2444359"/>
            <a:ext cx="497107" cy="5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BB6D6B-624E-B96B-9CEF-A1BDDA42D966}"/>
              </a:ext>
            </a:extLst>
          </p:cNvPr>
          <p:cNvCxnSpPr>
            <a:cxnSpLocks/>
          </p:cNvCxnSpPr>
          <p:nvPr/>
        </p:nvCxnSpPr>
        <p:spPr>
          <a:xfrm>
            <a:off x="3323066" y="2457958"/>
            <a:ext cx="5612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E7786DB-7247-4A20-0D65-5B57A659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365125"/>
            <a:ext cx="11415776" cy="1325563"/>
          </a:xfrm>
        </p:spPr>
        <p:txBody>
          <a:bodyPr>
            <a:noAutofit/>
          </a:bodyPr>
          <a:lstStyle/>
          <a:p>
            <a:r>
              <a:rPr lang="lv-LV" sz="2800" b="1" dirty="0"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  <a:t>Scenārijs 2: </a:t>
            </a:r>
            <a:br>
              <a:rPr lang="lv-LV" sz="2800" b="1" dirty="0"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</a:br>
            <a:r>
              <a:rPr lang="lv-LV" sz="2800" b="1" dirty="0"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  <a:t>Automatizēta meža veselības risku uzraudzības sistēma </a:t>
            </a:r>
            <a:br>
              <a:rPr lang="lv-LV" sz="2800" b="1" dirty="0"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</a:br>
            <a:r>
              <a:rPr lang="lv-LV" sz="1800" dirty="0">
                <a:latin typeface="+mn-lt"/>
              </a:rPr>
              <a:t>(izcirtumi, </a:t>
            </a:r>
            <a:r>
              <a:rPr lang="lv-LV" sz="1800" dirty="0" err="1">
                <a:latin typeface="+mn-lt"/>
              </a:rPr>
              <a:t>vējgāzes</a:t>
            </a:r>
            <a:r>
              <a:rPr lang="lv-LV" sz="1800" dirty="0">
                <a:latin typeface="+mn-lt"/>
              </a:rPr>
              <a:t>, ugunsgrēki, kaitēkļi, slimības, paaugstināts mitrums, u.c.)</a:t>
            </a:r>
            <a:br>
              <a:rPr lang="en-US" b="1" dirty="0">
                <a:latin typeface="+mn-lt"/>
              </a:rPr>
            </a:br>
            <a:endParaRPr lang="lv-LV" dirty="0">
              <a:latin typeface="+mn-lt"/>
            </a:endParaRPr>
          </a:p>
        </p:txBody>
      </p:sp>
      <p:sp>
        <p:nvSpPr>
          <p:cNvPr id="4" name="Flowchart: Card 3">
            <a:extLst>
              <a:ext uri="{FF2B5EF4-FFF2-40B4-BE49-F238E27FC236}">
                <a16:creationId xmlns:a16="http://schemas.microsoft.com/office/drawing/2014/main" id="{3E06BECC-F906-C176-7F5E-E864350D7F78}"/>
              </a:ext>
            </a:extLst>
          </p:cNvPr>
          <p:cNvSpPr/>
          <p:nvPr/>
        </p:nvSpPr>
        <p:spPr>
          <a:xfrm>
            <a:off x="1967429" y="1822561"/>
            <a:ext cx="1683956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/>
              <a:t>Nosūti analīzei meža nogabalu poligonus </a:t>
            </a:r>
            <a:r>
              <a:rPr lang="lv-LV" sz="1200" i="1" dirty="0" err="1"/>
              <a:t>shapefile</a:t>
            </a:r>
            <a:r>
              <a:rPr lang="lv-LV" sz="1200" dirty="0"/>
              <a:t> formātā uz  </a:t>
            </a:r>
            <a:r>
              <a:rPr lang="lv-LV" sz="1200" dirty="0">
                <a:hlinkClick r:id="rId2"/>
              </a:rPr>
              <a:t>info@forestradar.com</a:t>
            </a:r>
            <a:endParaRPr lang="lv-LV" sz="1200" dirty="0"/>
          </a:p>
          <a:p>
            <a:pPr algn="ctr"/>
            <a:r>
              <a:rPr lang="lv-LV" sz="1200" dirty="0"/>
              <a:t> 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8433F2-0BBF-FCBB-7429-E2AB79D3154F}"/>
              </a:ext>
            </a:extLst>
          </p:cNvPr>
          <p:cNvGrpSpPr/>
          <p:nvPr/>
        </p:nvGrpSpPr>
        <p:grpSpPr>
          <a:xfrm>
            <a:off x="1282118" y="3296045"/>
            <a:ext cx="9627763" cy="3239523"/>
            <a:chOff x="123383" y="1179948"/>
            <a:chExt cx="11948907" cy="4498104"/>
          </a:xfrm>
        </p:grpSpPr>
        <p:pic>
          <p:nvPicPr>
            <p:cNvPr id="3" name="Google Shape;128;p18">
              <a:extLst>
                <a:ext uri="{FF2B5EF4-FFF2-40B4-BE49-F238E27FC236}">
                  <a16:creationId xmlns:a16="http://schemas.microsoft.com/office/drawing/2014/main" id="{BB91A884-A841-7BB6-EA39-FF5B52B8467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3383" y="1179948"/>
              <a:ext cx="6432380" cy="3872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29;p18">
              <a:extLst>
                <a:ext uri="{FF2B5EF4-FFF2-40B4-BE49-F238E27FC236}">
                  <a16:creationId xmlns:a16="http://schemas.microsoft.com/office/drawing/2014/main" id="{05A9D86B-7499-BF7B-F67D-44C1C0BEB0C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00076" y="1511305"/>
              <a:ext cx="6358632" cy="3835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31;p18">
              <a:extLst>
                <a:ext uri="{FF2B5EF4-FFF2-40B4-BE49-F238E27FC236}">
                  <a16:creationId xmlns:a16="http://schemas.microsoft.com/office/drawing/2014/main" id="{CC26D31C-99AD-B50A-349A-66C723FA7B2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10442"/>
            <a:stretch/>
          </p:blipFill>
          <p:spPr>
            <a:xfrm>
              <a:off x="8972941" y="1972982"/>
              <a:ext cx="3099349" cy="37050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Flowchart: Card 13">
            <a:extLst>
              <a:ext uri="{FF2B5EF4-FFF2-40B4-BE49-F238E27FC236}">
                <a16:creationId xmlns:a16="http://schemas.microsoft.com/office/drawing/2014/main" id="{37920B84-D3D3-C2E4-7240-FC0E7F05C166}"/>
              </a:ext>
            </a:extLst>
          </p:cNvPr>
          <p:cNvSpPr/>
          <p:nvPr/>
        </p:nvSpPr>
        <p:spPr>
          <a:xfrm>
            <a:off x="7927181" y="1822562"/>
            <a:ext cx="1749836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/>
              <a:t>Pārskati teritoriju kopā ar citiem telpiskajiem datiem lietotnē</a:t>
            </a:r>
          </a:p>
          <a:p>
            <a:pPr algn="ctr"/>
            <a:endParaRPr lang="lv-LV" sz="12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87D282-8EC3-553B-BB44-A7E059764ABA}"/>
              </a:ext>
            </a:extLst>
          </p:cNvPr>
          <p:cNvCxnSpPr>
            <a:cxnSpLocks/>
          </p:cNvCxnSpPr>
          <p:nvPr/>
        </p:nvCxnSpPr>
        <p:spPr>
          <a:xfrm flipV="1">
            <a:off x="7430074" y="2455293"/>
            <a:ext cx="497107" cy="5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279E0C-95AE-277A-590E-D93933139EB0}"/>
              </a:ext>
            </a:extLst>
          </p:cNvPr>
          <p:cNvCxnSpPr>
            <a:cxnSpLocks/>
          </p:cNvCxnSpPr>
          <p:nvPr/>
        </p:nvCxnSpPr>
        <p:spPr>
          <a:xfrm>
            <a:off x="1406210" y="2461190"/>
            <a:ext cx="5612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Flowchart: Card 19">
            <a:extLst>
              <a:ext uri="{FF2B5EF4-FFF2-40B4-BE49-F238E27FC236}">
                <a16:creationId xmlns:a16="http://schemas.microsoft.com/office/drawing/2014/main" id="{05AFC0FF-8797-458E-5BF0-42CABF3AB564}"/>
              </a:ext>
            </a:extLst>
          </p:cNvPr>
          <p:cNvSpPr/>
          <p:nvPr/>
        </p:nvSpPr>
        <p:spPr>
          <a:xfrm>
            <a:off x="5503548" y="1822561"/>
            <a:ext cx="2132922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/>
              <a:t>Saņem analīzes datus (riska vietas un izmaiņas) lietotnē </a:t>
            </a:r>
            <a:r>
              <a:rPr lang="lv-LV" sz="1200" u="sng" dirty="0"/>
              <a:t>uzreiz pēc veģetācijas sezonas</a:t>
            </a:r>
            <a:r>
              <a:rPr lang="lv-LV" sz="1200" dirty="0"/>
              <a:t> beigām</a:t>
            </a:r>
          </a:p>
          <a:p>
            <a:pPr algn="ctr"/>
            <a:endParaRPr lang="lv-LV" sz="12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7929B3-D458-2504-EB4E-F4938475C940}"/>
              </a:ext>
            </a:extLst>
          </p:cNvPr>
          <p:cNvCxnSpPr>
            <a:cxnSpLocks/>
          </p:cNvCxnSpPr>
          <p:nvPr/>
        </p:nvCxnSpPr>
        <p:spPr>
          <a:xfrm>
            <a:off x="4942329" y="2449689"/>
            <a:ext cx="5612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Flowchart: Card 22">
            <a:extLst>
              <a:ext uri="{FF2B5EF4-FFF2-40B4-BE49-F238E27FC236}">
                <a16:creationId xmlns:a16="http://schemas.microsoft.com/office/drawing/2014/main" id="{A2E1CA3A-0240-E324-1500-2587561A192C}"/>
              </a:ext>
            </a:extLst>
          </p:cNvPr>
          <p:cNvSpPr/>
          <p:nvPr/>
        </p:nvSpPr>
        <p:spPr>
          <a:xfrm>
            <a:off x="3884285" y="1822561"/>
            <a:ext cx="1345104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/>
              <a:t>Norādi vēlamo analīzes laika periodu (gads)</a:t>
            </a:r>
          </a:p>
          <a:p>
            <a:pPr algn="ctr"/>
            <a:endParaRPr lang="lv-LV" sz="1200" dirty="0"/>
          </a:p>
        </p:txBody>
      </p:sp>
      <p:sp>
        <p:nvSpPr>
          <p:cNvPr id="24" name="Flowchart: Card 23">
            <a:extLst>
              <a:ext uri="{FF2B5EF4-FFF2-40B4-BE49-F238E27FC236}">
                <a16:creationId xmlns:a16="http://schemas.microsoft.com/office/drawing/2014/main" id="{9E3B513E-B089-4F3B-1B00-CDA55A585E1D}"/>
              </a:ext>
            </a:extLst>
          </p:cNvPr>
          <p:cNvSpPr/>
          <p:nvPr/>
        </p:nvSpPr>
        <p:spPr>
          <a:xfrm>
            <a:off x="388461" y="1822561"/>
            <a:ext cx="1345104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/>
              <a:t>Reģistrējies </a:t>
            </a:r>
            <a:r>
              <a:rPr lang="lv-LV" sz="1200" dirty="0" err="1"/>
              <a:t>ForestRadar</a:t>
            </a:r>
            <a:r>
              <a:rPr lang="lv-LV" sz="1200" dirty="0"/>
              <a:t> lietotnē</a:t>
            </a:r>
          </a:p>
          <a:p>
            <a:pPr algn="ctr"/>
            <a:endParaRPr lang="lv-LV" sz="12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DBA0AB-416E-2932-22D6-254CAB895971}"/>
              </a:ext>
            </a:extLst>
          </p:cNvPr>
          <p:cNvCxnSpPr>
            <a:cxnSpLocks/>
          </p:cNvCxnSpPr>
          <p:nvPr/>
        </p:nvCxnSpPr>
        <p:spPr>
          <a:xfrm flipV="1">
            <a:off x="10311684" y="2421091"/>
            <a:ext cx="497107" cy="5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Flowchart: Card 25">
            <a:extLst>
              <a:ext uri="{FF2B5EF4-FFF2-40B4-BE49-F238E27FC236}">
                <a16:creationId xmlns:a16="http://schemas.microsoft.com/office/drawing/2014/main" id="{6A6C310C-C69A-46E0-F51B-87DBF1AFBB3C}"/>
              </a:ext>
            </a:extLst>
          </p:cNvPr>
          <p:cNvSpPr/>
          <p:nvPr/>
        </p:nvSpPr>
        <p:spPr>
          <a:xfrm>
            <a:off x="9970012" y="1760399"/>
            <a:ext cx="1950333" cy="1132111"/>
          </a:xfrm>
          <a:prstGeom prst="flowChartPunchedCar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200" dirty="0" err="1"/>
              <a:t>Lejuplādē</a:t>
            </a:r>
            <a:r>
              <a:rPr lang="lv-LV" sz="1200" dirty="0"/>
              <a:t> rezultātu </a:t>
            </a:r>
            <a:r>
              <a:rPr lang="lv-LV" sz="1200" b="0" i="0" u="none" strike="noStrike" dirty="0" err="1">
                <a:solidFill>
                  <a:srgbClr val="000000"/>
                </a:solidFill>
                <a:effectLst/>
              </a:rPr>
              <a:t>Shapefile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lv-LV" sz="1200" b="0" i="0" u="none" strike="noStrike" dirty="0" err="1">
                <a:solidFill>
                  <a:srgbClr val="000000"/>
                </a:solidFill>
                <a:effectLst/>
              </a:rPr>
              <a:t>SQLite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lv-LV" sz="1200" b="0" i="0" u="none" strike="noStrike" dirty="0" err="1">
                <a:solidFill>
                  <a:srgbClr val="000000"/>
                </a:solidFill>
                <a:effectLst/>
              </a:rPr>
              <a:t>GeoJSON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 formātos, kā </a:t>
            </a:r>
            <a:r>
              <a:rPr lang="lv-LV" sz="1200" b="0" i="0" u="none" strike="noStrike" dirty="0" err="1">
                <a:solidFill>
                  <a:srgbClr val="000000"/>
                </a:solidFill>
                <a:effectLst/>
              </a:rPr>
              <a:t>web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 servisus (XYZ/TMS, WMS) vai REST API</a:t>
            </a:r>
          </a:p>
          <a:p>
            <a:pPr algn="ctr"/>
            <a:endParaRPr lang="lv-LV" sz="1200" dirty="0"/>
          </a:p>
        </p:txBody>
      </p:sp>
    </p:spTree>
    <p:extLst>
      <p:ext uri="{BB962C8B-B14F-4D97-AF65-F5344CB8AC3E}">
        <p14:creationId xmlns:p14="http://schemas.microsoft.com/office/powerpoint/2010/main" val="906726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415600" y="217102"/>
            <a:ext cx="11360800" cy="113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lv-LV" sz="4000" dirty="0">
                <a:latin typeface="Arial"/>
                <a:ea typeface="Arial"/>
                <a:cs typeface="Arial"/>
                <a:sym typeface="Arial"/>
              </a:rPr>
              <a:t>Meža veselības risku un bojājumu noteikšana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415600" y="1020400"/>
            <a:ext cx="11360800" cy="4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609585" lvl="0" indent="-4444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lv-LV" sz="2400" dirty="0"/>
              <a:t>Dati: </a:t>
            </a:r>
            <a:r>
              <a:rPr lang="lv-LV" sz="2400" dirty="0" err="1"/>
              <a:t>PlanetScope</a:t>
            </a:r>
            <a:r>
              <a:rPr lang="lv-LV" sz="2400" dirty="0"/>
              <a:t> 3m/</a:t>
            </a:r>
            <a:r>
              <a:rPr lang="lv-LV" sz="2400" dirty="0" err="1"/>
              <a:t>pix</a:t>
            </a:r>
            <a:r>
              <a:rPr lang="lv-LV" sz="2400" dirty="0"/>
              <a:t> attēli ar augstu temporālo izšķirtspēju</a:t>
            </a:r>
            <a:endParaRPr sz="2400" dirty="0"/>
          </a:p>
          <a:p>
            <a:pPr marL="609585" lvl="0" indent="-4444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lv-LV" sz="2400" dirty="0"/>
              <a:t>Automatizēta </a:t>
            </a:r>
            <a:r>
              <a:rPr lang="lv-LV" sz="2400" dirty="0" err="1"/>
              <a:t>PlanetScope</a:t>
            </a:r>
            <a:r>
              <a:rPr lang="lv-LV" sz="2400" dirty="0"/>
              <a:t> attēlu atlase un lejupielāde</a:t>
            </a:r>
            <a:endParaRPr sz="2400" dirty="0"/>
          </a:p>
          <a:p>
            <a:pPr marL="609585" lvl="0" indent="-4444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lv-LV" sz="2400" dirty="0"/>
              <a:t>Piemērs (VMD), kur tika apstrādātas vairāk kā 15 000 mežaudzes visā Latvijā</a:t>
            </a:r>
            <a:endParaRPr sz="2400" dirty="0"/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40" y="2495071"/>
            <a:ext cx="5066267" cy="38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2702" y="2534753"/>
            <a:ext cx="5923635" cy="381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Play"/>
              <a:buNone/>
            </a:pPr>
            <a:r>
              <a:rPr lang="lv-LV" dirty="0">
                <a:latin typeface="Arial"/>
                <a:ea typeface="Arial"/>
                <a:cs typeface="Arial"/>
                <a:sym typeface="Arial"/>
              </a:rPr>
              <a:t>Mizgrauža bojājumu noteiktās vietas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lv-LV" dirty="0"/>
              <a:t>Laika rindu analīze</a:t>
            </a:r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000" y="2158668"/>
            <a:ext cx="4566533" cy="406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3298733" y="5625465"/>
            <a:ext cx="2795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June 2022</a:t>
            </a:r>
            <a:endParaRPr sz="2400" b="1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5077" y="2158667"/>
            <a:ext cx="4566523" cy="405439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7873167" y="5625467"/>
            <a:ext cx="2179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July 2022</a:t>
            </a:r>
            <a:endParaRPr sz="2400" b="1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Play"/>
              <a:buNone/>
            </a:pPr>
            <a:r>
              <a:rPr lang="lv-LV" dirty="0">
                <a:latin typeface="Arial"/>
                <a:ea typeface="Arial"/>
                <a:cs typeface="Arial"/>
                <a:sym typeface="Arial"/>
              </a:rPr>
              <a:t>Mizgrauža bojājumu noteiktās vietas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lv-LV" dirty="0"/>
              <a:t>Laika rindu analīze</a:t>
            </a:r>
            <a:endParaRPr dirty="0"/>
          </a:p>
        </p:txBody>
      </p:sp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001" y="2160001"/>
            <a:ext cx="4590404" cy="422833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/>
        </p:nvSpPr>
        <p:spPr>
          <a:xfrm>
            <a:off x="2922791" y="5830993"/>
            <a:ext cx="2753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August 2022</a:t>
            </a:r>
            <a:endParaRPr sz="2400" b="1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6725" y="2160000"/>
            <a:ext cx="4636976" cy="422833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7390488" y="5831009"/>
            <a:ext cx="2753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September 2022</a:t>
            </a:r>
            <a:endParaRPr sz="2400" b="1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9770</TotalTime>
  <Words>800</Words>
  <Application>Microsoft Office PowerPoint</Application>
  <PresentationFormat>Widescreen</PresentationFormat>
  <Paragraphs>112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Play</vt:lpstr>
      <vt:lpstr>Wingdings</vt:lpstr>
      <vt:lpstr>Arial</vt:lpstr>
      <vt:lpstr>Office Theme</vt:lpstr>
      <vt:lpstr>PowerPoint Presentation</vt:lpstr>
      <vt:lpstr>PowerPoint Presentation</vt:lpstr>
      <vt:lpstr>Tālizpētes datu platforma</vt:lpstr>
      <vt:lpstr>PowerPoint Presentation</vt:lpstr>
      <vt:lpstr>Scenārijs 1:  Automatizēta izcirtumu un vējgāžu monitoringa sistēma Baltijā </vt:lpstr>
      <vt:lpstr>Scenārijs 2:  Automatizēta meža veselības risku uzraudzības sistēma  (izcirtumi, vējgāzes, ugunsgrēki, kaitēkļi, slimības, paaugstināts mitrums, u.c.) </vt:lpstr>
      <vt:lpstr>Meža veselības risku un bojājumu noteikšana</vt:lpstr>
      <vt:lpstr>Mizgrauža bojājumu noteiktās vietas</vt:lpstr>
      <vt:lpstr>Mizgrauža bojājumu noteiktās vietas</vt:lpstr>
      <vt:lpstr>Mizgrauža bojājumu noteiktās vietas</vt:lpstr>
      <vt:lpstr>Mizgrauža bojājumu noteiktās vietas</vt:lpstr>
      <vt:lpstr>Rezultāti ĢIS vai ForestRadar lietotnē ar ticamības klasi (confidence)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Ilze</dc:creator>
  <cp:lastModifiedBy>Liene Valta</cp:lastModifiedBy>
  <cp:revision>33</cp:revision>
  <dcterms:modified xsi:type="dcterms:W3CDTF">2024-11-27T08:01:34Z</dcterms:modified>
</cp:coreProperties>
</file>