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79" r:id="rId2"/>
    <p:sldId id="378" r:id="rId3"/>
    <p:sldId id="377" r:id="rId4"/>
    <p:sldId id="369" r:id="rId5"/>
    <p:sldId id="370" r:id="rId6"/>
    <p:sldId id="383" r:id="rId7"/>
    <p:sldId id="371" r:id="rId8"/>
    <p:sldId id="372" r:id="rId9"/>
    <p:sldId id="373" r:id="rId10"/>
    <p:sldId id="374" r:id="rId11"/>
    <p:sldId id="375" r:id="rId12"/>
    <p:sldId id="376" r:id="rId13"/>
    <p:sldId id="384" r:id="rId14"/>
    <p:sldId id="385" r:id="rId15"/>
    <p:sldId id="386" r:id="rId16"/>
    <p:sldId id="387" r:id="rId17"/>
    <p:sldId id="302" r:id="rId18"/>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monds Bermanis" initials="RB" lastIdx="6" clrIdx="0">
    <p:extLst>
      <p:ext uri="{19B8F6BF-5375-455C-9EA6-DF929625EA0E}">
        <p15:presenceInfo xmlns:p15="http://schemas.microsoft.com/office/powerpoint/2012/main" userId="Raimonds Bermanis" providerId="None"/>
      </p:ext>
    </p:extLst>
  </p:cmAuthor>
  <p:cmAuthor id="2" name="Madara Černuho" initials="MČ" lastIdx="3" clrIdx="3">
    <p:extLst>
      <p:ext uri="{19B8F6BF-5375-455C-9EA6-DF929625EA0E}">
        <p15:presenceInfo xmlns:p15="http://schemas.microsoft.com/office/powerpoint/2012/main" userId="Madara Černu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E2F8D-4D8E-457C-AA14-1C18638A200C}" v="77" dt="2023-11-16T20:51:18.944"/>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78"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EF6BF57-241D-4C77-8A3B-D932AE249883}" type="datetimeFigureOut">
              <a:rPr lang="en-US" smtClean="0"/>
              <a:t>11/21/2023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9508E75-111D-4173-9BFA-089536AEF214}" type="slidenum">
              <a:rPr lang="en-US" smtClean="0"/>
              <a:t>‹#›</a:t>
            </a:fld>
            <a:endParaRPr lang="en-US"/>
          </a:p>
        </p:txBody>
      </p:sp>
    </p:spTree>
    <p:extLst>
      <p:ext uri="{BB962C8B-B14F-4D97-AF65-F5344CB8AC3E}">
        <p14:creationId xmlns:p14="http://schemas.microsoft.com/office/powerpoint/2010/main" val="2399153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123C17-53A4-42E4-A2D0-EDBCF44C7221}" type="datetimeFigureOut">
              <a:rPr lang="en-US" smtClean="0"/>
              <a:t>11/21/2023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9D6A4E-8B8F-48B8-812A-80A90E927503}" type="slidenum">
              <a:rPr lang="en-US" smtClean="0"/>
              <a:t>‹#›</a:t>
            </a:fld>
            <a:endParaRPr lang="en-US"/>
          </a:p>
        </p:txBody>
      </p:sp>
    </p:spTree>
    <p:extLst>
      <p:ext uri="{BB962C8B-B14F-4D97-AF65-F5344CB8AC3E}">
        <p14:creationId xmlns:p14="http://schemas.microsoft.com/office/powerpoint/2010/main" val="353029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txBox="1">
            <a:spLocks noGrp="1"/>
          </p:cNvSpPr>
          <p:nvPr/>
        </p:nvSpPr>
        <p:spPr bwMode="auto">
          <a:xfrm>
            <a:off x="3849689" y="9428164"/>
            <a:ext cx="2946400" cy="496887"/>
          </a:xfrm>
          <a:prstGeom prst="rect">
            <a:avLst/>
          </a:prstGeom>
          <a:noFill/>
          <a:ln>
            <a:miter lim="800000"/>
            <a:headEnd/>
            <a:tailEnd/>
          </a:ln>
        </p:spPr>
        <p:txBody>
          <a:bodyPr lIns="95566" tIns="47783" rIns="95566" bIns="47783" anchor="b"/>
          <a:lstStyle/>
          <a:p>
            <a:pPr algn="r">
              <a:defRPr/>
            </a:pPr>
            <a:fld id="{9D626AD5-EF3C-48F9-A949-A9F4095B8767}" type="slidenum">
              <a:rPr lang="lv-LV" sz="1200">
                <a:latin typeface="+mn-lt"/>
              </a:rPr>
              <a:pPr algn="r">
                <a:defRPr/>
              </a:pPr>
              <a:t>17</a:t>
            </a:fld>
            <a:endParaRPr lang="lv-LV"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21.11.2023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167102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21.11.2023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4144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21.11.2023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50105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21.11.2023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28025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9DB57-0C11-42A7-88FB-72585ABE34D2}" type="datetimeFigureOut">
              <a:rPr lang="lv-LV" smtClean="0"/>
              <a:t>21.11.2023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397206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CF59DB57-0C11-42A7-88FB-72585ABE34D2}" type="datetimeFigureOut">
              <a:rPr lang="lv-LV" smtClean="0"/>
              <a:t>21.11.2023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409376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CF59DB57-0C11-42A7-88FB-72585ABE34D2}" type="datetimeFigureOut">
              <a:rPr lang="lv-LV" smtClean="0"/>
              <a:t>21.11.2023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171312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CF59DB57-0C11-42A7-88FB-72585ABE34D2}" type="datetimeFigureOut">
              <a:rPr lang="lv-LV" smtClean="0"/>
              <a:t>21.11.2023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287461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DB57-0C11-42A7-88FB-72585ABE34D2}" type="datetimeFigureOut">
              <a:rPr lang="lv-LV" smtClean="0"/>
              <a:t>21.11.2023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354475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9DB57-0C11-42A7-88FB-72585ABE34D2}" type="datetimeFigureOut">
              <a:rPr lang="lv-LV" smtClean="0"/>
              <a:t>21.11.2023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368667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9DB57-0C11-42A7-88FB-72585ABE34D2}" type="datetimeFigureOut">
              <a:rPr lang="lv-LV" smtClean="0"/>
              <a:t>21.11.2023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87105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DB57-0C11-42A7-88FB-72585ABE34D2}" type="datetimeFigureOut">
              <a:rPr lang="lv-LV" smtClean="0"/>
              <a:t>21.11.2023</a:t>
            </a:fld>
            <a:endParaRPr lang="lv-LV"/>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A1705-09DB-43B0-98FE-91A2F5031E47}" type="slidenum">
              <a:rPr lang="lv-LV" smtClean="0"/>
              <a:t>‹#›</a:t>
            </a:fld>
            <a:endParaRPr lang="lv-LV"/>
          </a:p>
        </p:txBody>
      </p:sp>
    </p:spTree>
    <p:extLst>
      <p:ext uri="{BB962C8B-B14F-4D97-AF65-F5344CB8AC3E}">
        <p14:creationId xmlns:p14="http://schemas.microsoft.com/office/powerpoint/2010/main" val="247179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kpc.llkc.lv/"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facebook.com/people/LLKC-Me%C5%BEa-konsult%C4%81ciju-pakalpojumu-centrs/100057397571584/?locale=lv_LV" TargetMode="External"/><Relationship Id="rId4" Type="http://schemas.openxmlformats.org/officeDocument/2006/relationships/hyperlink" Target="http://new.llkc.lv/lv/nozares/mezsaimnieciba-apmacibas/apmaciba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new.llkc.lv/lv/visi-specialisti?nozare=3" TargetMode="External"/><Relationship Id="rId7" Type="http://schemas.openxmlformats.org/officeDocument/2006/relationships/image" Target="../media/image13.jpeg"/><Relationship Id="rId2" Type="http://schemas.openxmlformats.org/officeDocument/2006/relationships/hyperlink" Target="https://www.mittoevents.com/konsultacijas/pieteikties" TargetMode="Externa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konsultacijas@mkpc.llkc.l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kpc.llkc.l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mailto:mkpc@mkpc.llkc.l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2105297"/>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sz="4400" b="1" cap="all" dirty="0"/>
              <a:t>Mežu īpašniekiem būtiskais un svarīgais slēdzot cirsmu pirkšanas-pārdošanas līgumus </a:t>
            </a:r>
            <a:endParaRPr lang="en-US" altLang="en-US" b="1" kern="1200" cap="all"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902932" y="3717032"/>
            <a:ext cx="10665676" cy="2634590"/>
          </a:xfrm>
        </p:spPr>
        <p:txBody>
          <a:bodyPr vert="horz" lIns="91440" tIns="45720" rIns="91440" bIns="45720" rtlCol="0">
            <a:noAutofit/>
          </a:bodyPr>
          <a:lstStyle/>
          <a:p>
            <a:pPr marL="114300" indent="0">
              <a:lnSpc>
                <a:spcPct val="90000"/>
              </a:lnSpc>
              <a:buNone/>
            </a:pPr>
            <a:endParaRPr lang="lv-LV" altLang="lv-LV" sz="2500" dirty="0"/>
          </a:p>
          <a:p>
            <a:pPr marL="0" indent="0">
              <a:spcAft>
                <a:spcPts val="600"/>
              </a:spcAft>
              <a:buNone/>
            </a:pPr>
            <a:r>
              <a:rPr lang="lv-LV" altLang="en-US" sz="2500" b="1" dirty="0">
                <a:solidFill>
                  <a:schemeClr val="bg1">
                    <a:lumMod val="50000"/>
                  </a:schemeClr>
                </a:solidFill>
              </a:rPr>
              <a:t>Raimonds Bērmanis</a:t>
            </a:r>
            <a:endParaRPr lang="lv-LV" altLang="en-US" sz="2000" b="1" dirty="0">
              <a:solidFill>
                <a:schemeClr val="bg1">
                  <a:lumMod val="50000"/>
                </a:schemeClr>
              </a:solidFill>
            </a:endParaRPr>
          </a:p>
          <a:p>
            <a:pPr marL="0" indent="0">
              <a:spcBef>
                <a:spcPts val="0"/>
              </a:spcBef>
              <a:buNone/>
            </a:pPr>
            <a:r>
              <a:rPr lang="lv-LV" altLang="en-US" sz="2000" dirty="0">
                <a:solidFill>
                  <a:schemeClr val="bg1">
                    <a:lumMod val="50000"/>
                  </a:schemeClr>
                </a:solidFill>
              </a:rPr>
              <a:t>Latvijas Lauku konsultāciju un izglītības centr</a:t>
            </a:r>
            <a:r>
              <a:rPr lang="en-US" altLang="en-US" sz="2000" dirty="0">
                <a:solidFill>
                  <a:schemeClr val="bg1">
                    <a:lumMod val="50000"/>
                  </a:schemeClr>
                </a:solidFill>
              </a:rPr>
              <a:t>s</a:t>
            </a:r>
            <a:r>
              <a:rPr lang="lv-LV" altLang="en-US" sz="2000" dirty="0">
                <a:solidFill>
                  <a:schemeClr val="bg1">
                    <a:lumMod val="50000"/>
                  </a:schemeClr>
                </a:solidFill>
              </a:rPr>
              <a:t> </a:t>
            </a:r>
          </a:p>
          <a:p>
            <a:pPr marL="0" indent="0">
              <a:spcBef>
                <a:spcPts val="0"/>
              </a:spcBef>
              <a:buNone/>
            </a:pPr>
            <a:r>
              <a:rPr lang="lv-LV" altLang="en-US" sz="2000" dirty="0">
                <a:solidFill>
                  <a:schemeClr val="bg1">
                    <a:lumMod val="50000"/>
                  </a:schemeClr>
                </a:solidFill>
              </a:rPr>
              <a:t>Meža konsultāciju pakalpojumu centrs</a:t>
            </a:r>
          </a:p>
          <a:p>
            <a:pPr marL="0" indent="0">
              <a:spcBef>
                <a:spcPts val="0"/>
              </a:spcBef>
              <a:buNone/>
            </a:pPr>
            <a:r>
              <a:rPr lang="lv-LV" altLang="lv-LV" sz="2000" dirty="0">
                <a:solidFill>
                  <a:schemeClr val="bg1">
                    <a:lumMod val="50000"/>
                  </a:schemeClr>
                </a:solidFill>
                <a:hlinkClick r:id="rId2">
                  <a:extLst>
                    <a:ext uri="{A12FA001-AC4F-418D-AE19-62706E023703}">
                      <ahyp:hlinkClr xmlns:ahyp="http://schemas.microsoft.com/office/drawing/2018/hyperlinkcolor" val="tx"/>
                    </a:ext>
                  </a:extLst>
                </a:hlinkClick>
              </a:rPr>
              <a:t>www.mkpc.llkc.lv</a:t>
            </a:r>
            <a:endParaRPr lang="en-US" altLang="lv-LV" sz="2000" dirty="0">
              <a:solidFill>
                <a:schemeClr val="bg1">
                  <a:lumMod val="50000"/>
                </a:schemeClr>
              </a:solidFill>
            </a:endParaRPr>
          </a:p>
          <a:p>
            <a:pPr marL="0" indent="0" algn="ctr">
              <a:spcBef>
                <a:spcPts val="0"/>
              </a:spcBef>
              <a:buNone/>
            </a:pPr>
            <a:endParaRPr lang="en-US" altLang="lv-LV" sz="2000" dirty="0">
              <a:solidFill>
                <a:schemeClr val="bg1">
                  <a:lumMod val="50000"/>
                </a:schemeClr>
              </a:solidFill>
            </a:endParaRPr>
          </a:p>
          <a:p>
            <a:pPr marL="0" indent="0" algn="ctr">
              <a:spcBef>
                <a:spcPts val="0"/>
              </a:spcBef>
              <a:buNone/>
            </a:pPr>
            <a:endParaRPr lang="en-US" altLang="lv-LV" sz="2000" dirty="0">
              <a:solidFill>
                <a:schemeClr val="bg1">
                  <a:lumMod val="50000"/>
                </a:schemeClr>
              </a:solidFill>
            </a:endParaRPr>
          </a:p>
          <a:p>
            <a:pPr marL="0" indent="0" algn="ctr">
              <a:spcBef>
                <a:spcPts val="0"/>
              </a:spcBef>
              <a:buNone/>
            </a:pPr>
            <a:r>
              <a:rPr lang="en-US" altLang="lv-LV" sz="2000" b="1" dirty="0">
                <a:solidFill>
                  <a:schemeClr val="bg1">
                    <a:lumMod val="50000"/>
                  </a:schemeClr>
                </a:solidFill>
              </a:rPr>
              <a:t>22.11.2023.</a:t>
            </a:r>
            <a:endParaRPr lang="lv-LV" altLang="lv-LV" sz="2000" b="1" dirty="0">
              <a:solidFill>
                <a:schemeClr val="bg1">
                  <a:lumMod val="50000"/>
                </a:schemeClr>
              </a:solidFill>
            </a:endParaRPr>
          </a:p>
          <a:p>
            <a:pPr marL="457200">
              <a:lnSpc>
                <a:spcPct val="90000"/>
              </a:lnSpc>
              <a:buFont typeface="Wingdings" panose="05000000000000000000" pitchFamily="2" charset="2"/>
              <a:buChar char="q"/>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4C79AA0F-B8B9-20A5-3B4A-0BCE7CA8E2A5}"/>
              </a:ext>
            </a:extLst>
          </p:cNvPr>
          <p:cNvSpPr txBox="1"/>
          <p:nvPr/>
        </p:nvSpPr>
        <p:spPr>
          <a:xfrm>
            <a:off x="8472264" y="2852936"/>
            <a:ext cx="3354696" cy="1384995"/>
          </a:xfrm>
          <a:prstGeom prst="rect">
            <a:avLst/>
          </a:prstGeom>
          <a:noFill/>
        </p:spPr>
        <p:txBody>
          <a:bodyPr wrap="square" rtlCol="0">
            <a:spAutoFit/>
          </a:bodyPr>
          <a:lstStyle/>
          <a:p>
            <a:pPr algn="ctr"/>
            <a:r>
              <a:rPr lang="lv-LV" sz="2800" b="1" dirty="0">
                <a:solidFill>
                  <a:schemeClr val="accent3">
                    <a:lumMod val="75000"/>
                  </a:schemeClr>
                </a:solidFill>
              </a:rPr>
              <a:t>Mežsaimniecības konference meža īpašniekiem 2023</a:t>
            </a:r>
          </a:p>
        </p:txBody>
      </p:sp>
    </p:spTree>
    <p:extLst>
      <p:ext uri="{BB962C8B-B14F-4D97-AF65-F5344CB8AC3E}">
        <p14:creationId xmlns:p14="http://schemas.microsoft.com/office/powerpoint/2010/main" val="60904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dirty="0">
                <a:effectLst>
                  <a:outerShdw blurRad="38100" dist="38100" dir="2700000" algn="tl">
                    <a:srgbClr val="000000">
                      <a:alpha val="43137"/>
                    </a:srgbClr>
                  </a:outerShdw>
                </a:effectLst>
              </a:rPr>
              <a:t>LĪGUMA SASTĀDĪŠANA, LĪGUMA PARAKSTĪŠANA IV</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1402925"/>
            <a:ext cx="7792482" cy="3724561"/>
          </a:xfrm>
        </p:spPr>
        <p:txBody>
          <a:bodyPr vert="horz" lIns="91440" tIns="45720" rIns="91440" bIns="45720" rtlCol="0">
            <a:noAutofit/>
          </a:bodyPr>
          <a:lstStyle/>
          <a:p>
            <a:pPr marL="0" indent="-228600">
              <a:lnSpc>
                <a:spcPct val="90000"/>
              </a:lnSpc>
            </a:pPr>
            <a:endParaRPr lang="en-US" altLang="lv-LV" sz="2000" dirty="0"/>
          </a:p>
          <a:p>
            <a:pPr marL="114300" indent="0">
              <a:lnSpc>
                <a:spcPct val="90000"/>
              </a:lnSpc>
              <a:buNone/>
            </a:pPr>
            <a:r>
              <a:rPr lang="lv-LV" altLang="lv-LV" sz="2000" dirty="0"/>
              <a:t>vēl svarīgās lietas, kas ieļaujamas cirsmas pirkuma līgumā meža īpašnieka interešu pārstāvniecībai un taisnīgai sadarbībai:</a:t>
            </a:r>
          </a:p>
          <a:p>
            <a:pPr marL="114300" indent="0">
              <a:lnSpc>
                <a:spcPct val="90000"/>
              </a:lnSpc>
              <a:buNone/>
            </a:pPr>
            <a:endParaRPr lang="lv-LV" altLang="lv-LV" sz="2000" dirty="0"/>
          </a:p>
          <a:p>
            <a:pPr marL="457200">
              <a:lnSpc>
                <a:spcPct val="90000"/>
              </a:lnSpc>
              <a:buFont typeface="Wingdings" panose="05000000000000000000" pitchFamily="2" charset="2"/>
              <a:buChar char="q"/>
            </a:pPr>
            <a:r>
              <a:rPr lang="lv-LV" altLang="lv-LV" sz="2000" dirty="0"/>
              <a:t>Pārdevējam nav tiesību vienpusēji lauzt līgumu, ja Pircējs cirsmas izstrādes laikā nepieļauj būtiskus likumu un normatīvo aktu pārkāpumus.</a:t>
            </a:r>
          </a:p>
          <a:p>
            <a:pPr marL="457200">
              <a:lnSpc>
                <a:spcPct val="90000"/>
              </a:lnSpc>
              <a:buFont typeface="Wingdings" panose="05000000000000000000" pitchFamily="2" charset="2"/>
              <a:buChar char="q"/>
            </a:pPr>
            <a:r>
              <a:rPr lang="lv-LV" altLang="lv-LV" sz="2000" dirty="0"/>
              <a:t>Pārdevējam </a:t>
            </a:r>
            <a:r>
              <a:rPr lang="lv-LV" altLang="lv-LV" sz="2000" b="1" dirty="0"/>
              <a:t>ir tiesības vienpusēji lauzt līgumu</a:t>
            </a:r>
            <a:r>
              <a:rPr lang="lv-LV" altLang="lv-LV" sz="2000" dirty="0"/>
              <a:t>, ja:</a:t>
            </a:r>
          </a:p>
          <a:p>
            <a:pPr marL="114300" indent="0">
              <a:lnSpc>
                <a:spcPct val="90000"/>
              </a:lnSpc>
              <a:buNone/>
            </a:pPr>
            <a:r>
              <a:rPr lang="lv-LV" altLang="lv-LV" sz="2000" dirty="0"/>
              <a:t>	Pircējs nav samaksājis pirkuma maksu noteiktajā termiņā;</a:t>
            </a:r>
          </a:p>
          <a:p>
            <a:pPr marL="0" indent="0" algn="just">
              <a:lnSpc>
                <a:spcPct val="90000"/>
              </a:lnSpc>
              <a:buNone/>
            </a:pPr>
            <a:r>
              <a:rPr lang="lv-LV" altLang="lv-LV" sz="2000" dirty="0"/>
              <a:t>	Pircējs cirsmas izstrādes laikā ar savu darbību vai bezdarbību 	pieļauj būtiskus normatīvo aktu pārkāpumus, nodara un 	neatlīdzina zaudējumus Pārdevējam vai trešajām personām.</a:t>
            </a:r>
          </a:p>
          <a:p>
            <a:pPr marL="457200">
              <a:lnSpc>
                <a:spcPct val="90000"/>
              </a:lnSpc>
              <a:buFont typeface="Wingdings" panose="05000000000000000000" pitchFamily="2" charset="2"/>
              <a:buChar char="q"/>
            </a:pPr>
            <a:r>
              <a:rPr lang="lv-LV" altLang="lv-LV" sz="2000" dirty="0"/>
              <a:t>Pārdodot cirsmu krājas kopšanas cirtei, līgumā nepieciešams norādīt paliekošās audzes  parametrus – audzes </a:t>
            </a:r>
            <a:r>
              <a:rPr lang="lv-LV" altLang="lv-LV" sz="2000" dirty="0" err="1"/>
              <a:t>šķērslaukumu</a:t>
            </a:r>
            <a:r>
              <a:rPr lang="lv-LV" altLang="lv-LV" sz="2000" dirty="0"/>
              <a:t> (G), iespējams arī koku sugas.</a:t>
            </a:r>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8631898" y="2348880"/>
            <a:ext cx="3560102" cy="3477875"/>
          </a:xfrm>
          <a:prstGeom prst="rect">
            <a:avLst/>
          </a:prstGeom>
          <a:noFill/>
        </p:spPr>
        <p:txBody>
          <a:bodyPr wrap="square" rtlCol="0">
            <a:spAutoFit/>
          </a:bodyPr>
          <a:lstStyle/>
          <a:p>
            <a:pPr algn="ctr"/>
            <a:r>
              <a:rPr lang="lv-LV" sz="2400" b="1" dirty="0"/>
              <a:t>Līgumā iekļauj abu pušu kontaktinformāciju (e-pasts, tālrunis)</a:t>
            </a:r>
          </a:p>
          <a:p>
            <a:pPr algn="ctr"/>
            <a:endParaRPr lang="lv-LV" sz="1400" b="1" dirty="0"/>
          </a:p>
          <a:p>
            <a:pPr algn="ctr"/>
            <a:r>
              <a:rPr lang="lv-LV" sz="2400" b="1" dirty="0"/>
              <a:t>Jāpārbauda līdzēju paraksta tiesības!</a:t>
            </a:r>
          </a:p>
          <a:p>
            <a:pPr algn="ctr"/>
            <a:endParaRPr lang="lv-LV" sz="1400" b="1" dirty="0"/>
          </a:p>
          <a:p>
            <a:pPr algn="ctr"/>
            <a:r>
              <a:rPr lang="lv-LV" sz="2400" b="1" dirty="0"/>
              <a:t>Līgumu uzņēmuma vārdā slēdz konkrēta persona!</a:t>
            </a:r>
          </a:p>
          <a:p>
            <a:pPr algn="ctr"/>
            <a:endParaRPr lang="lv-LV" sz="2400" b="1" dirty="0"/>
          </a:p>
        </p:txBody>
      </p:sp>
    </p:spTree>
    <p:extLst>
      <p:ext uri="{BB962C8B-B14F-4D97-AF65-F5344CB8AC3E}">
        <p14:creationId xmlns:p14="http://schemas.microsoft.com/office/powerpoint/2010/main" val="406967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dirty="0">
                <a:effectLst>
                  <a:outerShdw blurRad="38100" dist="38100" dir="2700000" algn="tl">
                    <a:srgbClr val="000000">
                      <a:alpha val="43137"/>
                    </a:srgbClr>
                  </a:outerShdw>
                </a:effectLst>
              </a:rPr>
              <a:t>CIRSMU PĀRDODOT, ATCERIES</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1402925"/>
            <a:ext cx="7792482" cy="3724561"/>
          </a:xfrm>
        </p:spPr>
        <p:txBody>
          <a:bodyPr vert="horz" lIns="91440" tIns="45720" rIns="91440" bIns="45720" rtlCol="0">
            <a:noAutofit/>
          </a:bodyPr>
          <a:lstStyle/>
          <a:p>
            <a:pPr marL="114300" indent="0">
              <a:lnSpc>
                <a:spcPct val="90000"/>
              </a:lnSpc>
              <a:buNone/>
            </a:pPr>
            <a:endParaRPr lang="lv-LV" altLang="lv-LV" sz="2000" dirty="0"/>
          </a:p>
          <a:p>
            <a:pPr marL="457200">
              <a:lnSpc>
                <a:spcPct val="90000"/>
              </a:lnSpc>
              <a:buFont typeface="Wingdings" panose="05000000000000000000" pitchFamily="2" charset="2"/>
              <a:buChar char="q"/>
            </a:pPr>
            <a:r>
              <a:rPr lang="lv-LV" altLang="lv-LV" sz="2000" dirty="0"/>
              <a:t>Uztver mežizstrādes kompāniju vai cirsmu Pircēju kā sadarbības partneri, jo no savstarpējās sadarbības iegūst abas puses;</a:t>
            </a:r>
          </a:p>
          <a:p>
            <a:pPr marL="457200">
              <a:lnSpc>
                <a:spcPct val="90000"/>
              </a:lnSpc>
              <a:buFont typeface="Wingdings" panose="05000000000000000000" pitchFamily="2" charset="2"/>
              <a:buChar char="q"/>
            </a:pPr>
            <a:r>
              <a:rPr lang="lv-LV" altLang="lv-LV" sz="2000" dirty="0"/>
              <a:t>Mierīgi iepazīsties ar piedāvātā līguma saturu, nekautrējies iekļaut sev svarīgās lietas, rosini izņemt no līguma lietas, kas neapmierina;</a:t>
            </a:r>
          </a:p>
          <a:p>
            <a:pPr marL="457200">
              <a:lnSpc>
                <a:spcPct val="90000"/>
              </a:lnSpc>
              <a:buFont typeface="Wingdings" panose="05000000000000000000" pitchFamily="2" charset="2"/>
              <a:buChar char="q"/>
            </a:pPr>
            <a:r>
              <a:rPr lang="lv-LV" altLang="lv-LV" sz="2000" dirty="0"/>
              <a:t>Ja nepieciešams, aizdodies pie jurista uz konsultāciju - nepažēlot simtu, bet riskēt zaudēt tūkstošus;</a:t>
            </a:r>
          </a:p>
          <a:p>
            <a:pPr marL="457200">
              <a:lnSpc>
                <a:spcPct val="90000"/>
              </a:lnSpc>
              <a:buFont typeface="Wingdings" panose="05000000000000000000" pitchFamily="2" charset="2"/>
              <a:buChar char="q"/>
            </a:pPr>
            <a:r>
              <a:rPr lang="lv-LV" altLang="lv-LV" sz="2000" dirty="0"/>
              <a:t>Latvijā ir augsts pieprasījums pēc koksnes, ja nespēj vienoties ar vienu pircēju, visticamāk būs cits pircējs, kurš gribēs iegādāties Tavu  cirsmu;</a:t>
            </a:r>
          </a:p>
          <a:p>
            <a:pPr marL="457200">
              <a:lnSpc>
                <a:spcPct val="90000"/>
              </a:lnSpc>
              <a:buFont typeface="Wingdings" panose="05000000000000000000" pitchFamily="2" charset="2"/>
              <a:buChar char="q"/>
            </a:pPr>
            <a:r>
              <a:rPr lang="lv-LV" altLang="lv-LV" sz="2000" dirty="0"/>
              <a:t>Mežs nav lauksaimniecības kultūra, gada laikā nekas tur būtiski nemainīsies, tamdēļ, ja neapmierina cena vai citi nosacījumi, </a:t>
            </a:r>
            <a:r>
              <a:rPr lang="lv-LV" altLang="lv-LV" sz="2000" dirty="0" err="1"/>
              <a:t>nepārdo</a:t>
            </a:r>
            <a:r>
              <a:rPr lang="en-US" altLang="lv-LV" sz="2000" dirty="0"/>
              <a:t>d</a:t>
            </a:r>
            <a:r>
              <a:rPr lang="lv-LV" altLang="lv-LV" sz="2000" dirty="0"/>
              <a:t>, nogaidi;  </a:t>
            </a:r>
          </a:p>
          <a:p>
            <a:pPr marL="457200">
              <a:lnSpc>
                <a:spcPct val="90000"/>
              </a:lnSpc>
              <a:buFont typeface="Wingdings" panose="05000000000000000000" pitchFamily="2" charset="2"/>
              <a:buChar char="q"/>
            </a:pPr>
            <a:r>
              <a:rPr lang="lv-LV" altLang="lv-LV" sz="2000" dirty="0"/>
              <a:t>Ieņēmumi no cirsmu/kokmateriālu pārdošanas ir galvenie ieņēmumi no meža apsaimniekošanas, taču tikai reizi vairākos gados, tamdēļ apsver visu kārtīgi.  </a:t>
            </a:r>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8832304" y="2049482"/>
            <a:ext cx="3240360" cy="3785652"/>
          </a:xfrm>
          <a:prstGeom prst="rect">
            <a:avLst/>
          </a:prstGeom>
          <a:noFill/>
        </p:spPr>
        <p:txBody>
          <a:bodyPr wrap="square" rtlCol="0">
            <a:spAutoFit/>
          </a:bodyPr>
          <a:lstStyle/>
          <a:p>
            <a:pPr algn="ctr"/>
            <a:r>
              <a:rPr lang="lv-LV" sz="2400" b="1" dirty="0"/>
              <a:t>Meža īpašniekam veicot cirsmu pārdošanu ir jāspēj pastāvēt par savām  vēlmēm un interesēm </a:t>
            </a:r>
          </a:p>
          <a:p>
            <a:pPr algn="ctr"/>
            <a:endParaRPr lang="lv-LV" sz="2400" b="1" dirty="0"/>
          </a:p>
          <a:p>
            <a:pPr algn="ctr"/>
            <a:r>
              <a:rPr lang="lv-LV" sz="2400" b="1" dirty="0"/>
              <a:t>Pie lielas darījuma summas ieteicams līgumu slēgt pie notāra</a:t>
            </a:r>
          </a:p>
          <a:p>
            <a:pPr algn="ctr"/>
            <a:endParaRPr lang="lv-LV" sz="2400" b="1" dirty="0"/>
          </a:p>
        </p:txBody>
      </p:sp>
    </p:spTree>
    <p:extLst>
      <p:ext uri="{BB962C8B-B14F-4D97-AF65-F5344CB8AC3E}">
        <p14:creationId xmlns:p14="http://schemas.microsoft.com/office/powerpoint/2010/main" val="3914452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dirty="0">
                <a:effectLst>
                  <a:outerShdw blurRad="38100" dist="38100" dir="2700000" algn="tl">
                    <a:srgbClr val="000000">
                      <a:alpha val="43137"/>
                    </a:srgbClr>
                  </a:outerShdw>
                </a:effectLst>
              </a:rPr>
              <a:t>PAPILDU INFORMĀCIJA</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pic>
        <p:nvPicPr>
          <p:cNvPr id="8" name="Picture 7">
            <a:extLst>
              <a:ext uri="{FF2B5EF4-FFF2-40B4-BE49-F238E27FC236}">
                <a16:creationId xmlns:a16="http://schemas.microsoft.com/office/drawing/2014/main" id="{6711A712-900F-7129-EA03-FC36040BB8EC}"/>
              </a:ext>
            </a:extLst>
          </p:cNvPr>
          <p:cNvPicPr>
            <a:picLocks noChangeAspect="1"/>
          </p:cNvPicPr>
          <p:nvPr/>
        </p:nvPicPr>
        <p:blipFill>
          <a:blip r:embed="rId4"/>
          <a:stretch>
            <a:fillRect/>
          </a:stretch>
        </p:blipFill>
        <p:spPr>
          <a:xfrm>
            <a:off x="7204469" y="1934464"/>
            <a:ext cx="2483069" cy="3429000"/>
          </a:xfrm>
          <a:prstGeom prst="rect">
            <a:avLst/>
          </a:prstGeom>
          <a:ln>
            <a:solidFill>
              <a:schemeClr val="tx1">
                <a:lumMod val="75000"/>
                <a:lumOff val="25000"/>
              </a:schemeClr>
            </a:solidFill>
          </a:ln>
        </p:spPr>
      </p:pic>
      <p:pic>
        <p:nvPicPr>
          <p:cNvPr id="10" name="Picture 9">
            <a:extLst>
              <a:ext uri="{FF2B5EF4-FFF2-40B4-BE49-F238E27FC236}">
                <a16:creationId xmlns:a16="http://schemas.microsoft.com/office/drawing/2014/main" id="{A38B102E-F0A3-C15C-CC5D-7461477806C1}"/>
              </a:ext>
            </a:extLst>
          </p:cNvPr>
          <p:cNvPicPr>
            <a:picLocks noChangeAspect="1"/>
          </p:cNvPicPr>
          <p:nvPr/>
        </p:nvPicPr>
        <p:blipFill>
          <a:blip r:embed="rId5"/>
          <a:stretch>
            <a:fillRect/>
          </a:stretch>
        </p:blipFill>
        <p:spPr>
          <a:xfrm>
            <a:off x="1555787" y="1938128"/>
            <a:ext cx="2428336" cy="3429000"/>
          </a:xfrm>
          <a:prstGeom prst="rect">
            <a:avLst/>
          </a:prstGeom>
          <a:ln>
            <a:solidFill>
              <a:schemeClr val="tx1">
                <a:lumMod val="75000"/>
                <a:lumOff val="25000"/>
              </a:schemeClr>
            </a:solidFill>
          </a:ln>
        </p:spPr>
      </p:pic>
      <p:pic>
        <p:nvPicPr>
          <p:cNvPr id="11" name="Picture 10">
            <a:extLst>
              <a:ext uri="{FF2B5EF4-FFF2-40B4-BE49-F238E27FC236}">
                <a16:creationId xmlns:a16="http://schemas.microsoft.com/office/drawing/2014/main" id="{4A9A6FE9-59A5-1A0A-EADE-40C912CF79A1}"/>
              </a:ext>
            </a:extLst>
          </p:cNvPr>
          <p:cNvPicPr>
            <a:picLocks noChangeAspect="1"/>
          </p:cNvPicPr>
          <p:nvPr/>
        </p:nvPicPr>
        <p:blipFill>
          <a:blip r:embed="rId6"/>
          <a:stretch>
            <a:fillRect/>
          </a:stretch>
        </p:blipFill>
        <p:spPr>
          <a:xfrm>
            <a:off x="3093388" y="2729560"/>
            <a:ext cx="2349831" cy="3325785"/>
          </a:xfrm>
          <a:prstGeom prst="rect">
            <a:avLst/>
          </a:prstGeom>
          <a:ln>
            <a:solidFill>
              <a:schemeClr val="tx1">
                <a:lumMod val="75000"/>
                <a:lumOff val="25000"/>
              </a:schemeClr>
            </a:solidFill>
          </a:ln>
        </p:spPr>
      </p:pic>
      <p:pic>
        <p:nvPicPr>
          <p:cNvPr id="12" name="Picture 11">
            <a:extLst>
              <a:ext uri="{FF2B5EF4-FFF2-40B4-BE49-F238E27FC236}">
                <a16:creationId xmlns:a16="http://schemas.microsoft.com/office/drawing/2014/main" id="{A2AC5AD1-1206-3167-7F87-69B12F8AB0EB}"/>
              </a:ext>
            </a:extLst>
          </p:cNvPr>
          <p:cNvPicPr>
            <a:picLocks noChangeAspect="1"/>
          </p:cNvPicPr>
          <p:nvPr/>
        </p:nvPicPr>
        <p:blipFill>
          <a:blip r:embed="rId7"/>
          <a:stretch>
            <a:fillRect/>
          </a:stretch>
        </p:blipFill>
        <p:spPr>
          <a:xfrm>
            <a:off x="4854638" y="3201848"/>
            <a:ext cx="1893330" cy="2699436"/>
          </a:xfrm>
          <a:prstGeom prst="rect">
            <a:avLst/>
          </a:prstGeom>
          <a:ln>
            <a:solidFill>
              <a:schemeClr val="tx1">
                <a:lumMod val="75000"/>
                <a:lumOff val="25000"/>
              </a:schemeClr>
            </a:solidFill>
          </a:ln>
        </p:spPr>
      </p:pic>
      <p:pic>
        <p:nvPicPr>
          <p:cNvPr id="13" name="Picture 12">
            <a:extLst>
              <a:ext uri="{FF2B5EF4-FFF2-40B4-BE49-F238E27FC236}">
                <a16:creationId xmlns:a16="http://schemas.microsoft.com/office/drawing/2014/main" id="{1AFDE5DB-BAD0-F884-D559-7BE74166F60D}"/>
              </a:ext>
            </a:extLst>
          </p:cNvPr>
          <p:cNvPicPr>
            <a:picLocks noChangeAspect="1"/>
          </p:cNvPicPr>
          <p:nvPr/>
        </p:nvPicPr>
        <p:blipFill>
          <a:blip r:embed="rId8"/>
          <a:stretch>
            <a:fillRect/>
          </a:stretch>
        </p:blipFill>
        <p:spPr>
          <a:xfrm>
            <a:off x="8446003" y="2729559"/>
            <a:ext cx="2861216" cy="2451983"/>
          </a:xfrm>
          <a:prstGeom prst="rect">
            <a:avLst/>
          </a:prstGeom>
          <a:ln>
            <a:solidFill>
              <a:schemeClr val="tx1">
                <a:lumMod val="75000"/>
                <a:lumOff val="25000"/>
              </a:schemeClr>
            </a:solidFill>
          </a:ln>
        </p:spPr>
      </p:pic>
    </p:spTree>
    <p:extLst>
      <p:ext uri="{BB962C8B-B14F-4D97-AF65-F5344CB8AC3E}">
        <p14:creationId xmlns:p14="http://schemas.microsoft.com/office/powerpoint/2010/main" val="244822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1402925"/>
            <a:ext cx="7792482" cy="3724561"/>
          </a:xfrm>
        </p:spPr>
        <p:txBody>
          <a:bodyPr vert="horz" lIns="91440" tIns="45720" rIns="91440" bIns="45720" rtlCol="0">
            <a:noAutofit/>
          </a:bodyPr>
          <a:lstStyle/>
          <a:p>
            <a:pPr marL="0" indent="-228600">
              <a:lnSpc>
                <a:spcPct val="90000"/>
              </a:lnSpc>
            </a:pPr>
            <a:endParaRPr lang="en-US" altLang="lv-LV" sz="2000" dirty="0"/>
          </a:p>
          <a:p>
            <a:pPr marL="114300" indent="0">
              <a:lnSpc>
                <a:spcPct val="90000"/>
              </a:lnSpc>
              <a:buNone/>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9243153" y="2388364"/>
            <a:ext cx="2829511" cy="3508653"/>
          </a:xfrm>
          <a:prstGeom prst="rect">
            <a:avLst/>
          </a:prstGeom>
          <a:noFill/>
        </p:spPr>
        <p:txBody>
          <a:bodyPr wrap="square" rtlCol="0">
            <a:spAutoFit/>
          </a:bodyPr>
          <a:lstStyle/>
          <a:p>
            <a:pPr algn="ctr"/>
            <a:r>
              <a:rPr lang="lv-LV" sz="2000" b="1" dirty="0"/>
              <a:t>Apmācību īstenošanas periods no 2023. gada decembra līdz 2025. gada 30. septembrim. </a:t>
            </a:r>
          </a:p>
          <a:p>
            <a:pPr algn="ctr"/>
            <a:endParaRPr lang="lv-LV" sz="2000" b="1" dirty="0"/>
          </a:p>
          <a:p>
            <a:pPr algn="ctr"/>
            <a:r>
              <a:rPr lang="lv-LV" sz="2000" b="1" dirty="0"/>
              <a:t>Mācībām pieteikties sev tuvākajā MKPC reģionālajā nodaļā vai apmacibas@mkpc.llkc.lv, vai tālr. 26352648</a:t>
            </a:r>
          </a:p>
          <a:p>
            <a:pPr algn="ctr"/>
            <a:endParaRPr lang="lv-LV" sz="2200" b="1" dirty="0"/>
          </a:p>
        </p:txBody>
      </p:sp>
      <p:graphicFrame>
        <p:nvGraphicFramePr>
          <p:cNvPr id="4" name="Table 3">
            <a:extLst>
              <a:ext uri="{FF2B5EF4-FFF2-40B4-BE49-F238E27FC236}">
                <a16:creationId xmlns:a16="http://schemas.microsoft.com/office/drawing/2014/main" id="{7B252CFC-FFD2-49C2-137D-0BCFB03E066D}"/>
              </a:ext>
            </a:extLst>
          </p:cNvPr>
          <p:cNvGraphicFramePr>
            <a:graphicFrameLocks noGrp="1"/>
          </p:cNvGraphicFramePr>
          <p:nvPr>
            <p:extLst>
              <p:ext uri="{D42A27DB-BD31-4B8C-83A1-F6EECF244321}">
                <p14:modId xmlns:p14="http://schemas.microsoft.com/office/powerpoint/2010/main" val="1609053009"/>
              </p:ext>
            </p:extLst>
          </p:nvPr>
        </p:nvGraphicFramePr>
        <p:xfrm>
          <a:off x="839416" y="1917490"/>
          <a:ext cx="8195353" cy="3941998"/>
        </p:xfrm>
        <a:graphic>
          <a:graphicData uri="http://schemas.openxmlformats.org/drawingml/2006/table">
            <a:tbl>
              <a:tblPr>
                <a:tableStyleId>{8799B23B-EC83-4686-B30A-512413B5E67A}</a:tableStyleId>
              </a:tblPr>
              <a:tblGrid>
                <a:gridCol w="1519808">
                  <a:extLst>
                    <a:ext uri="{9D8B030D-6E8A-4147-A177-3AD203B41FA5}">
                      <a16:colId xmlns:a16="http://schemas.microsoft.com/office/drawing/2014/main" val="3821879233"/>
                    </a:ext>
                  </a:extLst>
                </a:gridCol>
                <a:gridCol w="4788690">
                  <a:extLst>
                    <a:ext uri="{9D8B030D-6E8A-4147-A177-3AD203B41FA5}">
                      <a16:colId xmlns:a16="http://schemas.microsoft.com/office/drawing/2014/main" val="426713087"/>
                    </a:ext>
                  </a:extLst>
                </a:gridCol>
                <a:gridCol w="1886855">
                  <a:extLst>
                    <a:ext uri="{9D8B030D-6E8A-4147-A177-3AD203B41FA5}">
                      <a16:colId xmlns:a16="http://schemas.microsoft.com/office/drawing/2014/main" val="3138242468"/>
                    </a:ext>
                  </a:extLst>
                </a:gridCol>
              </a:tblGrid>
              <a:tr h="576064">
                <a:tc>
                  <a:txBody>
                    <a:bodyPr/>
                    <a:lstStyle/>
                    <a:p>
                      <a:pPr algn="ctr">
                        <a:lnSpc>
                          <a:spcPct val="100000"/>
                        </a:lnSpc>
                      </a:pPr>
                      <a:r>
                        <a:rPr lang="lv-LV" sz="1600" b="1" dirty="0">
                          <a:effectLst/>
                        </a:rPr>
                        <a:t>Mācību bloks</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solidFill>
                      <a:schemeClr val="accent6">
                        <a:lumMod val="20000"/>
                        <a:lumOff val="80000"/>
                      </a:schemeClr>
                    </a:solidFill>
                  </a:tcPr>
                </a:tc>
                <a:tc>
                  <a:txBody>
                    <a:bodyPr/>
                    <a:lstStyle/>
                    <a:p>
                      <a:pPr algn="ctr">
                        <a:lnSpc>
                          <a:spcPct val="100000"/>
                        </a:lnSpc>
                      </a:pPr>
                      <a:r>
                        <a:rPr lang="lv-LV" sz="1600" b="1" dirty="0">
                          <a:effectLst/>
                        </a:rPr>
                        <a:t>Mācību kursa nosaukums</a:t>
                      </a:r>
                      <a:endParaRPr lang="en-US" sz="1600" b="1" dirty="0">
                        <a:effectLst/>
                      </a:endParaRPr>
                    </a:p>
                  </a:txBody>
                  <a:tcPr marL="39709" marR="39709" marT="0" marB="0" anchor="ctr">
                    <a:solidFill>
                      <a:schemeClr val="accent6">
                        <a:lumMod val="20000"/>
                        <a:lumOff val="80000"/>
                      </a:schemeClr>
                    </a:solidFill>
                  </a:tcPr>
                </a:tc>
                <a:tc>
                  <a:txBody>
                    <a:bodyPr/>
                    <a:lstStyle/>
                    <a:p>
                      <a:pPr algn="ctr">
                        <a:lnSpc>
                          <a:spcPct val="100000"/>
                        </a:lnSpc>
                      </a:pPr>
                      <a:r>
                        <a:rPr lang="lv-LV" sz="1600" b="1" dirty="0">
                          <a:effectLst/>
                        </a:rPr>
                        <a:t>Mācību kursa apjoms</a:t>
                      </a:r>
                      <a:endParaRPr lang="en-US" sz="1600" b="1" dirty="0">
                        <a:effectLst/>
                      </a:endParaRPr>
                    </a:p>
                    <a:p>
                      <a:pPr algn="ctr">
                        <a:lnSpc>
                          <a:spcPct val="100000"/>
                        </a:lnSpc>
                      </a:pPr>
                      <a:r>
                        <a:rPr lang="lv-LV" sz="1600" b="1" dirty="0">
                          <a:effectLst/>
                        </a:rPr>
                        <a:t>(stundas, h)</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solidFill>
                      <a:schemeClr val="accent6">
                        <a:lumMod val="20000"/>
                        <a:lumOff val="80000"/>
                      </a:schemeClr>
                    </a:solidFill>
                  </a:tcPr>
                </a:tc>
                <a:extLst>
                  <a:ext uri="{0D108BD9-81ED-4DB2-BD59-A6C34878D82A}">
                    <a16:rowId xmlns:a16="http://schemas.microsoft.com/office/drawing/2014/main" val="3756797466"/>
                  </a:ext>
                </a:extLst>
              </a:tr>
              <a:tr h="287158">
                <a:tc rowSpan="8">
                  <a:txBody>
                    <a:bodyPr/>
                    <a:lstStyle/>
                    <a:p>
                      <a:pPr algn="ctr">
                        <a:lnSpc>
                          <a:spcPct val="115000"/>
                        </a:lnSpc>
                      </a:pPr>
                      <a:r>
                        <a:rPr lang="lv-LV" sz="1400" b="1" dirty="0">
                          <a:effectLst/>
                        </a:rPr>
                        <a:t>Mežsaimniecība</a:t>
                      </a:r>
                      <a:endParaRPr lang="en-US" sz="1400" b="1" dirty="0">
                        <a:effectLst/>
                      </a:endParaRPr>
                    </a:p>
                    <a:p>
                      <a:pPr algn="ctr">
                        <a:lnSpc>
                          <a:spcPct val="115000"/>
                        </a:lnSpc>
                      </a:pPr>
                      <a:r>
                        <a:rPr lang="lv-LV" sz="1400" b="1" dirty="0">
                          <a:effectLst/>
                        </a:rPr>
                        <a:t>(100% atbalsta intensitāte)</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l">
                        <a:lnSpc>
                          <a:spcPct val="100000"/>
                        </a:lnSpc>
                      </a:pPr>
                      <a:r>
                        <a:rPr lang="lv-LV" sz="1400" dirty="0">
                          <a:effectLst/>
                        </a:rPr>
                        <a:t>Svešzemju un vietējo koku sugu ieaudzēšana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1904094503"/>
                  </a:ext>
                </a:extLst>
              </a:tr>
              <a:tr h="330275">
                <a:tc vMerge="1">
                  <a:txBody>
                    <a:bodyPr/>
                    <a:lstStyle/>
                    <a:p>
                      <a:endParaRPr lang="en-US"/>
                    </a:p>
                  </a:txBody>
                  <a:tcPr/>
                </a:tc>
                <a:tc>
                  <a:txBody>
                    <a:bodyPr/>
                    <a:lstStyle/>
                    <a:p>
                      <a:pPr algn="l">
                        <a:lnSpc>
                          <a:spcPct val="100000"/>
                        </a:lnSpc>
                      </a:pPr>
                      <a:r>
                        <a:rPr lang="lv-LV" sz="1400" dirty="0">
                          <a:effectLst/>
                        </a:rPr>
                        <a:t>Meža atjaunošana un ieaudzēšana CO2 piesaistei, meža reproduktīvais materiāls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4089316321"/>
                  </a:ext>
                </a:extLst>
              </a:tr>
              <a:tr h="500792">
                <a:tc vMerge="1">
                  <a:txBody>
                    <a:bodyPr/>
                    <a:lstStyle/>
                    <a:p>
                      <a:endParaRPr lang="en-US"/>
                    </a:p>
                  </a:txBody>
                  <a:tcPr/>
                </a:tc>
                <a:tc>
                  <a:txBody>
                    <a:bodyPr/>
                    <a:lstStyle/>
                    <a:p>
                      <a:pPr algn="l">
                        <a:lnSpc>
                          <a:spcPct val="100000"/>
                        </a:lnSpc>
                      </a:pPr>
                      <a:r>
                        <a:rPr lang="lv-LV" sz="1400" dirty="0">
                          <a:effectLst/>
                        </a:rPr>
                        <a:t>Mežaudžu izturība pret klimatiskajiem faktoriem un kaitēkļu apdraudējumiem, klimatviedā mežsaimniecība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2014300921"/>
                  </a:ext>
                </a:extLst>
              </a:tr>
              <a:tr h="330275">
                <a:tc vMerge="1">
                  <a:txBody>
                    <a:bodyPr/>
                    <a:lstStyle/>
                    <a:p>
                      <a:endParaRPr lang="en-US"/>
                    </a:p>
                  </a:txBody>
                  <a:tcPr/>
                </a:tc>
                <a:tc>
                  <a:txBody>
                    <a:bodyPr/>
                    <a:lstStyle/>
                    <a:p>
                      <a:pPr algn="l">
                        <a:lnSpc>
                          <a:spcPct val="100000"/>
                        </a:lnSpc>
                      </a:pPr>
                      <a:r>
                        <a:rPr lang="lv-LV" sz="1400" dirty="0">
                          <a:effectLst/>
                        </a:rPr>
                        <a:t>Jaunaudžu kopšana nākotnes meža ražības un noturības palielināšanai</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24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981355485"/>
                  </a:ext>
                </a:extLst>
              </a:tr>
              <a:tr h="500792">
                <a:tc vMerge="1">
                  <a:txBody>
                    <a:bodyPr/>
                    <a:lstStyle/>
                    <a:p>
                      <a:endParaRPr lang="en-US"/>
                    </a:p>
                  </a:txBody>
                  <a:tcPr/>
                </a:tc>
                <a:tc>
                  <a:txBody>
                    <a:bodyPr/>
                    <a:lstStyle/>
                    <a:p>
                      <a:pPr algn="l">
                        <a:lnSpc>
                          <a:spcPct val="100000"/>
                        </a:lnSpc>
                      </a:pPr>
                      <a:r>
                        <a:rPr lang="lv-LV" sz="1400" dirty="0">
                          <a:effectLst/>
                        </a:rPr>
                        <a:t>Meža bioloģiskās daudzveidības aizsardzība un saglabāšana mežizstrādē, kultūrvēsturiskie objekti mežā</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40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1934361049"/>
                  </a:ext>
                </a:extLst>
              </a:tr>
              <a:tr h="159757">
                <a:tc vMerge="1">
                  <a:txBody>
                    <a:bodyPr/>
                    <a:lstStyle/>
                    <a:p>
                      <a:endParaRPr lang="en-US"/>
                    </a:p>
                  </a:txBody>
                  <a:tcPr/>
                </a:tc>
                <a:tc>
                  <a:txBody>
                    <a:bodyPr/>
                    <a:lstStyle/>
                    <a:p>
                      <a:pPr algn="l">
                        <a:lnSpc>
                          <a:spcPct val="100000"/>
                        </a:lnSpc>
                      </a:pPr>
                      <a:r>
                        <a:rPr lang="lv-LV" sz="1400">
                          <a:effectLst/>
                        </a:rPr>
                        <a:t>Dabai tuvināta meža apsaimniekošana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1133836164"/>
                  </a:ext>
                </a:extLst>
              </a:tr>
              <a:tr h="330275">
                <a:tc vMerge="1">
                  <a:txBody>
                    <a:bodyPr/>
                    <a:lstStyle/>
                    <a:p>
                      <a:endParaRPr lang="en-US"/>
                    </a:p>
                  </a:txBody>
                  <a:tcPr/>
                </a:tc>
                <a:tc>
                  <a:txBody>
                    <a:bodyPr/>
                    <a:lstStyle/>
                    <a:p>
                      <a:pPr algn="l">
                        <a:lnSpc>
                          <a:spcPct val="100000"/>
                        </a:lnSpc>
                      </a:pPr>
                      <a:r>
                        <a:rPr lang="lv-LV" sz="1400" dirty="0">
                          <a:effectLst/>
                        </a:rPr>
                        <a:t>Savvaļas dzīvnieku slimības, medījuma gaļas higiēna un pārtikas drošība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1734610557"/>
                  </a:ext>
                </a:extLst>
              </a:tr>
              <a:tr h="583672">
                <a:tc vMerge="1">
                  <a:txBody>
                    <a:bodyPr/>
                    <a:lstStyle/>
                    <a:p>
                      <a:endParaRPr lang="en-US"/>
                    </a:p>
                  </a:txBody>
                  <a:tcPr/>
                </a:tc>
                <a:tc>
                  <a:txBody>
                    <a:bodyPr/>
                    <a:lstStyle/>
                    <a:p>
                      <a:pPr algn="l">
                        <a:lnSpc>
                          <a:spcPct val="100000"/>
                        </a:lnSpc>
                      </a:pPr>
                      <a:r>
                        <a:rPr lang="lv-LV" sz="1400" dirty="0">
                          <a:effectLst/>
                        </a:rPr>
                        <a:t>Meža apsaimniekošana kā uzņēmējdarbības veids, kooperācijas iespējas meža īpašniekam (praktiskās nodarbības ārzemēs)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40</a:t>
                      </a:r>
                      <a:endParaRPr lang="en-US" sz="1400" dirty="0">
                        <a:effectLst/>
                      </a:endParaRPr>
                    </a:p>
                    <a:p>
                      <a:pPr algn="ctr">
                        <a:lnSpc>
                          <a:spcPct val="100000"/>
                        </a:lnSpc>
                      </a:pPr>
                      <a:r>
                        <a:rPr lang="lv-LV"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1687950338"/>
                  </a:ext>
                </a:extLst>
              </a:tr>
            </a:tbl>
          </a:graphicData>
        </a:graphic>
      </p:graphicFrame>
      <p:sp>
        <p:nvSpPr>
          <p:cNvPr id="10" name="Title 1">
            <a:extLst>
              <a:ext uri="{FF2B5EF4-FFF2-40B4-BE49-F238E27FC236}">
                <a16:creationId xmlns:a16="http://schemas.microsoft.com/office/drawing/2014/main" id="{572B944A-079F-31B6-517A-0F96BF5D6C7F}"/>
              </a:ext>
            </a:extLst>
          </p:cNvPr>
          <p:cNvSpPr txBox="1">
            <a:spLocks/>
          </p:cNvSpPr>
          <p:nvPr/>
        </p:nvSpPr>
        <p:spPr>
          <a:xfrm>
            <a:off x="1137034" y="260648"/>
            <a:ext cx="7792482" cy="158417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lv-LV" altLang="en-US" b="1" cap="all" dirty="0"/>
              <a:t>LAP 2014. – 2020. pasākuma “Zināšanu </a:t>
            </a:r>
            <a:r>
              <a:rPr lang="lv-LV" altLang="en-US" b="1" cap="all" dirty="0" err="1"/>
              <a:t>pārneses</a:t>
            </a:r>
            <a:r>
              <a:rPr lang="lv-LV" altLang="en-US" b="1" cap="all" dirty="0"/>
              <a:t> un informācijas </a:t>
            </a:r>
            <a:r>
              <a:rPr lang="lv-LV" altLang="en-US" b="1" cap="all" dirty="0" err="1"/>
              <a:t>pasākumiˮ</a:t>
            </a:r>
            <a:r>
              <a:rPr lang="lv-LV" altLang="en-US" b="1" cap="all" dirty="0"/>
              <a:t> </a:t>
            </a:r>
            <a:r>
              <a:rPr lang="lv-LV" altLang="en-US" b="1" cap="all" dirty="0" err="1"/>
              <a:t>apakšpasākums</a:t>
            </a:r>
            <a:r>
              <a:rPr lang="lv-LV" altLang="en-US" b="1" cap="all" dirty="0"/>
              <a:t> “Profesionālās izglītības un</a:t>
            </a:r>
            <a:br>
              <a:rPr lang="lv-LV" altLang="en-US" b="1" cap="all" dirty="0"/>
            </a:br>
            <a:r>
              <a:rPr lang="lv-LV" altLang="en-US" b="1" cap="all" dirty="0"/>
              <a:t>prasmju apguves pasākumi”</a:t>
            </a:r>
            <a:endParaRPr lang="en-US" altLang="en-US" b="1" kern="1200" cap="all" dirty="0">
              <a:solidFill>
                <a:schemeClr val="tx1"/>
              </a:solidFill>
            </a:endParaRPr>
          </a:p>
        </p:txBody>
      </p:sp>
      <p:pic>
        <p:nvPicPr>
          <p:cNvPr id="6" name="Picture 5">
            <a:extLst>
              <a:ext uri="{FF2B5EF4-FFF2-40B4-BE49-F238E27FC236}">
                <a16:creationId xmlns:a16="http://schemas.microsoft.com/office/drawing/2014/main" id="{B721949C-F01E-9960-CCF6-7B3D29EF1D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991" t="9221" r="759" b="9786"/>
          <a:stretch/>
        </p:blipFill>
        <p:spPr>
          <a:xfrm>
            <a:off x="3287688" y="5932154"/>
            <a:ext cx="4229100" cy="695325"/>
          </a:xfrm>
          <a:prstGeom prst="rect">
            <a:avLst/>
          </a:prstGeom>
        </p:spPr>
      </p:pic>
    </p:spTree>
    <p:extLst>
      <p:ext uri="{BB962C8B-B14F-4D97-AF65-F5344CB8AC3E}">
        <p14:creationId xmlns:p14="http://schemas.microsoft.com/office/powerpoint/2010/main" val="236175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260648"/>
            <a:ext cx="7792482" cy="158417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lv-LV" altLang="en-US" b="1" cap="all" dirty="0"/>
              <a:t>LAP 2014. – 2020. pasākuma “Zināšanu </a:t>
            </a:r>
            <a:r>
              <a:rPr lang="lv-LV" altLang="en-US" b="1" cap="all" dirty="0" err="1"/>
              <a:t>pārneses</a:t>
            </a:r>
            <a:r>
              <a:rPr lang="lv-LV" altLang="en-US" b="1" cap="all" dirty="0"/>
              <a:t> un informācijas </a:t>
            </a:r>
            <a:r>
              <a:rPr lang="lv-LV" altLang="en-US" b="1" cap="all" dirty="0" err="1"/>
              <a:t>pasākumiˮ</a:t>
            </a:r>
            <a:r>
              <a:rPr lang="lv-LV" altLang="en-US" b="1" cap="all" dirty="0"/>
              <a:t> </a:t>
            </a:r>
            <a:r>
              <a:rPr lang="lv-LV" altLang="en-US" b="1" cap="all" dirty="0" err="1"/>
              <a:t>apakšpasākums</a:t>
            </a:r>
            <a:r>
              <a:rPr lang="lv-LV" altLang="en-US" b="1" cap="all" dirty="0"/>
              <a:t> “Profesionālās izglītības un</a:t>
            </a:r>
            <a:br>
              <a:rPr lang="lv-LV" altLang="en-US" b="1" cap="all" dirty="0"/>
            </a:br>
            <a:r>
              <a:rPr lang="lv-LV" altLang="en-US" b="1" cap="all" dirty="0"/>
              <a:t>prasmju apguves pasākumi”</a:t>
            </a:r>
            <a:endParaRPr lang="en-US" altLang="en-US" b="1" kern="1200" cap="all" dirty="0">
              <a:solidFill>
                <a:schemeClr val="tx1"/>
              </a:solidFill>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2484983"/>
            <a:ext cx="7792482" cy="3724561"/>
          </a:xfrm>
        </p:spPr>
        <p:txBody>
          <a:bodyPr vert="horz" lIns="91440" tIns="45720" rIns="91440" bIns="45720" rtlCol="0">
            <a:noAutofit/>
          </a:bodyPr>
          <a:lstStyle/>
          <a:p>
            <a:pPr marL="0" indent="-228600">
              <a:lnSpc>
                <a:spcPct val="90000"/>
              </a:lnSpc>
            </a:pPr>
            <a:endParaRPr lang="en-US" altLang="lv-LV" sz="2000" dirty="0"/>
          </a:p>
          <a:p>
            <a:pPr marL="114300" indent="0">
              <a:lnSpc>
                <a:spcPct val="90000"/>
              </a:lnSpc>
              <a:buNone/>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8929516" y="2103222"/>
            <a:ext cx="3107145" cy="3477875"/>
          </a:xfrm>
          <a:prstGeom prst="rect">
            <a:avLst/>
          </a:prstGeom>
          <a:noFill/>
        </p:spPr>
        <p:txBody>
          <a:bodyPr wrap="square" rtlCol="0">
            <a:spAutoFit/>
          </a:bodyPr>
          <a:lstStyle/>
          <a:p>
            <a:pPr algn="ctr"/>
            <a:r>
              <a:rPr lang="lv-LV" sz="2000" b="1" dirty="0"/>
              <a:t>Apmācību īstenošanas periods no 2023. gada decembra līdz 2025. gada 30. septembrim. </a:t>
            </a:r>
          </a:p>
          <a:p>
            <a:pPr algn="ctr"/>
            <a:endParaRPr lang="lv-LV" sz="2000" b="1" dirty="0"/>
          </a:p>
          <a:p>
            <a:pPr algn="ctr"/>
            <a:r>
              <a:rPr lang="lv-LV" sz="2000" b="1" dirty="0"/>
              <a:t>Mācībām pieteikties sev tuvākajā MKPC reģionālajā nodaļā vai apmacibas@mkpc.llkc.lv, vai tālr. 26352648</a:t>
            </a:r>
          </a:p>
          <a:p>
            <a:pPr algn="ctr"/>
            <a:endParaRPr lang="lv-LV" sz="2000" b="1" dirty="0"/>
          </a:p>
        </p:txBody>
      </p:sp>
      <p:graphicFrame>
        <p:nvGraphicFramePr>
          <p:cNvPr id="8" name="Table 7">
            <a:extLst>
              <a:ext uri="{FF2B5EF4-FFF2-40B4-BE49-F238E27FC236}">
                <a16:creationId xmlns:a16="http://schemas.microsoft.com/office/drawing/2014/main" id="{E91F2B04-CF5A-60FD-57FE-F5C445BA5CDC}"/>
              </a:ext>
            </a:extLst>
          </p:cNvPr>
          <p:cNvGraphicFramePr>
            <a:graphicFrameLocks noGrp="1"/>
          </p:cNvGraphicFramePr>
          <p:nvPr>
            <p:extLst>
              <p:ext uri="{D42A27DB-BD31-4B8C-83A1-F6EECF244321}">
                <p14:modId xmlns:p14="http://schemas.microsoft.com/office/powerpoint/2010/main" val="648851705"/>
              </p:ext>
            </p:extLst>
          </p:nvPr>
        </p:nvGraphicFramePr>
        <p:xfrm>
          <a:off x="839416" y="2080941"/>
          <a:ext cx="7992888" cy="2343840"/>
        </p:xfrm>
        <a:graphic>
          <a:graphicData uri="http://schemas.openxmlformats.org/drawingml/2006/table">
            <a:tbl>
              <a:tblPr>
                <a:tableStyleId>{8799B23B-EC83-4686-B30A-512413B5E67A}</a:tableStyleId>
              </a:tblPr>
              <a:tblGrid>
                <a:gridCol w="1296144">
                  <a:extLst>
                    <a:ext uri="{9D8B030D-6E8A-4147-A177-3AD203B41FA5}">
                      <a16:colId xmlns:a16="http://schemas.microsoft.com/office/drawing/2014/main" val="3821879233"/>
                    </a:ext>
                  </a:extLst>
                </a:gridCol>
                <a:gridCol w="4680520">
                  <a:extLst>
                    <a:ext uri="{9D8B030D-6E8A-4147-A177-3AD203B41FA5}">
                      <a16:colId xmlns:a16="http://schemas.microsoft.com/office/drawing/2014/main" val="426713087"/>
                    </a:ext>
                  </a:extLst>
                </a:gridCol>
                <a:gridCol w="2016224">
                  <a:extLst>
                    <a:ext uri="{9D8B030D-6E8A-4147-A177-3AD203B41FA5}">
                      <a16:colId xmlns:a16="http://schemas.microsoft.com/office/drawing/2014/main" val="3138242468"/>
                    </a:ext>
                  </a:extLst>
                </a:gridCol>
              </a:tblGrid>
              <a:tr h="451016">
                <a:tc>
                  <a:txBody>
                    <a:bodyPr/>
                    <a:lstStyle/>
                    <a:p>
                      <a:pPr algn="ctr">
                        <a:lnSpc>
                          <a:spcPct val="100000"/>
                        </a:lnSpc>
                      </a:pPr>
                      <a:r>
                        <a:rPr lang="lv-LV" sz="1600" b="1" dirty="0">
                          <a:effectLst/>
                        </a:rPr>
                        <a:t>Mācību bloks</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solidFill>
                      <a:schemeClr val="accent6">
                        <a:lumMod val="20000"/>
                        <a:lumOff val="80000"/>
                      </a:schemeClr>
                    </a:solidFill>
                  </a:tcPr>
                </a:tc>
                <a:tc>
                  <a:txBody>
                    <a:bodyPr/>
                    <a:lstStyle/>
                    <a:p>
                      <a:pPr algn="ctr">
                        <a:lnSpc>
                          <a:spcPct val="100000"/>
                        </a:lnSpc>
                      </a:pPr>
                      <a:r>
                        <a:rPr lang="lv-LV" sz="1600" b="1" dirty="0">
                          <a:effectLst/>
                        </a:rPr>
                        <a:t>Mācību kursa nosaukums</a:t>
                      </a:r>
                      <a:endParaRPr lang="en-US" sz="1600" b="1" dirty="0">
                        <a:effectLst/>
                      </a:endParaRPr>
                    </a:p>
                  </a:txBody>
                  <a:tcPr marL="39709" marR="39709" marT="0" marB="0" anchor="ctr">
                    <a:solidFill>
                      <a:schemeClr val="accent6">
                        <a:lumMod val="20000"/>
                        <a:lumOff val="80000"/>
                      </a:schemeClr>
                    </a:solidFill>
                  </a:tcPr>
                </a:tc>
                <a:tc>
                  <a:txBody>
                    <a:bodyPr/>
                    <a:lstStyle/>
                    <a:p>
                      <a:pPr algn="ctr">
                        <a:lnSpc>
                          <a:spcPct val="100000"/>
                        </a:lnSpc>
                      </a:pPr>
                      <a:r>
                        <a:rPr lang="lv-LV" sz="1600" b="1" dirty="0">
                          <a:effectLst/>
                        </a:rPr>
                        <a:t>Mācību kursa apjoms</a:t>
                      </a:r>
                      <a:endParaRPr lang="en-US" sz="1600" b="1" dirty="0">
                        <a:effectLst/>
                      </a:endParaRPr>
                    </a:p>
                    <a:p>
                      <a:pPr algn="ctr">
                        <a:lnSpc>
                          <a:spcPct val="100000"/>
                        </a:lnSpc>
                      </a:pPr>
                      <a:r>
                        <a:rPr lang="lv-LV" sz="1600" b="1" dirty="0">
                          <a:effectLst/>
                        </a:rPr>
                        <a:t>(stundas, h)</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solidFill>
                      <a:schemeClr val="accent6">
                        <a:lumMod val="20000"/>
                        <a:lumOff val="80000"/>
                      </a:schemeClr>
                    </a:solidFill>
                  </a:tcPr>
                </a:tc>
                <a:extLst>
                  <a:ext uri="{0D108BD9-81ED-4DB2-BD59-A6C34878D82A}">
                    <a16:rowId xmlns:a16="http://schemas.microsoft.com/office/drawing/2014/main" val="3756797466"/>
                  </a:ext>
                </a:extLst>
              </a:tr>
              <a:tr h="327509">
                <a:tc rowSpan="5">
                  <a:txBody>
                    <a:bodyPr/>
                    <a:lstStyle/>
                    <a:p>
                      <a:pPr algn="ctr">
                        <a:lnSpc>
                          <a:spcPct val="100000"/>
                        </a:lnSpc>
                      </a:pPr>
                      <a:r>
                        <a:rPr lang="lv-LV" sz="1400" b="1" dirty="0">
                          <a:effectLst/>
                        </a:rPr>
                        <a:t>Mežsaimniecība</a:t>
                      </a:r>
                      <a:endParaRPr lang="en-US" sz="1400" b="1" dirty="0">
                        <a:effectLst/>
                      </a:endParaRPr>
                    </a:p>
                    <a:p>
                      <a:pPr algn="ctr">
                        <a:lnSpc>
                          <a:spcPct val="100000"/>
                        </a:lnSpc>
                      </a:pPr>
                      <a:r>
                        <a:rPr lang="lv-LV" sz="1400" b="1" dirty="0">
                          <a:effectLst/>
                        </a:rPr>
                        <a:t>(50% vai 90% atbalsta intensitāte)</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just">
                        <a:lnSpc>
                          <a:spcPct val="100000"/>
                        </a:lnSpc>
                      </a:pPr>
                      <a:r>
                        <a:rPr lang="lv-LV" sz="1400" dirty="0">
                          <a:effectLst/>
                        </a:rPr>
                        <a:t>Motorinstrumentu izmantošana mežizstrādes darbos, kokmateriālu kvalitātes vērtēšana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b"/>
                </a:tc>
                <a:tc>
                  <a:txBody>
                    <a:bodyPr/>
                    <a:lstStyle/>
                    <a:p>
                      <a:pPr algn="ctr">
                        <a:lnSpc>
                          <a:spcPct val="100000"/>
                        </a:lnSpc>
                      </a:pPr>
                      <a:r>
                        <a:rPr lang="lv-LV" sz="1400" dirty="0">
                          <a:effectLst/>
                        </a:rPr>
                        <a:t>40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3527920221"/>
                  </a:ext>
                </a:extLst>
              </a:tr>
              <a:tr h="288000">
                <a:tc vMerge="1">
                  <a:txBody>
                    <a:bodyPr/>
                    <a:lstStyle/>
                    <a:p>
                      <a:endParaRPr lang="en-US"/>
                    </a:p>
                  </a:txBody>
                  <a:tcPr/>
                </a:tc>
                <a:tc>
                  <a:txBody>
                    <a:bodyPr/>
                    <a:lstStyle/>
                    <a:p>
                      <a:pPr algn="just">
                        <a:lnSpc>
                          <a:spcPct val="100000"/>
                        </a:lnSpc>
                      </a:pPr>
                      <a:r>
                        <a:rPr lang="lv-LV" sz="1400" dirty="0">
                          <a:effectLst/>
                        </a:rPr>
                        <a:t>Digitālo tehnoloģiju izmantošana meža apsaimniekošanā</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2080744061"/>
                  </a:ext>
                </a:extLst>
              </a:tr>
              <a:tr h="288000">
                <a:tc vMerge="1">
                  <a:txBody>
                    <a:bodyPr/>
                    <a:lstStyle/>
                    <a:p>
                      <a:endParaRPr lang="en-US"/>
                    </a:p>
                  </a:txBody>
                  <a:tcPr/>
                </a:tc>
                <a:tc>
                  <a:txBody>
                    <a:bodyPr/>
                    <a:lstStyle/>
                    <a:p>
                      <a:pPr algn="just">
                        <a:lnSpc>
                          <a:spcPct val="100000"/>
                        </a:lnSpc>
                      </a:pPr>
                      <a:r>
                        <a:rPr lang="lv-LV" sz="1400" dirty="0">
                          <a:effectLst/>
                        </a:rPr>
                        <a:t>Pamatzināšanas meža apsaimniekošanas uzsākšanai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tc>
                  <a:txBody>
                    <a:bodyPr/>
                    <a:lstStyle/>
                    <a:p>
                      <a:pPr algn="ctr">
                        <a:lnSpc>
                          <a:spcPct val="100000"/>
                        </a:lnSpc>
                      </a:pPr>
                      <a:r>
                        <a:rPr lang="lv-LV" sz="1400" dirty="0">
                          <a:effectLst/>
                        </a:rPr>
                        <a:t>40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1789536605"/>
                  </a:ext>
                </a:extLst>
              </a:tr>
              <a:tr h="327509">
                <a:tc vMerge="1">
                  <a:txBody>
                    <a:bodyPr/>
                    <a:lstStyle/>
                    <a:p>
                      <a:endParaRPr lang="en-US"/>
                    </a:p>
                  </a:txBody>
                  <a:tcPr/>
                </a:tc>
                <a:tc>
                  <a:txBody>
                    <a:bodyPr/>
                    <a:lstStyle/>
                    <a:p>
                      <a:pPr algn="just">
                        <a:lnSpc>
                          <a:spcPct val="100000"/>
                        </a:lnSpc>
                      </a:pPr>
                      <a:r>
                        <a:rPr lang="lv-LV" sz="1400" dirty="0">
                          <a:effectLst/>
                        </a:rPr>
                        <a:t>Efektīvas medību saimniecības veidošana, meža dzīvnieku postījumu samazināšanas iespējas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b"/>
                </a:tc>
                <a:tc>
                  <a:txBody>
                    <a:bodyPr/>
                    <a:lstStyle/>
                    <a:p>
                      <a:pPr algn="ctr">
                        <a:lnSpc>
                          <a:spcPct val="100000"/>
                        </a:lnSpc>
                      </a:pPr>
                      <a:r>
                        <a:rPr lang="lv-LV" sz="1400" dirty="0">
                          <a:effectLst/>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1783265582"/>
                  </a:ext>
                </a:extLst>
              </a:tr>
              <a:tr h="315230">
                <a:tc vMerge="1">
                  <a:txBody>
                    <a:bodyPr/>
                    <a:lstStyle/>
                    <a:p>
                      <a:endParaRPr lang="en-US"/>
                    </a:p>
                  </a:txBody>
                  <a:tcPr/>
                </a:tc>
                <a:tc>
                  <a:txBody>
                    <a:bodyPr/>
                    <a:lstStyle/>
                    <a:p>
                      <a:pPr algn="just">
                        <a:lnSpc>
                          <a:spcPct val="100000"/>
                        </a:lnSpc>
                      </a:pPr>
                      <a:r>
                        <a:rPr lang="lv-LV" sz="1400" dirty="0">
                          <a:effectLst/>
                        </a:rPr>
                        <a:t>Meža ekosistēmas pakalpojumi, integrācija meža apsaimniekošanā</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b"/>
                </a:tc>
                <a:tc>
                  <a:txBody>
                    <a:bodyPr/>
                    <a:lstStyle/>
                    <a:p>
                      <a:pPr algn="ctr">
                        <a:lnSpc>
                          <a:spcPct val="100000"/>
                        </a:lnSpc>
                      </a:pPr>
                      <a:r>
                        <a:rPr lang="lv-LV" sz="1400" dirty="0">
                          <a:effectLst/>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9" marR="39709" marT="0" marB="0" anchor="ctr"/>
                </a:tc>
                <a:extLst>
                  <a:ext uri="{0D108BD9-81ED-4DB2-BD59-A6C34878D82A}">
                    <a16:rowId xmlns:a16="http://schemas.microsoft.com/office/drawing/2014/main" val="2018896978"/>
                  </a:ext>
                </a:extLst>
              </a:tr>
            </a:tbl>
          </a:graphicData>
        </a:graphic>
      </p:graphicFrame>
      <p:sp>
        <p:nvSpPr>
          <p:cNvPr id="10" name="Content Placeholder 2">
            <a:extLst>
              <a:ext uri="{FF2B5EF4-FFF2-40B4-BE49-F238E27FC236}">
                <a16:creationId xmlns:a16="http://schemas.microsoft.com/office/drawing/2014/main" id="{514C1D7A-2B1B-E27E-E2F5-3E30CFF4907B}"/>
              </a:ext>
            </a:extLst>
          </p:cNvPr>
          <p:cNvSpPr txBox="1">
            <a:spLocks/>
          </p:cNvSpPr>
          <p:nvPr/>
        </p:nvSpPr>
        <p:spPr>
          <a:xfrm>
            <a:off x="597602" y="3645024"/>
            <a:ext cx="8234701" cy="12976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228600">
              <a:lnSpc>
                <a:spcPct val="90000"/>
              </a:lnSpc>
            </a:pPr>
            <a:endParaRPr lang="en-US" altLang="lv-LV" sz="2000" dirty="0"/>
          </a:p>
          <a:p>
            <a:pPr marL="114300" indent="0">
              <a:lnSpc>
                <a:spcPct val="90000"/>
              </a:lnSpc>
              <a:buFont typeface="Arial" panose="020B0604020202020204" pitchFamily="34" charset="0"/>
              <a:buNone/>
            </a:pPr>
            <a:endParaRPr lang="lv-LV" altLang="lv-LV" sz="2000" dirty="0"/>
          </a:p>
          <a:p>
            <a:pPr marL="457200">
              <a:lnSpc>
                <a:spcPct val="90000"/>
              </a:lnSpc>
              <a:buFont typeface="Wingdings" panose="05000000000000000000" pitchFamily="2" charset="2"/>
              <a:buChar char="q"/>
            </a:pPr>
            <a:endParaRPr lang="lv-LV" altLang="lv-LV" sz="2000" dirty="0"/>
          </a:p>
          <a:p>
            <a:pPr marL="457200">
              <a:lnSpc>
                <a:spcPct val="90000"/>
              </a:lnSpc>
              <a:buFont typeface="Wingdings" panose="05000000000000000000" pitchFamily="2" charset="2"/>
              <a:buChar char="q"/>
            </a:pPr>
            <a:r>
              <a:rPr lang="lv-LV" altLang="lv-LV" sz="2000" dirty="0"/>
              <a:t>Līdzmaksājums šīm apmācībām sastāda no 25 </a:t>
            </a:r>
            <a:r>
              <a:rPr lang="lv-LV" altLang="lv-LV" sz="2000" dirty="0" err="1"/>
              <a:t>eur</a:t>
            </a:r>
            <a:r>
              <a:rPr lang="lv-LV" altLang="lv-LV" sz="2000" dirty="0"/>
              <a:t> līdz 68 </a:t>
            </a:r>
            <a:r>
              <a:rPr lang="lv-LV" altLang="lv-LV" sz="2000" dirty="0" err="1"/>
              <a:t>eur</a:t>
            </a:r>
            <a:r>
              <a:rPr lang="lv-LV" altLang="lv-LV" sz="2000" dirty="0"/>
              <a:t>.</a:t>
            </a:r>
          </a:p>
          <a:p>
            <a:pPr marL="457200">
              <a:lnSpc>
                <a:spcPct val="90000"/>
              </a:lnSpc>
              <a:buFont typeface="Wingdings" panose="05000000000000000000" pitchFamily="2" charset="2"/>
              <a:buChar char="q"/>
            </a:pPr>
            <a:r>
              <a:rPr lang="lv-LV" sz="2000" dirty="0"/>
              <a:t>Aktuālās mācību grupas publicētas Latvijas Lauku konsultāciju un izglītības mājaslapas sadaļā </a:t>
            </a:r>
            <a:r>
              <a:rPr lang="en-US" sz="2000" dirty="0"/>
              <a:t>“</a:t>
            </a:r>
            <a:r>
              <a:rPr lang="lv-LV" sz="2000" dirty="0"/>
              <a:t>Mežsaimniecībaˮ - </a:t>
            </a:r>
            <a:r>
              <a:rPr lang="lv-LV" sz="2000" dirty="0">
                <a:hlinkClick r:id="rId4"/>
              </a:rPr>
              <a:t>mkpc.llkc.lv </a:t>
            </a:r>
            <a:r>
              <a:rPr lang="lv-LV" sz="2000" dirty="0"/>
              <a:t>un sociālā tīkla vietnē </a:t>
            </a:r>
            <a:r>
              <a:rPr lang="lv-LV" sz="2000" i="1" dirty="0"/>
              <a:t>Facebook, </a:t>
            </a:r>
            <a:r>
              <a:rPr lang="lv-LV" sz="2000" dirty="0"/>
              <a:t>lapā </a:t>
            </a:r>
            <a:r>
              <a:rPr lang="lv-LV" sz="2000" i="1" dirty="0">
                <a:hlinkClick r:id="rId5"/>
              </a:rPr>
              <a:t>LLKC Meža konsultāciju pakalpojuma centrs</a:t>
            </a:r>
            <a:endParaRPr lang="en-US" altLang="lv-LV" sz="2000" dirty="0"/>
          </a:p>
          <a:p>
            <a:pPr marL="114300" indent="0">
              <a:lnSpc>
                <a:spcPct val="90000"/>
              </a:lnSpc>
              <a:buFont typeface="Arial" panose="020B0604020202020204" pitchFamily="34" charset="0"/>
              <a:buNone/>
            </a:pPr>
            <a:endParaRPr lang="en-US" altLang="lv-LV" sz="2000" dirty="0"/>
          </a:p>
          <a:p>
            <a:pPr marL="114300" indent="-228600">
              <a:lnSpc>
                <a:spcPct val="90000"/>
              </a:lnSpc>
            </a:pPr>
            <a:endParaRPr lang="en-US" altLang="lv-LV" sz="2000" dirty="0"/>
          </a:p>
        </p:txBody>
      </p:sp>
      <p:pic>
        <p:nvPicPr>
          <p:cNvPr id="4" name="Picture 3">
            <a:extLst>
              <a:ext uri="{FF2B5EF4-FFF2-40B4-BE49-F238E27FC236}">
                <a16:creationId xmlns:a16="http://schemas.microsoft.com/office/drawing/2014/main" id="{542603EB-73E5-6A3C-E21B-7301B8AC3CD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991" t="9221" r="759" b="9786"/>
          <a:stretch/>
        </p:blipFill>
        <p:spPr>
          <a:xfrm>
            <a:off x="3647728" y="5988864"/>
            <a:ext cx="4229100" cy="695325"/>
          </a:xfrm>
          <a:prstGeom prst="rect">
            <a:avLst/>
          </a:prstGeom>
        </p:spPr>
      </p:pic>
    </p:spTree>
    <p:extLst>
      <p:ext uri="{BB962C8B-B14F-4D97-AF65-F5344CB8AC3E}">
        <p14:creationId xmlns:p14="http://schemas.microsoft.com/office/powerpoint/2010/main" val="160507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551384" y="1672103"/>
            <a:ext cx="9361040" cy="4582274"/>
          </a:xfrm>
        </p:spPr>
        <p:txBody>
          <a:bodyPr vert="horz" lIns="91440" tIns="45720" rIns="91440" bIns="45720" rtlCol="0">
            <a:noAutofit/>
          </a:bodyPr>
          <a:lstStyle/>
          <a:p>
            <a:pPr marL="0" indent="-228600">
              <a:lnSpc>
                <a:spcPct val="90000"/>
              </a:lnSpc>
            </a:pPr>
            <a:endParaRPr lang="en-US" altLang="lv-LV" sz="1800" dirty="0"/>
          </a:p>
          <a:p>
            <a:pPr marL="457200">
              <a:lnSpc>
                <a:spcPct val="90000"/>
              </a:lnSpc>
              <a:spcBef>
                <a:spcPts val="600"/>
              </a:spcBef>
              <a:spcAft>
                <a:spcPts val="600"/>
              </a:spcAft>
              <a:buFont typeface="Wingdings" panose="05000000000000000000" pitchFamily="2" charset="2"/>
              <a:buChar char="q"/>
            </a:pPr>
            <a:r>
              <a:rPr lang="lv-LV" altLang="lv-LV" sz="1800" b="1" dirty="0"/>
              <a:t>PASĀKUMA MĒRĶIS</a:t>
            </a:r>
            <a:r>
              <a:rPr lang="lv-LV" altLang="lv-LV" sz="1800" dirty="0"/>
              <a:t> ir veicināt individuālu konsultāciju saņemšanu par meža apsaimniekošanu, klimata pārmaiņu ietekmi, par saimniecības, uzņēmuma vai ieguldījuma ekonomisko un ekoloģisko rādītāju uzlabošanu, kā arī nekaitīgumu klimatam un noturību pret klimata pārmaiņām.</a:t>
            </a:r>
          </a:p>
          <a:p>
            <a:pPr marL="457200">
              <a:lnSpc>
                <a:spcPct val="90000"/>
              </a:lnSpc>
              <a:spcBef>
                <a:spcPts val="600"/>
              </a:spcBef>
              <a:spcAft>
                <a:spcPts val="600"/>
              </a:spcAft>
              <a:buFont typeface="Wingdings" panose="05000000000000000000" pitchFamily="2" charset="2"/>
              <a:buChar char="q"/>
            </a:pPr>
            <a:r>
              <a:rPr lang="lv-LV" altLang="lv-LV" sz="1800" dirty="0"/>
              <a:t>Individuālo konsultāciju </a:t>
            </a:r>
            <a:r>
              <a:rPr lang="lv-LV" altLang="lv-LV" sz="1800" b="1" dirty="0"/>
              <a:t>SAŅĒMĒJI</a:t>
            </a:r>
            <a:r>
              <a:rPr lang="lv-LV" altLang="lv-LV" sz="1800" dirty="0"/>
              <a:t> ir mežsaimniecības vai lauksaimniecības nozarē iesaistītas </a:t>
            </a:r>
            <a:r>
              <a:rPr lang="lv-LV" altLang="lv-LV" sz="1800" b="1" dirty="0"/>
              <a:t>JURIDISKAS</a:t>
            </a:r>
            <a:r>
              <a:rPr lang="lv-LV" altLang="lv-LV" sz="1800" dirty="0"/>
              <a:t> vai </a:t>
            </a:r>
            <a:r>
              <a:rPr lang="lv-LV" altLang="lv-LV" sz="1800" b="1" dirty="0"/>
              <a:t>FIZISKAS PERSONAS</a:t>
            </a:r>
            <a:r>
              <a:rPr lang="lv-LV" altLang="lv-LV" sz="1800" dirty="0"/>
              <a:t>, kā arī meža vai lauksaimniecības zemes īpašnieki vai tiesiskie valdītāji.</a:t>
            </a:r>
          </a:p>
          <a:p>
            <a:pPr marL="457200">
              <a:lnSpc>
                <a:spcPct val="90000"/>
              </a:lnSpc>
              <a:buFont typeface="Wingdings" panose="05000000000000000000" pitchFamily="2" charset="2"/>
              <a:buChar char="q"/>
            </a:pPr>
            <a:r>
              <a:rPr lang="lv-LV" altLang="lv-LV" sz="1800" b="1" dirty="0"/>
              <a:t>ATBALSTA INTENSITĀTE </a:t>
            </a:r>
            <a:r>
              <a:rPr lang="lv-LV" altLang="lv-LV" sz="1800" dirty="0"/>
              <a:t>ir 100 %. Maksimālais atbalsta apmērs vienam konsultāciju saņēmējam visā plānošanas periodā (joprojām no 2014. gada!) – 3000 EUR.</a:t>
            </a:r>
          </a:p>
          <a:p>
            <a:pPr marL="457200">
              <a:lnSpc>
                <a:spcPct val="90000"/>
              </a:lnSpc>
              <a:buFont typeface="Wingdings" panose="05000000000000000000" pitchFamily="2" charset="2"/>
              <a:buChar char="q"/>
            </a:pPr>
            <a:r>
              <a:rPr lang="lv-LV" altLang="lv-LV" sz="1800" b="1" dirty="0"/>
              <a:t>KONSULTĀCIJU JOMAS </a:t>
            </a:r>
            <a:r>
              <a:rPr lang="lv-LV" altLang="lv-LV" sz="1800" dirty="0"/>
              <a:t>mežsaimniecībā:</a:t>
            </a:r>
          </a:p>
          <a:p>
            <a:pPr marL="1869300" lvl="3" indent="-504000">
              <a:lnSpc>
                <a:spcPct val="90000"/>
              </a:lnSpc>
            </a:pPr>
            <a:r>
              <a:rPr lang="lv-LV" altLang="lv-LV" sz="1800" dirty="0"/>
              <a:t>dabisko dzīvotņu, savvaļas faunas un floras aizsardzību meža apsaimniekošanā;</a:t>
            </a:r>
          </a:p>
          <a:p>
            <a:pPr marL="1869300" lvl="3" indent="-504000">
              <a:lnSpc>
                <a:spcPct val="90000"/>
              </a:lnSpc>
            </a:pPr>
            <a:r>
              <a:rPr lang="lv-LV" altLang="lv-LV" sz="1800" dirty="0"/>
              <a:t>putniem saudzīgu meža apsaimniekošanu;</a:t>
            </a:r>
          </a:p>
          <a:p>
            <a:pPr marL="1869300" lvl="3" indent="-504000">
              <a:lnSpc>
                <a:spcPct val="90000"/>
              </a:lnSpc>
            </a:pPr>
            <a:r>
              <a:rPr lang="lv-LV" altLang="lv-LV" sz="1800" dirty="0"/>
              <a:t>meža apsaimniekošanu ūdens resursu aizsargjoslās;</a:t>
            </a:r>
          </a:p>
          <a:p>
            <a:pPr marL="1869300" lvl="3" indent="-504000">
              <a:lnSpc>
                <a:spcPct val="90000"/>
              </a:lnSpc>
            </a:pPr>
            <a:r>
              <a:rPr lang="lv-LV" altLang="lv-LV" sz="1800" dirty="0"/>
              <a:t>meža apsaimniekošanas ekonomiskajiem jautājumiem.</a:t>
            </a:r>
          </a:p>
          <a:p>
            <a:pPr marL="114300" indent="0">
              <a:lnSpc>
                <a:spcPct val="90000"/>
              </a:lnSpc>
              <a:spcBef>
                <a:spcPts val="600"/>
              </a:spcBef>
              <a:spcAft>
                <a:spcPts val="600"/>
              </a:spcAft>
              <a:buNone/>
            </a:pPr>
            <a:endParaRPr lang="lv-LV" altLang="lv-LV" sz="1800" dirty="0"/>
          </a:p>
          <a:p>
            <a:pPr marL="114300" indent="0">
              <a:lnSpc>
                <a:spcPct val="90000"/>
              </a:lnSpc>
              <a:buNone/>
            </a:pPr>
            <a:endParaRPr lang="en-US" altLang="lv-LV" sz="1800" dirty="0"/>
          </a:p>
          <a:p>
            <a:pPr marL="114300" indent="0">
              <a:lnSpc>
                <a:spcPct val="90000"/>
              </a:lnSpc>
              <a:buNone/>
            </a:pPr>
            <a:endParaRPr lang="en-US" altLang="lv-LV" sz="1800" dirty="0"/>
          </a:p>
          <a:p>
            <a:pPr marL="114300" indent="-228600">
              <a:lnSpc>
                <a:spcPct val="90000"/>
              </a:lnSpc>
            </a:pPr>
            <a:endParaRPr lang="en-US" altLang="lv-LV" sz="18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9840416" y="2344812"/>
            <a:ext cx="2239574" cy="2677656"/>
          </a:xfrm>
          <a:prstGeom prst="rect">
            <a:avLst/>
          </a:prstGeom>
          <a:noFill/>
        </p:spPr>
        <p:txBody>
          <a:bodyPr wrap="square" rtlCol="0">
            <a:spAutoFit/>
          </a:bodyPr>
          <a:lstStyle/>
          <a:p>
            <a:pPr algn="ctr"/>
            <a:r>
              <a:rPr lang="lv-LV" sz="2400" b="1" dirty="0"/>
              <a:t>Konsultāciju saņemšanas periods no 2023. gada augusta līdz 2025. gada 30. septembrim.</a:t>
            </a:r>
          </a:p>
        </p:txBody>
      </p:sp>
      <p:sp>
        <p:nvSpPr>
          <p:cNvPr id="5" name="TextBox 4">
            <a:extLst>
              <a:ext uri="{FF2B5EF4-FFF2-40B4-BE49-F238E27FC236}">
                <a16:creationId xmlns:a16="http://schemas.microsoft.com/office/drawing/2014/main" id="{356EE360-8960-9D69-A831-14E4690A738A}"/>
              </a:ext>
            </a:extLst>
          </p:cNvPr>
          <p:cNvSpPr txBox="1"/>
          <p:nvPr/>
        </p:nvSpPr>
        <p:spPr>
          <a:xfrm>
            <a:off x="863166" y="383541"/>
            <a:ext cx="8552529" cy="1323439"/>
          </a:xfrm>
          <a:prstGeom prst="rect">
            <a:avLst/>
          </a:prstGeom>
          <a:noFill/>
        </p:spPr>
        <p:txBody>
          <a:bodyPr wrap="square">
            <a:spAutoFit/>
          </a:bodyPr>
          <a:lstStyle/>
          <a:p>
            <a:r>
              <a:rPr lang="lv-LV" sz="2000" b="1" cap="all" dirty="0">
                <a:effectLst>
                  <a:outerShdw blurRad="38100" dist="38100" dir="2700000" algn="tl">
                    <a:srgbClr val="000000">
                      <a:alpha val="43137"/>
                    </a:srgbClr>
                  </a:outerShdw>
                </a:effectLst>
                <a:latin typeface="Calibri head"/>
              </a:rPr>
              <a:t>LAP</a:t>
            </a:r>
            <a:r>
              <a:rPr lang="en-US" sz="2000" b="1" cap="all" dirty="0">
                <a:effectLst>
                  <a:outerShdw blurRad="38100" dist="38100" dir="2700000" algn="tl">
                    <a:srgbClr val="000000">
                      <a:alpha val="43137"/>
                    </a:srgbClr>
                  </a:outerShdw>
                </a:effectLst>
                <a:latin typeface="Calibri head"/>
              </a:rPr>
              <a:t> 2014-2020 </a:t>
            </a:r>
            <a:r>
              <a:rPr lang="en-US" sz="2000" b="1" cap="all" dirty="0" err="1">
                <a:effectLst>
                  <a:outerShdw blurRad="38100" dist="38100" dir="2700000" algn="tl">
                    <a:srgbClr val="000000">
                      <a:alpha val="43137"/>
                    </a:srgbClr>
                  </a:outerShdw>
                </a:effectLst>
                <a:latin typeface="Calibri head"/>
              </a:rPr>
              <a:t>pasākuma</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Konsultāciju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pakalpojumi</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lauku</a:t>
            </a:r>
            <a:r>
              <a:rPr lang="lv-LV"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saimniecību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pārvaldības</a:t>
            </a:r>
            <a:r>
              <a:rPr lang="en-US" sz="2000" b="1" cap="all" dirty="0">
                <a:effectLst>
                  <a:outerShdw blurRad="38100" dist="38100" dir="2700000" algn="tl">
                    <a:srgbClr val="000000">
                      <a:alpha val="43137"/>
                    </a:srgbClr>
                  </a:outerShdw>
                </a:effectLst>
                <a:latin typeface="Calibri head"/>
              </a:rPr>
              <a:t> un </a:t>
            </a:r>
            <a:r>
              <a:rPr lang="en-US" sz="2000" b="1" cap="all" dirty="0" err="1">
                <a:effectLst>
                  <a:outerShdw blurRad="38100" dist="38100" dir="2700000" algn="tl">
                    <a:srgbClr val="000000">
                      <a:alpha val="43137"/>
                    </a:srgbClr>
                  </a:outerShdw>
                </a:effectLst>
                <a:latin typeface="Calibri head"/>
              </a:rPr>
              <a:t>lauku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saimniecību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atbalsta</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pakalpojumi</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apakšpasākum</a:t>
            </a:r>
            <a:r>
              <a:rPr lang="lv-LV" sz="2000" b="1" cap="all" dirty="0">
                <a:effectLst>
                  <a:outerShdw blurRad="38100" dist="38100" dir="2700000" algn="tl">
                    <a:srgbClr val="000000">
                      <a:alpha val="43137"/>
                    </a:srgbClr>
                  </a:outerShdw>
                </a:effectLst>
                <a:latin typeface="Calibri head"/>
              </a:rPr>
              <a:t> </a:t>
            </a:r>
            <a:r>
              <a:rPr lang="en-US" sz="2000" b="1" cap="all" dirty="0">
                <a:effectLst>
                  <a:outerShdw blurRad="38100" dist="38100" dir="2700000" algn="tl">
                    <a:srgbClr val="000000">
                      <a:alpha val="43137"/>
                    </a:srgbClr>
                  </a:outerShdw>
                </a:effectLst>
                <a:latin typeface="Calibri head"/>
              </a:rPr>
              <a:t> “Atbalsts </a:t>
            </a:r>
            <a:r>
              <a:rPr lang="en-US" sz="2000" b="1" cap="all" dirty="0" err="1">
                <a:effectLst>
                  <a:outerShdw blurRad="38100" dist="38100" dir="2700000" algn="tl">
                    <a:srgbClr val="000000">
                      <a:alpha val="43137"/>
                    </a:srgbClr>
                  </a:outerShdw>
                </a:effectLst>
                <a:latin typeface="Calibri head"/>
              </a:rPr>
              <a:t>konsultāciju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pakalpojumu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izmantošanas</a:t>
            </a:r>
            <a:r>
              <a:rPr lang="lv-LV"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veicināšanai</a:t>
            </a:r>
            <a:r>
              <a:rPr lang="en-US" sz="2000" b="1" cap="all" dirty="0">
                <a:effectLst>
                  <a:outerShdw blurRad="38100" dist="38100" dir="2700000" algn="tl">
                    <a:srgbClr val="000000">
                      <a:alpha val="43137"/>
                    </a:srgbClr>
                  </a:outerShdw>
                </a:effectLst>
                <a:latin typeface="Calibri head"/>
              </a:rPr>
              <a:t>”</a:t>
            </a:r>
          </a:p>
        </p:txBody>
      </p:sp>
      <p:pic>
        <p:nvPicPr>
          <p:cNvPr id="4" name="Picture 3">
            <a:extLst>
              <a:ext uri="{FF2B5EF4-FFF2-40B4-BE49-F238E27FC236}">
                <a16:creationId xmlns:a16="http://schemas.microsoft.com/office/drawing/2014/main" id="{F70BDF47-0E22-6584-9897-A445A1A530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991" t="9221" r="759" b="9786"/>
          <a:stretch/>
        </p:blipFill>
        <p:spPr>
          <a:xfrm>
            <a:off x="2918725" y="6093954"/>
            <a:ext cx="4229100" cy="695325"/>
          </a:xfrm>
          <a:prstGeom prst="rect">
            <a:avLst/>
          </a:prstGeom>
        </p:spPr>
      </p:pic>
    </p:spTree>
    <p:extLst>
      <p:ext uri="{BB962C8B-B14F-4D97-AF65-F5344CB8AC3E}">
        <p14:creationId xmlns:p14="http://schemas.microsoft.com/office/powerpoint/2010/main" val="202360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sz="half" idx="1"/>
          </p:nvPr>
        </p:nvSpPr>
        <p:spPr/>
        <p:txBody>
          <a:bodyPr vert="horz" lIns="91440" tIns="45720" rIns="91440" bIns="45720" rtlCol="0">
            <a:noAutofit/>
          </a:bodyPr>
          <a:lstStyle/>
          <a:p>
            <a:pPr marL="0" indent="-228600">
              <a:lnSpc>
                <a:spcPct val="90000"/>
              </a:lnSpc>
            </a:pPr>
            <a:endParaRPr lang="en-US" altLang="lv-LV" sz="2000" dirty="0"/>
          </a:p>
          <a:p>
            <a:pPr marL="457200">
              <a:lnSpc>
                <a:spcPct val="90000"/>
              </a:lnSpc>
              <a:buFont typeface="Wingdings" panose="05000000000000000000" pitchFamily="2" charset="2"/>
              <a:buChar char="q"/>
            </a:pPr>
            <a:endParaRPr lang="lv-LV" altLang="lv-LV" sz="2000" dirty="0"/>
          </a:p>
          <a:p>
            <a:pPr marL="457200">
              <a:lnSpc>
                <a:spcPct val="90000"/>
              </a:lnSpc>
              <a:spcBef>
                <a:spcPts val="600"/>
              </a:spcBef>
              <a:spcAft>
                <a:spcPts val="600"/>
              </a:spcAft>
              <a:buFont typeface="Wingdings" panose="05000000000000000000" pitchFamily="2" charset="2"/>
              <a:buChar char="q"/>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sp>
        <p:nvSpPr>
          <p:cNvPr id="10" name="Content Placeholder 9">
            <a:extLst>
              <a:ext uri="{FF2B5EF4-FFF2-40B4-BE49-F238E27FC236}">
                <a16:creationId xmlns:a16="http://schemas.microsoft.com/office/drawing/2014/main" id="{00AA515F-58CE-719F-B31F-094E3F3B814D}"/>
              </a:ext>
            </a:extLst>
          </p:cNvPr>
          <p:cNvSpPr>
            <a:spLocks noGrp="1"/>
          </p:cNvSpPr>
          <p:nvPr>
            <p:ph sz="half" idx="2"/>
          </p:nvPr>
        </p:nvSpPr>
        <p:spPr>
          <a:xfrm>
            <a:off x="767408" y="2232470"/>
            <a:ext cx="8379542" cy="3932834"/>
          </a:xfrm>
        </p:spPr>
        <p:txBody>
          <a:bodyPr>
            <a:normAutofit/>
          </a:bodyPr>
          <a:lstStyle/>
          <a:p>
            <a:pPr marL="0" indent="0">
              <a:buNone/>
            </a:pPr>
            <a:r>
              <a:rPr lang="lv-LV" sz="2000" b="1" dirty="0"/>
              <a:t>PIETEIKŠANĀS</a:t>
            </a:r>
            <a:r>
              <a:rPr lang="lv-LV" sz="2000" dirty="0"/>
              <a:t> individuālo konsultāciju saņemšanai:</a:t>
            </a:r>
          </a:p>
          <a:p>
            <a:pPr marL="0" indent="0">
              <a:buNone/>
            </a:pPr>
            <a:endParaRPr lang="lv-LV" sz="2000" dirty="0"/>
          </a:p>
          <a:p>
            <a:pPr>
              <a:buFont typeface="Wingdings" panose="05000000000000000000" pitchFamily="2" charset="2"/>
              <a:buChar char="q"/>
            </a:pPr>
            <a:r>
              <a:rPr lang="lv-LV" sz="2000" dirty="0"/>
              <a:t>VIENOTĀ pieteikšanās </a:t>
            </a:r>
            <a:r>
              <a:rPr lang="lv-LV" sz="2000" dirty="0">
                <a:hlinkClick r:id="rId2"/>
              </a:rPr>
              <a:t>www.llkc.lv  </a:t>
            </a:r>
            <a:r>
              <a:rPr lang="lv-LV" sz="2000" dirty="0"/>
              <a:t>mājaslapā;</a:t>
            </a:r>
          </a:p>
          <a:p>
            <a:pPr>
              <a:buFont typeface="Wingdings" panose="05000000000000000000" pitchFamily="2" charset="2"/>
              <a:buChar char="q"/>
            </a:pPr>
            <a:r>
              <a:rPr lang="lv-LV" sz="2000" dirty="0"/>
              <a:t> KLĀTIENĒ vai TELEFONISKI MKPC centrālajā birojā vai kādā tuvākajām MKPC nodaļām. Kontakti pieejami interneta vietnē </a:t>
            </a:r>
            <a:r>
              <a:rPr lang="lv-LV" sz="2000" dirty="0">
                <a:hlinkClick r:id="rId3"/>
              </a:rPr>
              <a:t>www.mkpc.llkc.lv</a:t>
            </a:r>
            <a:r>
              <a:rPr lang="lv-LV" sz="2000" dirty="0"/>
              <a:t> sadaļā – Speciālisti;</a:t>
            </a:r>
          </a:p>
          <a:p>
            <a:pPr>
              <a:buFont typeface="Wingdings" panose="05000000000000000000" pitchFamily="2" charset="2"/>
              <a:buChar char="q"/>
            </a:pPr>
            <a:r>
              <a:rPr lang="lv-LV" sz="2000" dirty="0"/>
              <a:t>Rakstot PIETEIKUMU uz </a:t>
            </a:r>
            <a:r>
              <a:rPr lang="lv-LV" sz="2000" dirty="0">
                <a:hlinkClick r:id="rId4"/>
              </a:rPr>
              <a:t>konsultacijas@mkpc.llkc.lv</a:t>
            </a:r>
            <a:endParaRPr lang="lv-LV" sz="2000"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9415695" y="2416820"/>
            <a:ext cx="2664296" cy="2308324"/>
          </a:xfrm>
          <a:prstGeom prst="rect">
            <a:avLst/>
          </a:prstGeom>
          <a:noFill/>
        </p:spPr>
        <p:txBody>
          <a:bodyPr wrap="square" rtlCol="0">
            <a:spAutoFit/>
          </a:bodyPr>
          <a:lstStyle/>
          <a:p>
            <a:pPr algn="ctr"/>
            <a:r>
              <a:rPr lang="lv-LV" sz="2400" b="1" dirty="0"/>
              <a:t>Konsultāciju saņemšanas periods no 2023. gada augusta  līdz 2025.gada 30. septembrim</a:t>
            </a:r>
          </a:p>
        </p:txBody>
      </p:sp>
      <p:sp>
        <p:nvSpPr>
          <p:cNvPr id="4" name="TextBox 3">
            <a:extLst>
              <a:ext uri="{FF2B5EF4-FFF2-40B4-BE49-F238E27FC236}">
                <a16:creationId xmlns:a16="http://schemas.microsoft.com/office/drawing/2014/main" id="{DEBBCBB1-060A-367B-774A-2E3BD42EA0B0}"/>
              </a:ext>
            </a:extLst>
          </p:cNvPr>
          <p:cNvSpPr txBox="1"/>
          <p:nvPr/>
        </p:nvSpPr>
        <p:spPr>
          <a:xfrm>
            <a:off x="863166" y="383541"/>
            <a:ext cx="8552529" cy="1323439"/>
          </a:xfrm>
          <a:prstGeom prst="rect">
            <a:avLst/>
          </a:prstGeom>
          <a:noFill/>
        </p:spPr>
        <p:txBody>
          <a:bodyPr wrap="square">
            <a:spAutoFit/>
          </a:bodyPr>
          <a:lstStyle/>
          <a:p>
            <a:r>
              <a:rPr lang="lv-LV" sz="2000" b="1" cap="all" dirty="0">
                <a:effectLst>
                  <a:outerShdw blurRad="38100" dist="38100" dir="2700000" algn="tl">
                    <a:srgbClr val="000000">
                      <a:alpha val="43137"/>
                    </a:srgbClr>
                  </a:outerShdw>
                </a:effectLst>
                <a:latin typeface="Calibri head"/>
              </a:rPr>
              <a:t>LAP</a:t>
            </a:r>
            <a:r>
              <a:rPr lang="en-US" sz="2000" b="1" cap="all" dirty="0">
                <a:effectLst>
                  <a:outerShdw blurRad="38100" dist="38100" dir="2700000" algn="tl">
                    <a:srgbClr val="000000">
                      <a:alpha val="43137"/>
                    </a:srgbClr>
                  </a:outerShdw>
                </a:effectLst>
                <a:latin typeface="Calibri head"/>
              </a:rPr>
              <a:t> 2014-2020 </a:t>
            </a:r>
            <a:r>
              <a:rPr lang="en-US" sz="2000" b="1" cap="all" dirty="0" err="1">
                <a:effectLst>
                  <a:outerShdw blurRad="38100" dist="38100" dir="2700000" algn="tl">
                    <a:srgbClr val="000000">
                      <a:alpha val="43137"/>
                    </a:srgbClr>
                  </a:outerShdw>
                </a:effectLst>
                <a:latin typeface="Calibri head"/>
              </a:rPr>
              <a:t>pasākuma</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Konsultāciju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pakalpojumi</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lauku</a:t>
            </a:r>
            <a:r>
              <a:rPr lang="lv-LV"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saimniecību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pārvaldības</a:t>
            </a:r>
            <a:r>
              <a:rPr lang="en-US" sz="2000" b="1" cap="all" dirty="0">
                <a:effectLst>
                  <a:outerShdw blurRad="38100" dist="38100" dir="2700000" algn="tl">
                    <a:srgbClr val="000000">
                      <a:alpha val="43137"/>
                    </a:srgbClr>
                  </a:outerShdw>
                </a:effectLst>
                <a:latin typeface="Calibri head"/>
              </a:rPr>
              <a:t> un </a:t>
            </a:r>
            <a:r>
              <a:rPr lang="en-US" sz="2000" b="1" cap="all" dirty="0" err="1">
                <a:effectLst>
                  <a:outerShdw blurRad="38100" dist="38100" dir="2700000" algn="tl">
                    <a:srgbClr val="000000">
                      <a:alpha val="43137"/>
                    </a:srgbClr>
                  </a:outerShdw>
                </a:effectLst>
                <a:latin typeface="Calibri head"/>
              </a:rPr>
              <a:t>lauku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saimniecību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atbalsta</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pakalpojumi</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apakšpasākum</a:t>
            </a:r>
            <a:r>
              <a:rPr lang="lv-LV" sz="2000" b="1" cap="all" dirty="0">
                <a:effectLst>
                  <a:outerShdw blurRad="38100" dist="38100" dir="2700000" algn="tl">
                    <a:srgbClr val="000000">
                      <a:alpha val="43137"/>
                    </a:srgbClr>
                  </a:outerShdw>
                </a:effectLst>
                <a:latin typeface="Calibri head"/>
              </a:rPr>
              <a:t> </a:t>
            </a:r>
            <a:r>
              <a:rPr lang="en-US" sz="2000" b="1" cap="all" dirty="0">
                <a:effectLst>
                  <a:outerShdw blurRad="38100" dist="38100" dir="2700000" algn="tl">
                    <a:srgbClr val="000000">
                      <a:alpha val="43137"/>
                    </a:srgbClr>
                  </a:outerShdw>
                </a:effectLst>
                <a:latin typeface="Calibri head"/>
              </a:rPr>
              <a:t> “Atbalsts </a:t>
            </a:r>
            <a:r>
              <a:rPr lang="en-US" sz="2000" b="1" cap="all" dirty="0" err="1">
                <a:effectLst>
                  <a:outerShdw blurRad="38100" dist="38100" dir="2700000" algn="tl">
                    <a:srgbClr val="000000">
                      <a:alpha val="43137"/>
                    </a:srgbClr>
                  </a:outerShdw>
                </a:effectLst>
                <a:latin typeface="Calibri head"/>
              </a:rPr>
              <a:t>konsultāciju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pakalpojumu</a:t>
            </a:r>
            <a:r>
              <a:rPr lang="en-US"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izmantošanas</a:t>
            </a:r>
            <a:r>
              <a:rPr lang="lv-LV" sz="2000" b="1" cap="all" dirty="0">
                <a:effectLst>
                  <a:outerShdw blurRad="38100" dist="38100" dir="2700000" algn="tl">
                    <a:srgbClr val="000000">
                      <a:alpha val="43137"/>
                    </a:srgbClr>
                  </a:outerShdw>
                </a:effectLst>
                <a:latin typeface="Calibri head"/>
              </a:rPr>
              <a:t> </a:t>
            </a:r>
            <a:r>
              <a:rPr lang="en-US" sz="2000" b="1" cap="all" dirty="0" err="1">
                <a:effectLst>
                  <a:outerShdw blurRad="38100" dist="38100" dir="2700000" algn="tl">
                    <a:srgbClr val="000000">
                      <a:alpha val="43137"/>
                    </a:srgbClr>
                  </a:outerShdw>
                </a:effectLst>
                <a:latin typeface="Calibri head"/>
              </a:rPr>
              <a:t>veicināšanai</a:t>
            </a:r>
            <a:r>
              <a:rPr lang="en-US" sz="2000" b="1" cap="all" dirty="0">
                <a:effectLst>
                  <a:outerShdw blurRad="38100" dist="38100" dir="2700000" algn="tl">
                    <a:srgbClr val="000000">
                      <a:alpha val="43137"/>
                    </a:srgbClr>
                  </a:outerShdw>
                </a:effectLst>
                <a:latin typeface="Calibri head"/>
              </a:rPr>
              <a:t>”</a:t>
            </a:r>
          </a:p>
        </p:txBody>
      </p:sp>
      <p:pic>
        <p:nvPicPr>
          <p:cNvPr id="8" name="Picture 7">
            <a:extLst>
              <a:ext uri="{FF2B5EF4-FFF2-40B4-BE49-F238E27FC236}">
                <a16:creationId xmlns:a16="http://schemas.microsoft.com/office/drawing/2014/main" id="{E7D70935-9393-9E6B-BC38-5CD20AE275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2991" t="9221" r="759" b="9786"/>
          <a:stretch/>
        </p:blipFill>
        <p:spPr>
          <a:xfrm>
            <a:off x="2918725" y="6093954"/>
            <a:ext cx="4229100" cy="695325"/>
          </a:xfrm>
          <a:prstGeom prst="rect">
            <a:avLst/>
          </a:prstGeom>
        </p:spPr>
      </p:pic>
    </p:spTree>
    <p:extLst>
      <p:ext uri="{BB962C8B-B14F-4D97-AF65-F5344CB8AC3E}">
        <p14:creationId xmlns:p14="http://schemas.microsoft.com/office/powerpoint/2010/main" val="11669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ctrTitle" idx="4294967295"/>
          </p:nvPr>
        </p:nvSpPr>
        <p:spPr>
          <a:xfrm>
            <a:off x="2063552" y="548680"/>
            <a:ext cx="4460676" cy="2287588"/>
          </a:xfrm>
        </p:spPr>
        <p:txBody>
          <a:bodyPr/>
          <a:lstStyle/>
          <a:p>
            <a:pPr eaLnBrk="1" hangingPunct="1"/>
            <a:r>
              <a:rPr lang="lv-LV" altLang="en-US" sz="3600" b="1" dirty="0">
                <a:solidFill>
                  <a:schemeClr val="accent3">
                    <a:lumMod val="50000"/>
                  </a:schemeClr>
                </a:solidFill>
              </a:rPr>
              <a:t>PALDIES PAR UZMANĪBU!</a:t>
            </a:r>
            <a:br>
              <a:rPr lang="lv-LV" altLang="en-US" sz="3600" dirty="0">
                <a:solidFill>
                  <a:schemeClr val="accent3">
                    <a:lumMod val="50000"/>
                  </a:schemeClr>
                </a:solidFill>
              </a:rPr>
            </a:br>
            <a:endParaRPr lang="lv-LV" altLang="lv-LV" sz="3600" dirty="0">
              <a:solidFill>
                <a:schemeClr val="accent3">
                  <a:lumMod val="50000"/>
                </a:schemeClr>
              </a:solidFill>
            </a:endParaRPr>
          </a:p>
        </p:txBody>
      </p:sp>
      <p:sp>
        <p:nvSpPr>
          <p:cNvPr id="16388" name="Rectangle 2"/>
          <p:cNvSpPr>
            <a:spLocks noGrp="1" noChangeArrowheads="1"/>
          </p:cNvSpPr>
          <p:nvPr>
            <p:ph type="subTitle" idx="4294967295"/>
          </p:nvPr>
        </p:nvSpPr>
        <p:spPr>
          <a:xfrm>
            <a:off x="1631505" y="2132856"/>
            <a:ext cx="5132454" cy="3672408"/>
          </a:xfrm>
        </p:spPr>
        <p:txBody>
          <a:bodyPr>
            <a:noAutofit/>
          </a:bodyPr>
          <a:lstStyle/>
          <a:p>
            <a:pPr marL="0" indent="0" algn="ctr">
              <a:buNone/>
            </a:pPr>
            <a:r>
              <a:rPr lang="lv-LV" altLang="en-US" sz="2000" b="1" dirty="0"/>
              <a:t>Latvijas Lauku konsultāciju un izglītības centr</a:t>
            </a:r>
            <a:r>
              <a:rPr lang="en-US" altLang="en-US" sz="2000" b="1" dirty="0"/>
              <a:t>s</a:t>
            </a:r>
            <a:r>
              <a:rPr lang="lv-LV" altLang="en-US" sz="2000" b="1" dirty="0"/>
              <a:t> </a:t>
            </a:r>
          </a:p>
          <a:p>
            <a:pPr marL="0" indent="0" algn="ctr">
              <a:buNone/>
            </a:pPr>
            <a:r>
              <a:rPr lang="lv-LV" altLang="en-US" sz="2000" b="1" dirty="0"/>
              <a:t>Meža konsultāciju pakalpojumu centrs</a:t>
            </a:r>
          </a:p>
          <a:p>
            <a:pPr marL="0" indent="0" algn="ctr">
              <a:buNone/>
            </a:pPr>
            <a:endParaRPr lang="lv-LV" altLang="en-US" sz="2000" b="1" dirty="0"/>
          </a:p>
          <a:p>
            <a:pPr marL="0" indent="0" algn="ctr">
              <a:buNone/>
            </a:pPr>
            <a:r>
              <a:rPr lang="lv-LV" altLang="en-US" sz="1600" b="1" dirty="0"/>
              <a:t>Mairita Bondare, </a:t>
            </a:r>
            <a:r>
              <a:rPr lang="lv-LV" altLang="en-US" sz="1600" dirty="0"/>
              <a:t>MKPC Madonas nodaļas vecākā mežsaimniecības konsultante</a:t>
            </a:r>
          </a:p>
          <a:p>
            <a:pPr marL="0" indent="0" algn="ctr">
              <a:buNone/>
            </a:pPr>
            <a:r>
              <a:rPr lang="lv-LV" altLang="en-US" sz="1600" b="1" dirty="0"/>
              <a:t>Kristīne Cimermane, </a:t>
            </a:r>
            <a:r>
              <a:rPr lang="lv-LV" altLang="en-US" sz="1600" dirty="0"/>
              <a:t>LLKC juriste</a:t>
            </a:r>
          </a:p>
          <a:p>
            <a:pPr marL="0" indent="0" algn="ctr">
              <a:buNone/>
            </a:pPr>
            <a:r>
              <a:rPr lang="lv-LV" altLang="en-US" sz="1600" b="1" dirty="0"/>
              <a:t>Raimonds Bērmanis, </a:t>
            </a:r>
            <a:r>
              <a:rPr lang="lv-LV" altLang="en-US" sz="1600" dirty="0"/>
              <a:t>MKPC direktors </a:t>
            </a:r>
          </a:p>
          <a:p>
            <a:pPr marL="0" indent="0" algn="ctr">
              <a:buNone/>
            </a:pPr>
            <a:endParaRPr lang="lv-LV" altLang="lv-LV" sz="2000" b="1" dirty="0">
              <a:hlinkClick r:id="rId3"/>
            </a:endParaRPr>
          </a:p>
          <a:p>
            <a:pPr marL="0" indent="0" algn="ctr">
              <a:buNone/>
            </a:pPr>
            <a:r>
              <a:rPr lang="lv-LV" altLang="lv-LV" sz="1800" b="1" dirty="0">
                <a:hlinkClick r:id="rId3"/>
              </a:rPr>
              <a:t>www.mkpc.llkc.lv</a:t>
            </a:r>
            <a:endParaRPr lang="lv-LV" altLang="lv-LV" sz="1800" b="1" dirty="0"/>
          </a:p>
          <a:p>
            <a:pPr marL="0" indent="0" algn="ctr">
              <a:buNone/>
            </a:pPr>
            <a:r>
              <a:rPr lang="lv-LV" altLang="lv-LV" sz="1800" b="1" dirty="0">
                <a:hlinkClick r:id="rId4"/>
              </a:rPr>
              <a:t>mkpc@mkpc.llkc.lv</a:t>
            </a:r>
            <a:endParaRPr lang="lv-LV" altLang="lv-LV" sz="1800" b="1" dirty="0"/>
          </a:p>
          <a:p>
            <a:pPr marL="0" indent="0" algn="ctr">
              <a:buNone/>
            </a:pPr>
            <a:endParaRPr lang="lv-LV" altLang="lv-LV" sz="2000" b="1" dirty="0"/>
          </a:p>
          <a:p>
            <a:pPr marL="0" indent="0" algn="ctr">
              <a:buNone/>
            </a:pPr>
            <a:r>
              <a:rPr lang="lv-LV" altLang="lv-LV" sz="2000" b="1" dirty="0"/>
              <a:t>Mežsaimniecības konference meža īpašniekiem 2023</a:t>
            </a:r>
          </a:p>
          <a:p>
            <a:pPr marL="0" indent="0" algn="ctr">
              <a:buNone/>
            </a:pPr>
            <a:endParaRPr lang="lv-LV" altLang="lv-LV" sz="2000" b="1" dirty="0"/>
          </a:p>
          <a:p>
            <a:pPr marL="0" indent="0" algn="ctr">
              <a:buNone/>
            </a:pPr>
            <a:endParaRPr lang="lv-LV" altLang="lv-LV" sz="2000" b="1" dirty="0"/>
          </a:p>
          <a:p>
            <a:pPr marL="0" indent="0" algn="ctr">
              <a:buNone/>
            </a:pPr>
            <a:endParaRPr lang="lv-LV" altLang="lv-LV" sz="2000" b="1" dirty="0"/>
          </a:p>
          <a:p>
            <a:pPr marL="0" indent="0" algn="ctr">
              <a:buNone/>
            </a:pPr>
            <a:endParaRPr lang="lv-LV" altLang="lv-LV" sz="2000" b="1"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912" t="11968" r="45738" b="22805"/>
          <a:stretch/>
        </p:blipFill>
        <p:spPr bwMode="auto">
          <a:xfrm>
            <a:off x="8177216" y="-30088"/>
            <a:ext cx="3995704" cy="686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57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dirty="0">
                <a:effectLst>
                  <a:outerShdw blurRad="38100" dist="38100" dir="2700000" algn="tl">
                    <a:srgbClr val="000000">
                      <a:alpha val="43137"/>
                    </a:srgbClr>
                  </a:outerShdw>
                </a:effectLst>
              </a:rPr>
              <a:t>CIRSMAS PĀRDOŠANAS GALVENIE SOĻI</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1576647"/>
            <a:ext cx="7704856" cy="3724561"/>
          </a:xfrm>
        </p:spPr>
        <p:txBody>
          <a:bodyPr vert="horz" lIns="91440" tIns="45720" rIns="91440" bIns="45720" rtlCol="0">
            <a:noAutofit/>
          </a:bodyPr>
          <a:lstStyle/>
          <a:p>
            <a:pPr marL="114300" indent="0">
              <a:lnSpc>
                <a:spcPct val="90000"/>
              </a:lnSpc>
              <a:buNone/>
            </a:pPr>
            <a:endParaRPr lang="lv-LV" altLang="lv-LV" sz="2000" dirty="0"/>
          </a:p>
          <a:p>
            <a:pPr marL="457200">
              <a:lnSpc>
                <a:spcPct val="90000"/>
              </a:lnSpc>
              <a:buFont typeface="Wingdings" panose="05000000000000000000" pitchFamily="2" charset="2"/>
              <a:buChar char="q"/>
            </a:pPr>
            <a:r>
              <a:rPr lang="lv-LV" altLang="lv-LV" sz="2000" dirty="0"/>
              <a:t>Cirsmas iestigošana, skices sagatavošana;</a:t>
            </a:r>
          </a:p>
          <a:p>
            <a:pPr marL="457200">
              <a:lnSpc>
                <a:spcPct val="90000"/>
              </a:lnSpc>
              <a:buFont typeface="Wingdings" panose="05000000000000000000" pitchFamily="2" charset="2"/>
              <a:buChar char="q"/>
            </a:pPr>
            <a:r>
              <a:rPr lang="lv-LV" altLang="lv-LV" sz="2000" dirty="0"/>
              <a:t>Dokumentācijas iesniegšana VMD, lai saņemtu CA;</a:t>
            </a:r>
          </a:p>
          <a:p>
            <a:pPr marL="457200">
              <a:lnSpc>
                <a:spcPct val="90000"/>
              </a:lnSpc>
              <a:buFont typeface="Wingdings" panose="05000000000000000000" pitchFamily="2" charset="2"/>
              <a:buChar char="q"/>
            </a:pPr>
            <a:r>
              <a:rPr lang="lv-LV" altLang="lv-LV" sz="2000" b="1" dirty="0"/>
              <a:t>CA saņemšana;</a:t>
            </a:r>
          </a:p>
          <a:p>
            <a:pPr marL="457200">
              <a:lnSpc>
                <a:spcPct val="90000"/>
              </a:lnSpc>
              <a:buFont typeface="Wingdings" panose="05000000000000000000" pitchFamily="2" charset="2"/>
              <a:buChar char="q"/>
            </a:pPr>
            <a:r>
              <a:rPr lang="lv-LV" altLang="lv-LV" sz="2000" dirty="0"/>
              <a:t>Cirsmas novērtēšana (</a:t>
            </a:r>
            <a:r>
              <a:rPr lang="lv-LV" altLang="lv-LV" sz="2000" dirty="0" err="1"/>
              <a:t>dastošana</a:t>
            </a:r>
            <a:r>
              <a:rPr lang="lv-LV" altLang="lv-LV" sz="2000" dirty="0"/>
              <a:t>), saglabājamo vērtību atzīmēšana cirsmā (atstājamie koki, saglabājamā atmirusī koksne, paaugas grupas u.c.);</a:t>
            </a:r>
          </a:p>
          <a:p>
            <a:pPr marL="457200">
              <a:lnSpc>
                <a:spcPct val="90000"/>
              </a:lnSpc>
              <a:buFont typeface="Wingdings" panose="05000000000000000000" pitchFamily="2" charset="2"/>
              <a:buChar char="q"/>
            </a:pPr>
            <a:r>
              <a:rPr lang="lv-LV" altLang="lv-LV" sz="2000" b="1" dirty="0"/>
              <a:t>Cirsmas vērtības noteikšana;</a:t>
            </a:r>
          </a:p>
          <a:p>
            <a:pPr marL="457200">
              <a:lnSpc>
                <a:spcPct val="90000"/>
              </a:lnSpc>
              <a:buFont typeface="Wingdings" panose="05000000000000000000" pitchFamily="2" charset="2"/>
              <a:buChar char="q"/>
            </a:pPr>
            <a:r>
              <a:rPr lang="lv-LV" altLang="lv-LV" sz="2000" dirty="0"/>
              <a:t>Izsoles vai cenu aptaujas veikšana, savu nosacījumu definēšana;</a:t>
            </a:r>
          </a:p>
          <a:p>
            <a:pPr marL="457200">
              <a:lnSpc>
                <a:spcPct val="90000"/>
              </a:lnSpc>
              <a:buFont typeface="Wingdings" panose="05000000000000000000" pitchFamily="2" charset="2"/>
              <a:buChar char="q"/>
            </a:pPr>
            <a:r>
              <a:rPr lang="lv-LV" altLang="lv-LV" sz="2000" b="1" dirty="0"/>
              <a:t>Darījuma partnera izvēle;</a:t>
            </a:r>
          </a:p>
          <a:p>
            <a:pPr marL="457200">
              <a:lnSpc>
                <a:spcPct val="90000"/>
              </a:lnSpc>
              <a:buFont typeface="Wingdings" panose="05000000000000000000" pitchFamily="2" charset="2"/>
              <a:buChar char="q"/>
            </a:pPr>
            <a:r>
              <a:rPr lang="lv-LV" altLang="lv-LV" sz="2000" b="1" dirty="0"/>
              <a:t>Cirsmas pirkuma līguma sastādīšana, līguma parakstīšana;</a:t>
            </a:r>
          </a:p>
          <a:p>
            <a:pPr marL="457200">
              <a:lnSpc>
                <a:spcPct val="90000"/>
              </a:lnSpc>
              <a:buFont typeface="Wingdings" panose="05000000000000000000" pitchFamily="2" charset="2"/>
              <a:buChar char="q"/>
            </a:pPr>
            <a:r>
              <a:rPr lang="lv-LV" altLang="lv-LV" sz="2000" b="1" dirty="0"/>
              <a:t>Līguma nosacījumu izpilde, samaksa</a:t>
            </a:r>
            <a:r>
              <a:rPr lang="lv-LV" altLang="lv-LV" sz="2000" dirty="0"/>
              <a:t>; </a:t>
            </a:r>
          </a:p>
          <a:p>
            <a:pPr marL="457200">
              <a:lnSpc>
                <a:spcPct val="90000"/>
              </a:lnSpc>
              <a:buFont typeface="Wingdings" panose="05000000000000000000" pitchFamily="2" charset="2"/>
              <a:buChar char="q"/>
            </a:pPr>
            <a:r>
              <a:rPr lang="lv-LV" altLang="lv-LV" sz="2000" dirty="0"/>
              <a:t>Mežizstrādes darbu apsekošana;</a:t>
            </a:r>
          </a:p>
          <a:p>
            <a:pPr marL="457200">
              <a:lnSpc>
                <a:spcPct val="90000"/>
              </a:lnSpc>
              <a:buFont typeface="Wingdings" panose="05000000000000000000" pitchFamily="2" charset="2"/>
              <a:buChar char="q"/>
            </a:pPr>
            <a:r>
              <a:rPr lang="lv-LV" altLang="lv-LV" sz="2000" b="1" dirty="0"/>
              <a:t>Pieņemšanas nodošanas akta parakstīšana pēc mežizstrādes izpildes</a:t>
            </a:r>
            <a:r>
              <a:rPr lang="lv-LV" altLang="lv-LV" sz="2000" dirty="0"/>
              <a:t>.</a:t>
            </a:r>
          </a:p>
          <a:p>
            <a:pPr marL="457200">
              <a:lnSpc>
                <a:spcPct val="90000"/>
              </a:lnSpc>
              <a:buFont typeface="Wingdings" panose="05000000000000000000" pitchFamily="2" charset="2"/>
              <a:buChar char="q"/>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4C79AA0F-B8B9-20A5-3B4A-0BCE7CA8E2A5}"/>
              </a:ext>
            </a:extLst>
          </p:cNvPr>
          <p:cNvSpPr txBox="1"/>
          <p:nvPr/>
        </p:nvSpPr>
        <p:spPr>
          <a:xfrm>
            <a:off x="9162664" y="2564904"/>
            <a:ext cx="2664296" cy="1569660"/>
          </a:xfrm>
          <a:prstGeom prst="rect">
            <a:avLst/>
          </a:prstGeom>
          <a:noFill/>
        </p:spPr>
        <p:txBody>
          <a:bodyPr wrap="square" rtlCol="0">
            <a:spAutoFit/>
          </a:bodyPr>
          <a:lstStyle/>
          <a:p>
            <a:pPr algn="ctr"/>
            <a:r>
              <a:rPr lang="lv-LV" sz="2400" b="1" dirty="0"/>
              <a:t>Kopumā process līdz cirsmas pārdošanai aizņem pāris mēnešus!</a:t>
            </a:r>
          </a:p>
        </p:txBody>
      </p:sp>
    </p:spTree>
    <p:extLst>
      <p:ext uri="{BB962C8B-B14F-4D97-AF65-F5344CB8AC3E}">
        <p14:creationId xmlns:p14="http://schemas.microsoft.com/office/powerpoint/2010/main" val="363642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dirty="0">
                <a:effectLst>
                  <a:outerShdw blurRad="38100" dist="38100" dir="2700000" algn="tl">
                    <a:srgbClr val="000000">
                      <a:alpha val="43137"/>
                    </a:srgbClr>
                  </a:outerShdw>
                </a:effectLst>
              </a:rPr>
              <a:t>CIRSMAS NOVĒRTĒŠANA</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1402925"/>
            <a:ext cx="7704856" cy="3724561"/>
          </a:xfrm>
        </p:spPr>
        <p:txBody>
          <a:bodyPr vert="horz" lIns="91440" tIns="45720" rIns="91440" bIns="45720" rtlCol="0">
            <a:noAutofit/>
          </a:bodyPr>
          <a:lstStyle/>
          <a:p>
            <a:pPr marL="114300" indent="0">
              <a:lnSpc>
                <a:spcPct val="90000"/>
              </a:lnSpc>
              <a:buNone/>
            </a:pPr>
            <a:endParaRPr lang="lv-LV" altLang="lv-LV" sz="2000" dirty="0"/>
          </a:p>
          <a:p>
            <a:pPr marL="457200">
              <a:lnSpc>
                <a:spcPct val="90000"/>
              </a:lnSpc>
              <a:buFont typeface="Wingdings" panose="05000000000000000000" pitchFamily="2" charset="2"/>
              <a:buChar char="q"/>
            </a:pPr>
            <a:r>
              <a:rPr lang="lv-LV" altLang="lv-LV" sz="2000" dirty="0"/>
              <a:t>Cirsmas stigošana un skices izveide;</a:t>
            </a:r>
          </a:p>
          <a:p>
            <a:pPr marL="457200">
              <a:lnSpc>
                <a:spcPct val="90000"/>
              </a:lnSpc>
              <a:buFont typeface="Wingdings" panose="05000000000000000000" pitchFamily="2" charset="2"/>
              <a:buChar char="q"/>
            </a:pPr>
            <a:r>
              <a:rPr lang="lv-LV" altLang="lv-LV" sz="2000" dirty="0"/>
              <a:t>Dabas vērtību izzīmēšana;</a:t>
            </a:r>
          </a:p>
          <a:p>
            <a:pPr marL="457200">
              <a:lnSpc>
                <a:spcPct val="90000"/>
              </a:lnSpc>
              <a:buFont typeface="Wingdings" panose="05000000000000000000" pitchFamily="2" charset="2"/>
              <a:buChar char="q"/>
            </a:pPr>
            <a:r>
              <a:rPr lang="lv-LV" altLang="lv-LV" sz="2000" dirty="0"/>
              <a:t>Cirsmas </a:t>
            </a:r>
            <a:r>
              <a:rPr lang="lv-LV" altLang="lv-LV" sz="2000" dirty="0" err="1"/>
              <a:t>dastošana</a:t>
            </a:r>
            <a:r>
              <a:rPr lang="lv-LV" altLang="lv-LV" sz="2000" dirty="0"/>
              <a:t> – </a:t>
            </a:r>
            <a:r>
              <a:rPr lang="lv-LV" altLang="lv-LV" sz="2000" dirty="0" err="1"/>
              <a:t>dastošanas</a:t>
            </a:r>
            <a:r>
              <a:rPr lang="lv-LV" altLang="lv-LV" sz="2000" dirty="0"/>
              <a:t> mērķis ir noteikt koku diametru, sugu un augstumu, ko tālāk izmanto cirsmas novērtēšanā. </a:t>
            </a:r>
          </a:p>
          <a:p>
            <a:pPr marL="452438" indent="0">
              <a:lnSpc>
                <a:spcPct val="90000"/>
              </a:lnSpc>
              <a:buNone/>
            </a:pPr>
            <a:r>
              <a:rPr lang="lv-LV" altLang="lv-LV" sz="1400" dirty="0"/>
              <a:t>Vienlaidus </a:t>
            </a:r>
            <a:r>
              <a:rPr lang="lv-LV" altLang="lv-LV" sz="1400" dirty="0" err="1"/>
              <a:t>dastošanas</a:t>
            </a:r>
            <a:r>
              <a:rPr lang="lv-LV" altLang="lv-LV" sz="1400" dirty="0"/>
              <a:t> metode:</a:t>
            </a:r>
          </a:p>
          <a:p>
            <a:pPr marL="452438" indent="0">
              <a:lnSpc>
                <a:spcPct val="90000"/>
              </a:lnSpc>
              <a:buNone/>
            </a:pPr>
            <a:r>
              <a:rPr lang="lv-LV" altLang="lv-LV" sz="1400" dirty="0"/>
              <a:t>Augošu koku caurmēra mērīšana un sadalīšana pa sugām un koku tehniskā derīguma kategorijām vai konkrētiem sortimentiem. </a:t>
            </a:r>
            <a:r>
              <a:rPr lang="lv-LV" altLang="lv-LV" sz="1400" dirty="0" err="1"/>
              <a:t>Dastošanā</a:t>
            </a:r>
            <a:r>
              <a:rPr lang="lv-LV" altLang="lv-LV" sz="1400" dirty="0"/>
              <a:t> tiek uzmērīti visi meža nogabalā esošie koki. Kokiem uzmēra caurmēru 1,3 metru augstumā virs sakņu kakla, kā arī tiek mērīti koku augstumi. Pēc </a:t>
            </a:r>
            <a:r>
              <a:rPr lang="lv-LV" altLang="lv-LV" sz="1400" dirty="0" err="1"/>
              <a:t>dastošanas</a:t>
            </a:r>
            <a:r>
              <a:rPr lang="lv-LV" altLang="lv-LV" sz="1400" dirty="0"/>
              <a:t> rezultātu apkopošanas mežā īpašniekam ir precīza informācija par kokmateriālu apjomu un to vērtību, kas nodrošina īpašniekam kontroli gadījumos, kad notiek meža ciršana vai īpašuma pārdošana.</a:t>
            </a:r>
          </a:p>
          <a:p>
            <a:pPr marL="457200">
              <a:lnSpc>
                <a:spcPct val="90000"/>
              </a:lnSpc>
              <a:buFont typeface="Wingdings" panose="05000000000000000000" pitchFamily="2" charset="2"/>
              <a:buChar char="q"/>
            </a:pPr>
            <a:endParaRPr lang="lv-LV" altLang="lv-LV" sz="1000" dirty="0"/>
          </a:p>
          <a:p>
            <a:pPr marL="457200">
              <a:lnSpc>
                <a:spcPct val="90000"/>
              </a:lnSpc>
              <a:buFont typeface="Wingdings" panose="05000000000000000000" pitchFamily="2" charset="2"/>
              <a:buChar char="q"/>
            </a:pPr>
            <a:r>
              <a:rPr lang="lv-LV" altLang="lv-LV" sz="2000" dirty="0"/>
              <a:t>Krājas noteikšana ar </a:t>
            </a:r>
            <a:r>
              <a:rPr lang="lv-LV" altLang="lv-LV" sz="2000" dirty="0" err="1"/>
              <a:t>šķērslaukuma</a:t>
            </a:r>
            <a:r>
              <a:rPr lang="lv-LV" altLang="lv-LV" sz="2000" dirty="0"/>
              <a:t> (G) metodi vai parauglaukumu metodi </a:t>
            </a:r>
            <a:r>
              <a:rPr lang="lv-LV" altLang="lv-LV" sz="2000" dirty="0" err="1"/>
              <a:t>Ba</a:t>
            </a:r>
            <a:r>
              <a:rPr lang="lv-LV" altLang="lv-LV" sz="2000" dirty="0"/>
              <a:t> cirsmās;</a:t>
            </a:r>
          </a:p>
          <a:p>
            <a:pPr marL="457200">
              <a:lnSpc>
                <a:spcPct val="90000"/>
              </a:lnSpc>
              <a:buFont typeface="Wingdings" panose="05000000000000000000" pitchFamily="2" charset="2"/>
              <a:buChar char="q"/>
            </a:pPr>
            <a:r>
              <a:rPr lang="lv-LV" altLang="lv-LV" sz="2000" dirty="0"/>
              <a:t>Plānojot pārdot augošus kokus krājas kopšanas cirtē, nepieciešams noteikt pēc potenciālās mežizstrādes paliekošās audzes G; </a:t>
            </a:r>
          </a:p>
          <a:p>
            <a:pPr marL="457200">
              <a:lnSpc>
                <a:spcPct val="90000"/>
              </a:lnSpc>
              <a:buFont typeface="Wingdings" panose="05000000000000000000" pitchFamily="2" charset="2"/>
              <a:buChar char="q"/>
            </a:pPr>
            <a:r>
              <a:rPr lang="lv-LV" altLang="lv-LV" sz="2000" dirty="0"/>
              <a:t>Dabas vērtību skice.</a:t>
            </a:r>
          </a:p>
          <a:p>
            <a:pPr marL="457200">
              <a:lnSpc>
                <a:spcPct val="90000"/>
              </a:lnSpc>
              <a:buFont typeface="Wingdings" panose="05000000000000000000" pitchFamily="2" charset="2"/>
              <a:buChar char="q"/>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pic>
        <p:nvPicPr>
          <p:cNvPr id="4" name="Picture 3">
            <a:extLst>
              <a:ext uri="{FF2B5EF4-FFF2-40B4-BE49-F238E27FC236}">
                <a16:creationId xmlns:a16="http://schemas.microsoft.com/office/drawing/2014/main" id="{ECCA928F-D4AB-D6AD-9470-AE80717A5E93}"/>
              </a:ext>
            </a:extLst>
          </p:cNvPr>
          <p:cNvPicPr>
            <a:picLocks noChangeAspect="1"/>
          </p:cNvPicPr>
          <p:nvPr/>
        </p:nvPicPr>
        <p:blipFill rotWithShape="1">
          <a:blip r:embed="rId4"/>
          <a:srcRect r="-4" b="6823"/>
          <a:stretch/>
        </p:blipFill>
        <p:spPr>
          <a:xfrm>
            <a:off x="8373687" y="1772816"/>
            <a:ext cx="3637816" cy="4564930"/>
          </a:xfrm>
          <a:prstGeom prst="rect">
            <a:avLst/>
          </a:prstGeom>
        </p:spPr>
      </p:pic>
    </p:spTree>
    <p:extLst>
      <p:ext uri="{BB962C8B-B14F-4D97-AF65-F5344CB8AC3E}">
        <p14:creationId xmlns:p14="http://schemas.microsoft.com/office/powerpoint/2010/main" val="56274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altLang="en-US" b="1" kern="1200" dirty="0">
                <a:solidFill>
                  <a:schemeClr val="tx1"/>
                </a:solidFill>
                <a:effectLst>
                  <a:outerShdw blurRad="38100" dist="38100" dir="2700000" algn="tl">
                    <a:srgbClr val="000000">
                      <a:alpha val="43137"/>
                    </a:srgbClr>
                  </a:outerShdw>
                </a:effectLst>
                <a:latin typeface="+mj-lt"/>
                <a:ea typeface="+mj-ea"/>
                <a:cs typeface="+mj-cs"/>
              </a:rPr>
              <a:t>CIRSMAS NOVĒRTĒ</a:t>
            </a:r>
            <a:r>
              <a:rPr lang="lv-LV" altLang="en-US" b="1" kern="1200" dirty="0">
                <a:solidFill>
                  <a:schemeClr val="tx1"/>
                </a:solidFill>
                <a:effectLst>
                  <a:outerShdw blurRad="38100" dist="38100" dir="2700000" algn="tl">
                    <a:srgbClr val="000000">
                      <a:alpha val="43137"/>
                    </a:srgbClr>
                  </a:outerShdw>
                </a:effectLst>
                <a:latin typeface="+mj-lt"/>
                <a:ea typeface="+mj-ea"/>
                <a:cs typeface="+mj-cs"/>
              </a:rPr>
              <a:t>JUMS</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pic>
        <p:nvPicPr>
          <p:cNvPr id="4" name="Picture 3">
            <a:extLst>
              <a:ext uri="{FF2B5EF4-FFF2-40B4-BE49-F238E27FC236}">
                <a16:creationId xmlns:a16="http://schemas.microsoft.com/office/drawing/2014/main" id="{10FC79BD-6FD5-1242-4964-3840C8D7353E}"/>
              </a:ext>
            </a:extLst>
          </p:cNvPr>
          <p:cNvPicPr>
            <a:picLocks noChangeAspect="1"/>
          </p:cNvPicPr>
          <p:nvPr/>
        </p:nvPicPr>
        <p:blipFill>
          <a:blip r:embed="rId4"/>
          <a:stretch>
            <a:fillRect/>
          </a:stretch>
        </p:blipFill>
        <p:spPr>
          <a:xfrm>
            <a:off x="7553708" y="2276872"/>
            <a:ext cx="4638292" cy="3290577"/>
          </a:xfrm>
          <a:prstGeom prst="rect">
            <a:avLst/>
          </a:prstGeom>
        </p:spPr>
      </p:pic>
      <p:pic>
        <p:nvPicPr>
          <p:cNvPr id="8" name="Picture 7">
            <a:extLst>
              <a:ext uri="{FF2B5EF4-FFF2-40B4-BE49-F238E27FC236}">
                <a16:creationId xmlns:a16="http://schemas.microsoft.com/office/drawing/2014/main" id="{0960C96F-BEDF-EA98-5AB9-DA0212D5B5C4}"/>
              </a:ext>
            </a:extLst>
          </p:cNvPr>
          <p:cNvPicPr>
            <a:picLocks noChangeAspect="1"/>
          </p:cNvPicPr>
          <p:nvPr/>
        </p:nvPicPr>
        <p:blipFill>
          <a:blip r:embed="rId5"/>
          <a:stretch>
            <a:fillRect/>
          </a:stretch>
        </p:blipFill>
        <p:spPr>
          <a:xfrm>
            <a:off x="1199456" y="2687748"/>
            <a:ext cx="6204406" cy="741252"/>
          </a:xfrm>
          <a:prstGeom prst="rect">
            <a:avLst/>
          </a:prstGeom>
        </p:spPr>
      </p:pic>
      <p:pic>
        <p:nvPicPr>
          <p:cNvPr id="11" name="Picture 10">
            <a:extLst>
              <a:ext uri="{FF2B5EF4-FFF2-40B4-BE49-F238E27FC236}">
                <a16:creationId xmlns:a16="http://schemas.microsoft.com/office/drawing/2014/main" id="{6A343B38-3A57-3E8A-2AE7-BD190C8870F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897523" y="3514024"/>
            <a:ext cx="2952328" cy="5248583"/>
          </a:xfrm>
          <a:prstGeom prst="rect">
            <a:avLst/>
          </a:prstGeom>
        </p:spPr>
      </p:pic>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695400" y="1566719"/>
            <a:ext cx="6855460" cy="4687658"/>
          </a:xfrm>
        </p:spPr>
        <p:txBody>
          <a:bodyPr vert="horz" lIns="91440" tIns="45720" rIns="91440" bIns="45720" rtlCol="0">
            <a:noAutofit/>
          </a:bodyPr>
          <a:lstStyle/>
          <a:p>
            <a:pPr marL="457200">
              <a:lnSpc>
                <a:spcPct val="90000"/>
              </a:lnSpc>
              <a:buFont typeface="Wingdings" panose="05000000000000000000" pitchFamily="2" charset="2"/>
              <a:buChar char="q"/>
            </a:pPr>
            <a:r>
              <a:rPr lang="en-US" altLang="lv-LV" sz="2000" dirty="0" err="1"/>
              <a:t>Dastošanas</a:t>
            </a:r>
            <a:r>
              <a:rPr lang="en-US" altLang="lv-LV" sz="2000" dirty="0"/>
              <a:t> </a:t>
            </a:r>
            <a:r>
              <a:rPr lang="en-US" altLang="lv-LV" sz="2000" dirty="0" err="1"/>
              <a:t>rezultātu</a:t>
            </a:r>
            <a:r>
              <a:rPr lang="en-US" altLang="lv-LV" sz="2000" dirty="0"/>
              <a:t> </a:t>
            </a:r>
            <a:r>
              <a:rPr lang="en-US" altLang="lv-LV" sz="2000" dirty="0" err="1"/>
              <a:t>ievade</a:t>
            </a:r>
            <a:r>
              <a:rPr lang="en-US" altLang="lv-LV" sz="2000" dirty="0"/>
              <a:t> </a:t>
            </a:r>
            <a:r>
              <a:rPr lang="en-US" altLang="lv-LV" sz="2000" dirty="0" err="1"/>
              <a:t>datorprogrammā</a:t>
            </a:r>
            <a:r>
              <a:rPr lang="en-US" altLang="lv-LV" sz="2000" dirty="0"/>
              <a:t> ‘’</a:t>
            </a:r>
            <a:r>
              <a:rPr lang="en-US" altLang="lv-LV" sz="2000" dirty="0" err="1"/>
              <a:t>Mežvērte</a:t>
            </a:r>
            <a:r>
              <a:rPr lang="en-US" altLang="lv-LV" sz="2000" dirty="0"/>
              <a:t>’’;</a:t>
            </a:r>
            <a:endParaRPr lang="lv-LV" altLang="lv-LV" sz="2000" dirty="0"/>
          </a:p>
          <a:p>
            <a:pPr marL="457200">
              <a:lnSpc>
                <a:spcPct val="90000"/>
              </a:lnSpc>
              <a:buFont typeface="Wingdings" panose="05000000000000000000" pitchFamily="2" charset="2"/>
              <a:buChar char="q"/>
            </a:pPr>
            <a:r>
              <a:rPr lang="lv-LV" altLang="lv-LV" sz="2000" dirty="0"/>
              <a:t>Aktuālo apaļo kokmateriālu cenu un mežizstrādes izmaksu ievade datorprogrammā;</a:t>
            </a:r>
          </a:p>
          <a:p>
            <a:pPr marL="457200">
              <a:lnSpc>
                <a:spcPct val="90000"/>
              </a:lnSpc>
              <a:buFont typeface="Wingdings" panose="05000000000000000000" pitchFamily="2" charset="2"/>
              <a:buChar char="q"/>
            </a:pPr>
            <a:endParaRPr lang="lv-LV" altLang="lv-LV" sz="2000" dirty="0"/>
          </a:p>
          <a:p>
            <a:pPr marL="457200">
              <a:lnSpc>
                <a:spcPct val="90000"/>
              </a:lnSpc>
              <a:buFont typeface="Wingdings" panose="05000000000000000000" pitchFamily="2" charset="2"/>
              <a:buChar char="q"/>
            </a:pPr>
            <a:endParaRPr lang="lv-LV" altLang="lv-LV" sz="2000" dirty="0"/>
          </a:p>
          <a:p>
            <a:pPr marL="114300" indent="0">
              <a:lnSpc>
                <a:spcPct val="90000"/>
              </a:lnSpc>
              <a:buNone/>
            </a:pPr>
            <a:endParaRPr lang="lv-LV" altLang="lv-LV" sz="2000" dirty="0"/>
          </a:p>
          <a:p>
            <a:pPr marL="457200">
              <a:lnSpc>
                <a:spcPct val="90000"/>
              </a:lnSpc>
              <a:buFont typeface="Wingdings" panose="05000000000000000000" pitchFamily="2" charset="2"/>
              <a:buChar char="q"/>
            </a:pPr>
            <a:endParaRPr lang="en-US" altLang="lv-LV" sz="2000" dirty="0"/>
          </a:p>
          <a:p>
            <a:pPr marL="457200">
              <a:lnSpc>
                <a:spcPct val="90000"/>
              </a:lnSpc>
              <a:buFont typeface="Wingdings" panose="05000000000000000000" pitchFamily="2" charset="2"/>
              <a:buChar char="q"/>
            </a:pPr>
            <a:r>
              <a:rPr lang="en-US" altLang="lv-LV" sz="2000" dirty="0" err="1"/>
              <a:t>Datorprogrammas</a:t>
            </a:r>
            <a:r>
              <a:rPr lang="en-US" altLang="lv-LV" sz="2000" dirty="0"/>
              <a:t> ‘’</a:t>
            </a:r>
            <a:r>
              <a:rPr lang="en-US" altLang="lv-LV" sz="2000" dirty="0" err="1"/>
              <a:t>Mežvērte</a:t>
            </a:r>
            <a:r>
              <a:rPr lang="en-US" altLang="lv-LV" sz="2000" dirty="0"/>
              <a:t>’’ </a:t>
            </a:r>
            <a:r>
              <a:rPr lang="en-US" altLang="lv-LV" sz="2000" dirty="0" err="1"/>
              <a:t>sagatavots</a:t>
            </a:r>
            <a:r>
              <a:rPr lang="en-US" altLang="lv-LV" sz="2000" dirty="0"/>
              <a:t> </a:t>
            </a:r>
            <a:r>
              <a:rPr lang="en-US" altLang="lv-LV" sz="2000" dirty="0" err="1"/>
              <a:t>cirsmas</a:t>
            </a:r>
            <a:r>
              <a:rPr lang="en-US" altLang="lv-LV" sz="2000" dirty="0"/>
              <a:t> </a:t>
            </a:r>
            <a:r>
              <a:rPr lang="en-US" altLang="lv-LV" sz="2000" dirty="0" err="1"/>
              <a:t>novērtējums</a:t>
            </a:r>
            <a:r>
              <a:rPr lang="en-US" altLang="lv-LV" sz="2000" dirty="0"/>
              <a:t> </a:t>
            </a:r>
            <a:r>
              <a:rPr lang="en-US" altLang="lv-LV" sz="2000" dirty="0" err="1"/>
              <a:t>ar</a:t>
            </a:r>
            <a:r>
              <a:rPr lang="en-US" altLang="lv-LV" sz="2000" dirty="0"/>
              <a:t> </a:t>
            </a:r>
            <a:r>
              <a:rPr lang="en-US" altLang="lv-LV" sz="2000" dirty="0" err="1"/>
              <a:t>iegūstamo</a:t>
            </a:r>
            <a:r>
              <a:rPr lang="en-US" altLang="lv-LV" sz="2000" dirty="0"/>
              <a:t> </a:t>
            </a:r>
            <a:r>
              <a:rPr lang="en-US" altLang="lv-LV" sz="2000" dirty="0" err="1"/>
              <a:t>sortimentu</a:t>
            </a:r>
            <a:r>
              <a:rPr lang="en-US" altLang="lv-LV" sz="2000" dirty="0"/>
              <a:t> </a:t>
            </a:r>
            <a:r>
              <a:rPr lang="en-US" altLang="lv-LV" sz="2000" dirty="0" err="1"/>
              <a:t>iznākumu</a:t>
            </a:r>
            <a:r>
              <a:rPr lang="en-US" altLang="lv-LV" sz="2000" dirty="0"/>
              <a:t> un to </a:t>
            </a:r>
            <a:r>
              <a:rPr lang="en-US" altLang="lv-LV" sz="2000" dirty="0" err="1"/>
              <a:t>vērtību</a:t>
            </a:r>
            <a:r>
              <a:rPr lang="en-US" altLang="lv-LV" sz="2000" dirty="0"/>
              <a:t> </a:t>
            </a:r>
            <a:r>
              <a:rPr lang="en-US" altLang="lv-LV" sz="2000" dirty="0" err="1"/>
              <a:t>naudas</a:t>
            </a:r>
            <a:r>
              <a:rPr lang="en-US" altLang="lv-LV" sz="2000" dirty="0"/>
              <a:t> </a:t>
            </a:r>
            <a:r>
              <a:rPr lang="en-US" altLang="lv-LV" sz="2000" dirty="0" err="1"/>
              <a:t>izteiksmē</a:t>
            </a:r>
            <a:r>
              <a:rPr lang="lv-LV" altLang="lv-LV" sz="2000" dirty="0"/>
              <a:t>;</a:t>
            </a:r>
            <a:endParaRPr lang="en-US" altLang="lv-LV" sz="2000" dirty="0"/>
          </a:p>
          <a:p>
            <a:pPr indent="-228600">
              <a:lnSpc>
                <a:spcPct val="90000"/>
              </a:lnSpc>
            </a:pPr>
            <a:endParaRPr lang="en-US" altLang="lv-LV" sz="900" dirty="0">
              <a:solidFill>
                <a:srgbClr val="C00000"/>
              </a:solidFill>
            </a:endParaRPr>
          </a:p>
          <a:p>
            <a:pPr marL="114300" indent="0" algn="just">
              <a:lnSpc>
                <a:spcPct val="90000"/>
              </a:lnSpc>
              <a:buNone/>
            </a:pPr>
            <a:r>
              <a:rPr lang="lv-LV" altLang="lv-LV" sz="2000" b="1" dirty="0">
                <a:solidFill>
                  <a:srgbClr val="C00000"/>
                </a:solidFill>
              </a:rPr>
              <a:t>SVARĪGI</a:t>
            </a:r>
            <a:r>
              <a:rPr lang="lv-LV" altLang="lv-LV" sz="2000" b="1" dirty="0"/>
              <a:t>, lai cirsmas novērtējumu veic persona ar atbilstošu kvalifikāciju (piem. sertificēti augošu koku vērtētāji)</a:t>
            </a:r>
            <a:r>
              <a:rPr lang="en-US" altLang="lv-LV" sz="2000" b="1" dirty="0"/>
              <a:t> </a:t>
            </a:r>
            <a:r>
              <a:rPr lang="lv-LV" altLang="lv-LV" sz="2000" b="1" dirty="0"/>
              <a:t>un neieinteresēta cirsmas iegādē vai pārdošanā. </a:t>
            </a:r>
          </a:p>
          <a:p>
            <a:pPr marL="114300" indent="0">
              <a:lnSpc>
                <a:spcPct val="90000"/>
              </a:lnSpc>
              <a:buNone/>
            </a:pPr>
            <a:r>
              <a:rPr lang="lv-LV" altLang="lv-LV" sz="2000" b="1" dirty="0"/>
              <a:t>	Zīmogam pie novērtējuma būs svars!</a:t>
            </a:r>
            <a:endParaRPr lang="en-US" altLang="lv-LV" sz="2000" b="1" dirty="0"/>
          </a:p>
          <a:p>
            <a:pPr marL="114300" indent="-228600">
              <a:lnSpc>
                <a:spcPct val="90000"/>
              </a:lnSpc>
            </a:pPr>
            <a:endParaRPr lang="en-US" altLang="lv-LV" sz="2000" dirty="0"/>
          </a:p>
        </p:txBody>
      </p:sp>
    </p:spTree>
    <p:extLst>
      <p:ext uri="{BB962C8B-B14F-4D97-AF65-F5344CB8AC3E}">
        <p14:creationId xmlns:p14="http://schemas.microsoft.com/office/powerpoint/2010/main" val="61719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dirty="0">
                <a:effectLst>
                  <a:outerShdw blurRad="38100" dist="38100" dir="2700000" algn="tl">
                    <a:srgbClr val="000000">
                      <a:alpha val="43137"/>
                    </a:srgbClr>
                  </a:outerShdw>
                </a:effectLst>
              </a:rPr>
              <a:t>DARĪJUMA PARTNERA IZVĒLE</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1196752"/>
            <a:ext cx="7704856" cy="3724561"/>
          </a:xfrm>
        </p:spPr>
        <p:txBody>
          <a:bodyPr vert="horz" lIns="91440" tIns="45720" rIns="91440" bIns="45720" rtlCol="0">
            <a:noAutofit/>
          </a:bodyPr>
          <a:lstStyle/>
          <a:p>
            <a:pPr marL="0" indent="-228600">
              <a:lnSpc>
                <a:spcPct val="90000"/>
              </a:lnSpc>
            </a:pPr>
            <a:endParaRPr lang="en-US" altLang="lv-LV" sz="2000" dirty="0"/>
          </a:p>
          <a:p>
            <a:pPr marL="114300" indent="0">
              <a:lnSpc>
                <a:spcPct val="90000"/>
              </a:lnSpc>
              <a:buNone/>
            </a:pPr>
            <a:r>
              <a:rPr lang="lv-LV" altLang="lv-LV" sz="2000" dirty="0"/>
              <a:t>Cirsmu iegādi piedāvā vispirms vietējiem izstrādātājiem novadā, reģionā. Piedāvā vismaz 3-5 potenciāliem pircējiem;</a:t>
            </a:r>
          </a:p>
          <a:p>
            <a:pPr marL="114300" indent="0">
              <a:lnSpc>
                <a:spcPct val="90000"/>
              </a:lnSpc>
              <a:buNone/>
            </a:pPr>
            <a:endParaRPr lang="lv-LV" altLang="lv-LV" sz="1000" dirty="0"/>
          </a:p>
          <a:p>
            <a:pPr marL="114300" indent="0">
              <a:lnSpc>
                <a:spcPct val="90000"/>
              </a:lnSpc>
              <a:buNone/>
            </a:pPr>
            <a:r>
              <a:rPr lang="lv-LV" altLang="lv-LV" sz="2000" dirty="0"/>
              <a:t>Aicinot izteikt cenas piedāvājumu, nepieciešams norādīt:</a:t>
            </a:r>
          </a:p>
          <a:p>
            <a:pPr marL="114300" indent="0">
              <a:lnSpc>
                <a:spcPct val="90000"/>
              </a:lnSpc>
              <a:buNone/>
            </a:pPr>
            <a:endParaRPr lang="lv-LV" altLang="lv-LV" sz="1000" dirty="0"/>
          </a:p>
          <a:p>
            <a:pPr marL="457200">
              <a:lnSpc>
                <a:spcPct val="90000"/>
              </a:lnSpc>
              <a:buFont typeface="Wingdings" panose="05000000000000000000" pitchFamily="2" charset="2"/>
              <a:buChar char="q"/>
            </a:pPr>
            <a:r>
              <a:rPr lang="lv-LV" altLang="lv-LV" sz="2000" dirty="0"/>
              <a:t>Informācija par cirsmu, tur pieejamajiem kokmateriāliem, saglabājamām vērtībām (cirsmas novērtējums, skice, cirtes veids, attālums no ceļa);</a:t>
            </a:r>
          </a:p>
          <a:p>
            <a:pPr marL="457200">
              <a:lnSpc>
                <a:spcPct val="90000"/>
              </a:lnSpc>
              <a:buFont typeface="Wingdings" panose="05000000000000000000" pitchFamily="2" charset="2"/>
              <a:buChar char="q"/>
            </a:pPr>
            <a:r>
              <a:rPr lang="lv-LV" altLang="lv-LV" sz="2000" dirty="0"/>
              <a:t>Mežizstrādes laiks (aizsargājamas teritorijas, mizgraužu bojāti koki u.c.) vai arī mežizstrādi iespējams veikt visu gadu; </a:t>
            </a:r>
          </a:p>
          <a:p>
            <a:pPr marL="457200">
              <a:lnSpc>
                <a:spcPct val="90000"/>
              </a:lnSpc>
              <a:buFont typeface="Wingdings" panose="05000000000000000000" pitchFamily="2" charset="2"/>
              <a:buChar char="q"/>
            </a:pPr>
            <a:r>
              <a:rPr lang="lv-LV" altLang="lv-LV" sz="2000" dirty="0"/>
              <a:t>Cirsmas izstrādes laiks (piem. CA darbības laiks);</a:t>
            </a:r>
          </a:p>
          <a:p>
            <a:pPr marL="457200">
              <a:lnSpc>
                <a:spcPct val="90000"/>
              </a:lnSpc>
              <a:buFont typeface="Wingdings" panose="05000000000000000000" pitchFamily="2" charset="2"/>
              <a:buChar char="q"/>
            </a:pPr>
            <a:r>
              <a:rPr lang="lv-LV" altLang="lv-LV" sz="2000" dirty="0"/>
              <a:t>Samaksas nosacījumi (piem. samaksa dažu dienu laikā pēc līguma noslēgšanas);</a:t>
            </a:r>
          </a:p>
          <a:p>
            <a:pPr marL="457200">
              <a:lnSpc>
                <a:spcPct val="90000"/>
              </a:lnSpc>
              <a:buFont typeface="Wingdings" panose="05000000000000000000" pitchFamily="2" charset="2"/>
              <a:buChar char="q"/>
            </a:pPr>
            <a:r>
              <a:rPr lang="lv-LV" altLang="lv-LV" sz="2000" dirty="0"/>
              <a:t>Laiks līdz kuram iesūtīt/paziņot cenas piedāvājumu (ne mazāk kā 10 dienas);</a:t>
            </a:r>
          </a:p>
          <a:p>
            <a:pPr marL="457200">
              <a:lnSpc>
                <a:spcPct val="90000"/>
              </a:lnSpc>
              <a:buFont typeface="Wingdings" panose="05000000000000000000" pitchFamily="2" charset="2"/>
              <a:buChar char="q"/>
            </a:pPr>
            <a:r>
              <a:rPr lang="lv-LV" altLang="lv-LV" sz="2000" dirty="0"/>
              <a:t>Cenas piedāvājums ietver arī IIN 7,5% (</a:t>
            </a:r>
            <a:r>
              <a:rPr lang="lv-LV" altLang="lv-LV" sz="2000" dirty="0" err="1"/>
              <a:t>fiz</a:t>
            </a:r>
            <a:r>
              <a:rPr lang="lv-LV" altLang="lv-LV" sz="2000" dirty="0"/>
              <a:t>. personām);</a:t>
            </a:r>
          </a:p>
          <a:p>
            <a:pPr marL="457200">
              <a:lnSpc>
                <a:spcPct val="90000"/>
              </a:lnSpc>
              <a:buFont typeface="Wingdings" panose="05000000000000000000" pitchFamily="2" charset="2"/>
              <a:buChar char="q"/>
            </a:pPr>
            <a:r>
              <a:rPr lang="lv-LV" altLang="lv-LV" sz="2000" dirty="0"/>
              <a:t>Cirsmas ir iespējams brīvi apskatīt dabā.</a:t>
            </a:r>
          </a:p>
          <a:p>
            <a:pPr marL="457200">
              <a:lnSpc>
                <a:spcPct val="90000"/>
              </a:lnSpc>
              <a:buFont typeface="Wingdings" panose="05000000000000000000" pitchFamily="2" charset="2"/>
              <a:buChar char="q"/>
            </a:pPr>
            <a:endParaRPr lang="lv-LV" altLang="lv-LV" sz="2000" dirty="0"/>
          </a:p>
          <a:p>
            <a:pPr marL="457200">
              <a:lnSpc>
                <a:spcPct val="90000"/>
              </a:lnSpc>
              <a:buFont typeface="Wingdings" panose="05000000000000000000" pitchFamily="2" charset="2"/>
              <a:buChar char="q"/>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8544272" y="1844824"/>
            <a:ext cx="3528392" cy="3785652"/>
          </a:xfrm>
          <a:prstGeom prst="rect">
            <a:avLst/>
          </a:prstGeom>
          <a:noFill/>
        </p:spPr>
        <p:txBody>
          <a:bodyPr wrap="square" rtlCol="0">
            <a:spAutoFit/>
          </a:bodyPr>
          <a:lstStyle/>
          <a:p>
            <a:pPr algn="ctr"/>
            <a:r>
              <a:rPr lang="lv-LV" sz="2400" b="1" dirty="0"/>
              <a:t>Lai veiktu šādu cenu aptauju, meža īpašnieka rīcībā jābūt ciršanas apliecinājumam uz iecerēto cirsmu!</a:t>
            </a:r>
          </a:p>
          <a:p>
            <a:pPr algn="ctr"/>
            <a:endParaRPr lang="lv-LV" sz="2400" b="1" dirty="0"/>
          </a:p>
          <a:p>
            <a:pPr algn="ctr"/>
            <a:r>
              <a:rPr lang="lv-LV" sz="2400" b="1" dirty="0"/>
              <a:t>Censties </a:t>
            </a:r>
            <a:r>
              <a:rPr lang="lv-LV" sz="2400" b="1" dirty="0" err="1"/>
              <a:t>lotē</a:t>
            </a:r>
            <a:r>
              <a:rPr lang="lv-LV" sz="2400" b="1" dirty="0"/>
              <a:t> iekļaut lielāku koksnes apjomu, būs lielāka pircēju interese</a:t>
            </a:r>
          </a:p>
        </p:txBody>
      </p:sp>
    </p:spTree>
    <p:extLst>
      <p:ext uri="{BB962C8B-B14F-4D97-AF65-F5344CB8AC3E}">
        <p14:creationId xmlns:p14="http://schemas.microsoft.com/office/powerpoint/2010/main" val="19008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5848" y="836712"/>
            <a:ext cx="7236653" cy="133084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kern="1200" dirty="0">
                <a:solidFill>
                  <a:schemeClr val="tx1"/>
                </a:solidFill>
                <a:effectLst>
                  <a:outerShdw blurRad="38100" dist="38100" dir="2700000" algn="tl">
                    <a:srgbClr val="000000">
                      <a:alpha val="43137"/>
                    </a:srgbClr>
                  </a:outerShdw>
                </a:effectLst>
                <a:latin typeface="+mj-lt"/>
                <a:ea typeface="+mj-ea"/>
                <a:cs typeface="+mj-cs"/>
              </a:rPr>
              <a:t>CIRSMAS PĀRDOŠANAS LĪGUMA DAĻAS</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18296" y="1844824"/>
            <a:ext cx="7704856" cy="3724561"/>
          </a:xfrm>
        </p:spPr>
        <p:txBody>
          <a:bodyPr vert="horz" lIns="91440" tIns="45720" rIns="91440" bIns="45720" rtlCol="0">
            <a:noAutofit/>
          </a:bodyPr>
          <a:lstStyle/>
          <a:p>
            <a:pPr marL="114300" indent="0">
              <a:lnSpc>
                <a:spcPct val="90000"/>
              </a:lnSpc>
              <a:buNone/>
            </a:pPr>
            <a:endParaRPr lang="lv-LV" altLang="lv-LV" sz="2000" dirty="0"/>
          </a:p>
          <a:p>
            <a:pPr marL="457200">
              <a:lnSpc>
                <a:spcPct val="90000"/>
              </a:lnSpc>
              <a:buFont typeface="Wingdings" panose="05000000000000000000" pitchFamily="2" charset="2"/>
              <a:buChar char="q"/>
            </a:pPr>
            <a:r>
              <a:rPr lang="lv-LV" altLang="lv-LV" sz="2000" dirty="0"/>
              <a:t>Nosaukums</a:t>
            </a:r>
          </a:p>
          <a:p>
            <a:pPr marL="457200">
              <a:lnSpc>
                <a:spcPct val="90000"/>
              </a:lnSpc>
              <a:buFont typeface="Wingdings" panose="05000000000000000000" pitchFamily="2" charset="2"/>
              <a:buChar char="q"/>
            </a:pPr>
            <a:r>
              <a:rPr lang="lv-LV" altLang="lv-LV" sz="2000" dirty="0"/>
              <a:t>Datums</a:t>
            </a:r>
          </a:p>
          <a:p>
            <a:pPr marL="457200">
              <a:lnSpc>
                <a:spcPct val="90000"/>
              </a:lnSpc>
              <a:buFont typeface="Wingdings" panose="05000000000000000000" pitchFamily="2" charset="2"/>
              <a:buChar char="q"/>
            </a:pPr>
            <a:r>
              <a:rPr lang="lv-LV" altLang="lv-LV" sz="2000" dirty="0"/>
              <a:t>Puses (nosaukums vai vārds, uzvārds, reģistrācijas nr. vai personas kods, adrese vai juridiskā adrese)</a:t>
            </a:r>
          </a:p>
          <a:p>
            <a:pPr marL="457200">
              <a:lnSpc>
                <a:spcPct val="90000"/>
              </a:lnSpc>
              <a:buFont typeface="Wingdings" panose="05000000000000000000" pitchFamily="2" charset="2"/>
              <a:buChar char="q"/>
            </a:pPr>
            <a:r>
              <a:rPr lang="lv-LV" altLang="lv-LV" sz="2000" b="1" dirty="0"/>
              <a:t>Līguma priekšmets</a:t>
            </a:r>
          </a:p>
          <a:p>
            <a:pPr marL="457200">
              <a:lnSpc>
                <a:spcPct val="90000"/>
              </a:lnSpc>
              <a:buFont typeface="Wingdings" panose="05000000000000000000" pitchFamily="2" charset="2"/>
              <a:buChar char="q"/>
            </a:pPr>
            <a:r>
              <a:rPr lang="lv-LV" altLang="lv-LV" sz="2000" dirty="0"/>
              <a:t>Pušu tiesības un pienākumi</a:t>
            </a:r>
          </a:p>
          <a:p>
            <a:pPr marL="457200">
              <a:lnSpc>
                <a:spcPct val="90000"/>
              </a:lnSpc>
              <a:buFont typeface="Wingdings" panose="05000000000000000000" pitchFamily="2" charset="2"/>
              <a:buChar char="q"/>
            </a:pPr>
            <a:r>
              <a:rPr lang="lv-LV" altLang="lv-LV" sz="2000" b="1" dirty="0"/>
              <a:t>Līguma samaksa un kārtība</a:t>
            </a:r>
          </a:p>
          <a:p>
            <a:pPr marL="457200">
              <a:lnSpc>
                <a:spcPct val="90000"/>
              </a:lnSpc>
              <a:buFont typeface="Wingdings" panose="05000000000000000000" pitchFamily="2" charset="2"/>
              <a:buChar char="q"/>
            </a:pPr>
            <a:r>
              <a:rPr lang="lv-LV" altLang="lv-LV" sz="2000" b="1" dirty="0"/>
              <a:t>Termiņš</a:t>
            </a:r>
          </a:p>
          <a:p>
            <a:pPr marL="457200">
              <a:lnSpc>
                <a:spcPct val="90000"/>
              </a:lnSpc>
              <a:buFont typeface="Wingdings" panose="05000000000000000000" pitchFamily="2" charset="2"/>
              <a:buChar char="q"/>
            </a:pPr>
            <a:r>
              <a:rPr lang="lv-LV" altLang="lv-LV" sz="2000" dirty="0"/>
              <a:t>Saistību pastiprinājums</a:t>
            </a:r>
          </a:p>
          <a:p>
            <a:pPr marL="457200">
              <a:lnSpc>
                <a:spcPct val="90000"/>
              </a:lnSpc>
              <a:buFont typeface="Wingdings" panose="05000000000000000000" pitchFamily="2" charset="2"/>
              <a:buChar char="q"/>
            </a:pPr>
            <a:r>
              <a:rPr lang="lv-LV" altLang="lv-LV" sz="2000" dirty="0"/>
              <a:t>Strīdu izšķiršanas kārtība</a:t>
            </a:r>
          </a:p>
          <a:p>
            <a:pPr marL="457200">
              <a:lnSpc>
                <a:spcPct val="90000"/>
              </a:lnSpc>
              <a:buFont typeface="Wingdings" panose="05000000000000000000" pitchFamily="2" charset="2"/>
              <a:buChar char="q"/>
            </a:pPr>
            <a:endParaRPr lang="lv-LV" altLang="lv-LV" sz="2000" dirty="0"/>
          </a:p>
          <a:p>
            <a:pPr marL="457200">
              <a:lnSpc>
                <a:spcPct val="90000"/>
              </a:lnSpc>
              <a:buFont typeface="Wingdings" panose="05000000000000000000" pitchFamily="2" charset="2"/>
              <a:buChar char="q"/>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8732101" y="2651428"/>
            <a:ext cx="2994656" cy="1569660"/>
          </a:xfrm>
          <a:prstGeom prst="rect">
            <a:avLst/>
          </a:prstGeom>
          <a:noFill/>
        </p:spPr>
        <p:txBody>
          <a:bodyPr wrap="square" rtlCol="0">
            <a:spAutoFit/>
          </a:bodyPr>
          <a:lstStyle/>
          <a:p>
            <a:pPr algn="ctr"/>
            <a:r>
              <a:rPr lang="lv-LV" sz="2400" b="1" dirty="0"/>
              <a:t>Līguma būtiskās sastāvdaļas –priekšmets, maksa, termiņš</a:t>
            </a:r>
          </a:p>
        </p:txBody>
      </p:sp>
    </p:spTree>
    <p:extLst>
      <p:ext uri="{BB962C8B-B14F-4D97-AF65-F5344CB8AC3E}">
        <p14:creationId xmlns:p14="http://schemas.microsoft.com/office/powerpoint/2010/main" val="301356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dirty="0">
                <a:effectLst>
                  <a:outerShdw blurRad="38100" dist="38100" dir="2700000" algn="tl">
                    <a:srgbClr val="000000">
                      <a:alpha val="43137"/>
                    </a:srgbClr>
                  </a:outerShdw>
                </a:effectLst>
              </a:rPr>
              <a:t>LĪGUMA SASTĀDĪŠANA, LĪGUMA PARAKSTĪŠANA</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1402925"/>
            <a:ext cx="7920880" cy="3724561"/>
          </a:xfrm>
        </p:spPr>
        <p:txBody>
          <a:bodyPr vert="horz" lIns="91440" tIns="45720" rIns="91440" bIns="45720" rtlCol="0">
            <a:noAutofit/>
          </a:bodyPr>
          <a:lstStyle/>
          <a:p>
            <a:pPr marL="0" indent="-228600">
              <a:lnSpc>
                <a:spcPct val="90000"/>
              </a:lnSpc>
            </a:pPr>
            <a:endParaRPr lang="en-US" altLang="lv-LV" sz="2000" dirty="0"/>
          </a:p>
          <a:p>
            <a:pPr marL="114300" indent="0">
              <a:lnSpc>
                <a:spcPct val="90000"/>
              </a:lnSpc>
              <a:buNone/>
            </a:pPr>
            <a:r>
              <a:rPr lang="lv-LV" altLang="lv-LV" sz="2000" dirty="0"/>
              <a:t>Svarīgās lietas, kas ieļaujamas cirsmas pirkuma līgumā meža īpašnieka interešu pārstāvniecībai un taisnīgai sadarbībai:</a:t>
            </a:r>
          </a:p>
          <a:p>
            <a:pPr marL="114300" indent="0">
              <a:lnSpc>
                <a:spcPct val="90000"/>
              </a:lnSpc>
              <a:buNone/>
            </a:pPr>
            <a:endParaRPr lang="lv-LV" altLang="lv-LV" sz="2000" dirty="0"/>
          </a:p>
          <a:p>
            <a:pPr marL="457200">
              <a:lnSpc>
                <a:spcPct val="90000"/>
              </a:lnSpc>
              <a:buFont typeface="Wingdings" panose="05000000000000000000" pitchFamily="2" charset="2"/>
              <a:buChar char="q"/>
            </a:pPr>
            <a:r>
              <a:rPr lang="lv-LV" altLang="lv-LV" sz="2000" b="1" dirty="0"/>
              <a:t>Līguma priekšmets</a:t>
            </a:r>
            <a:r>
              <a:rPr lang="lv-LV" altLang="lv-LV" sz="2000" dirty="0"/>
              <a:t> – konkrētas cirsmas (adrese, kad.nr., </a:t>
            </a:r>
            <a:r>
              <a:rPr lang="lv-LV" altLang="lv-LV" sz="2000" dirty="0" err="1"/>
              <a:t>kv</a:t>
            </a:r>
            <a:r>
              <a:rPr lang="lv-LV" altLang="lv-LV" sz="2000" dirty="0"/>
              <a:t>, </a:t>
            </a:r>
            <a:r>
              <a:rPr lang="lv-LV" altLang="lv-LV" sz="2000" dirty="0" err="1"/>
              <a:t>nog</a:t>
            </a:r>
            <a:r>
              <a:rPr lang="lv-LV" altLang="lv-LV" sz="2000" dirty="0"/>
              <a:t>, platība, cirtes veids, CA nr., tā termiņš);</a:t>
            </a:r>
          </a:p>
          <a:p>
            <a:pPr marL="457200">
              <a:lnSpc>
                <a:spcPct val="90000"/>
              </a:lnSpc>
              <a:buFont typeface="Wingdings" panose="05000000000000000000" pitchFamily="2" charset="2"/>
              <a:buChar char="q"/>
            </a:pPr>
            <a:r>
              <a:rPr lang="lv-LV" altLang="lv-LV" sz="2000" dirty="0"/>
              <a:t>Līguma pielikumā pievieno cirsmas skices; </a:t>
            </a:r>
          </a:p>
          <a:p>
            <a:pPr marL="457200">
              <a:lnSpc>
                <a:spcPct val="90000"/>
              </a:lnSpc>
              <a:buFont typeface="Wingdings" panose="05000000000000000000" pitchFamily="2" charset="2"/>
              <a:buChar char="q"/>
            </a:pPr>
            <a:r>
              <a:rPr lang="lv-LV" altLang="lv-LV" sz="2000" dirty="0"/>
              <a:t>Pircējam ir zināms cirsmas faktiskais stāvoklis un Pircējs apliecina, ka neizvirzīs pret Pārdevēju nekādas pretenzijas, ja atklāsies kādi cirsmām piemītoši apslēpti trūkumi;</a:t>
            </a:r>
          </a:p>
          <a:p>
            <a:pPr marL="457200">
              <a:lnSpc>
                <a:spcPct val="90000"/>
              </a:lnSpc>
              <a:buFont typeface="Wingdings" panose="05000000000000000000" pitchFamily="2" charset="2"/>
              <a:buChar char="q"/>
            </a:pPr>
            <a:r>
              <a:rPr lang="lv-LV" altLang="lv-LV" sz="2000" dirty="0"/>
              <a:t>Pircējs apliecina, ka viņam ir skaidri zināmas cirsmu robežas, servitūti, apgrūtinājumi (ja tādi pastāv), kokmateriālu krautuvju vietas, kokmateriālu pievešanas un izvešanas ceļi ārpus cirsmu robežām, atstājamo ekoloģisko un/vai sēklu koku skaits un apjoms;</a:t>
            </a:r>
          </a:p>
          <a:p>
            <a:pPr marL="457200">
              <a:lnSpc>
                <a:spcPct val="90000"/>
              </a:lnSpc>
              <a:buFont typeface="Wingdings" panose="05000000000000000000" pitchFamily="2" charset="2"/>
              <a:buChar char="q"/>
            </a:pPr>
            <a:r>
              <a:rPr lang="lv-LV" altLang="lv-LV" sz="2000" dirty="0"/>
              <a:t>Pircējs apņemas cirsmu izstrādes procesā nepieļaut ciršanai neparedzētu koku cirsmā vai ārpus tās izciršanu vai bojāšanu.</a:t>
            </a:r>
          </a:p>
          <a:p>
            <a:pPr marL="457200">
              <a:lnSpc>
                <a:spcPct val="90000"/>
              </a:lnSpc>
              <a:buFont typeface="Wingdings" panose="05000000000000000000" pitchFamily="2" charset="2"/>
              <a:buChar char="q"/>
            </a:pPr>
            <a:endParaRPr lang="lv-LV" altLang="lv-LV" sz="2000" dirty="0"/>
          </a:p>
          <a:p>
            <a:pPr marL="457200">
              <a:lnSpc>
                <a:spcPct val="90000"/>
              </a:lnSpc>
              <a:buFont typeface="Wingdings" panose="05000000000000000000" pitchFamily="2" charset="2"/>
              <a:buChar char="q"/>
            </a:pPr>
            <a:endParaRPr lang="lv-LV" altLang="lv-LV" sz="2000" dirty="0"/>
          </a:p>
          <a:p>
            <a:pPr marL="114300" indent="0">
              <a:lnSpc>
                <a:spcPct val="90000"/>
              </a:lnSpc>
              <a:buNone/>
            </a:pPr>
            <a:endParaRPr lang="lv-LV" altLang="lv-LV" sz="2000" dirty="0"/>
          </a:p>
          <a:p>
            <a:pPr marL="457200">
              <a:lnSpc>
                <a:spcPct val="90000"/>
              </a:lnSpc>
              <a:buFont typeface="Wingdings" panose="05000000000000000000" pitchFamily="2" charset="2"/>
              <a:buChar char="q"/>
            </a:pPr>
            <a:endParaRPr lang="en-US"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8976320" y="2611054"/>
            <a:ext cx="2664296" cy="2677656"/>
          </a:xfrm>
          <a:prstGeom prst="rect">
            <a:avLst/>
          </a:prstGeom>
          <a:noFill/>
        </p:spPr>
        <p:txBody>
          <a:bodyPr wrap="square" rtlCol="0">
            <a:spAutoFit/>
          </a:bodyPr>
          <a:lstStyle/>
          <a:p>
            <a:pPr algn="ctr"/>
            <a:r>
              <a:rPr lang="lv-LV" sz="2400" b="1" dirty="0"/>
              <a:t>Par kokmateriālu transportēšanu caur citiem īpašumiem, lai Pircējs pats vienojas ar konkrēto īpašnieku </a:t>
            </a:r>
          </a:p>
        </p:txBody>
      </p:sp>
    </p:spTree>
    <p:extLst>
      <p:ext uri="{BB962C8B-B14F-4D97-AF65-F5344CB8AC3E}">
        <p14:creationId xmlns:p14="http://schemas.microsoft.com/office/powerpoint/2010/main" val="65733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dirty="0">
                <a:effectLst>
                  <a:outerShdw blurRad="38100" dist="38100" dir="2700000" algn="tl">
                    <a:srgbClr val="000000">
                      <a:alpha val="43137"/>
                    </a:srgbClr>
                  </a:outerShdw>
                </a:effectLst>
              </a:rPr>
              <a:t>LĪGUMA SASTĀDĪŠANA, LĪGUMA PARAKSTĪŠANA II</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1402925"/>
            <a:ext cx="7920880" cy="3724561"/>
          </a:xfrm>
        </p:spPr>
        <p:txBody>
          <a:bodyPr vert="horz" lIns="91440" tIns="45720" rIns="91440" bIns="45720" rtlCol="0">
            <a:noAutofit/>
          </a:bodyPr>
          <a:lstStyle/>
          <a:p>
            <a:pPr marL="0" indent="-228600">
              <a:lnSpc>
                <a:spcPct val="90000"/>
              </a:lnSpc>
            </a:pPr>
            <a:endParaRPr lang="en-US" altLang="lv-LV" sz="2000" dirty="0"/>
          </a:p>
          <a:p>
            <a:pPr marL="114300" indent="0">
              <a:lnSpc>
                <a:spcPct val="90000"/>
              </a:lnSpc>
              <a:buNone/>
            </a:pPr>
            <a:r>
              <a:rPr lang="lv-LV" altLang="lv-LV" sz="2000" dirty="0"/>
              <a:t>Vēl svarīgās lietas, kas ieļaujamas cirsmas pirkuma līgumā meža īpašnieka interešu pārstāvniecībai un taisnīgai sadarbībai:</a:t>
            </a:r>
          </a:p>
          <a:p>
            <a:pPr marL="114300" indent="0">
              <a:lnSpc>
                <a:spcPct val="90000"/>
              </a:lnSpc>
              <a:buNone/>
            </a:pPr>
            <a:endParaRPr lang="lv-LV" altLang="lv-LV" sz="2000" dirty="0"/>
          </a:p>
          <a:p>
            <a:pPr marL="457200">
              <a:lnSpc>
                <a:spcPct val="90000"/>
              </a:lnSpc>
              <a:buFont typeface="Wingdings" panose="05000000000000000000" pitchFamily="2" charset="2"/>
              <a:buChar char="q"/>
            </a:pPr>
            <a:r>
              <a:rPr lang="lv-LV" altLang="lv-LV" sz="2000" dirty="0"/>
              <a:t>Pircējs nodrošina cirsmas izstrādi un sakopšanu pēc mežizstrādes darbu veikšanas, ievērojot spēkā esošos normatīvos aktus un prasības attiecībā uz cirsmu izstrādi. Pircējs apliecina, ka apņemas cirsmas izstrādes laikā ievērot normatīvajos aktos noteiktās vides aizsardzības, darba aizsardzības un ugunsdrošības prasības;</a:t>
            </a:r>
          </a:p>
          <a:p>
            <a:pPr marL="457200">
              <a:lnSpc>
                <a:spcPct val="90000"/>
              </a:lnSpc>
              <a:buFont typeface="Wingdings" panose="05000000000000000000" pitchFamily="2" charset="2"/>
              <a:buChar char="q"/>
            </a:pPr>
            <a:r>
              <a:rPr lang="lv-LV" altLang="lv-LV" sz="2000" b="1" dirty="0"/>
              <a:t>Cirsma tiek pārdota par pirkuma maksu </a:t>
            </a:r>
            <a:r>
              <a:rPr lang="lv-LV" altLang="lv-LV" sz="2000" dirty="0"/>
              <a:t>123… EUR; </a:t>
            </a:r>
          </a:p>
          <a:p>
            <a:pPr marL="457200">
              <a:lnSpc>
                <a:spcPct val="90000"/>
              </a:lnSpc>
              <a:buFont typeface="Wingdings" panose="05000000000000000000" pitchFamily="2" charset="2"/>
              <a:buChar char="q"/>
            </a:pPr>
            <a:r>
              <a:rPr lang="lv-LV" altLang="lv-LV" sz="2000" dirty="0"/>
              <a:t>Pircējs samaksu, pēc IIN ieturēšanas, 121… EUR apņemas samaksāt Pārdevējam piecu dienu laikā pēc šī līguma parakstīšanas dienas;</a:t>
            </a:r>
          </a:p>
          <a:p>
            <a:pPr marL="457200">
              <a:lnSpc>
                <a:spcPct val="90000"/>
              </a:lnSpc>
              <a:buFont typeface="Wingdings" panose="05000000000000000000" pitchFamily="2" charset="2"/>
              <a:buChar char="q"/>
            </a:pPr>
            <a:r>
              <a:rPr lang="lv-LV" sz="2000" b="1" dirty="0"/>
              <a:t>Pircējam ir tiesības uzsākt cirsmu izstrādi pēc pilnas pirkuma maksas pārskaitīšanas Pārdevējam</a:t>
            </a:r>
            <a:r>
              <a:rPr lang="lv-LV" sz="2000" dirty="0"/>
              <a:t>, dienā, kad nauda ir ienākusi Pārdevēja bankas kontā;</a:t>
            </a:r>
            <a:endParaRPr lang="lv-LV" altLang="lv-LV" sz="2000" dirty="0"/>
          </a:p>
          <a:p>
            <a:pPr marL="457200">
              <a:lnSpc>
                <a:spcPct val="90000"/>
              </a:lnSpc>
              <a:buFont typeface="Wingdings" panose="05000000000000000000" pitchFamily="2" charset="2"/>
              <a:buChar char="q"/>
            </a:pPr>
            <a:r>
              <a:rPr lang="lv-LV" altLang="lv-LV" sz="2000" dirty="0"/>
              <a:t>Pircējs apņemas ieturēto IIN 12…EUR pārskaitīt normatīvajos aktos noteiktā kārtībā un termiņā, par to izsniedzot Pārdevējam paziņojumu.</a:t>
            </a:r>
          </a:p>
          <a:p>
            <a:pPr marL="457200">
              <a:lnSpc>
                <a:spcPct val="90000"/>
              </a:lnSpc>
              <a:buFont typeface="Wingdings" panose="05000000000000000000" pitchFamily="2" charset="2"/>
              <a:buChar char="q"/>
            </a:pPr>
            <a:endParaRPr lang="lv-LV" altLang="lv-LV" sz="2000" dirty="0"/>
          </a:p>
          <a:p>
            <a:pPr marL="457200">
              <a:lnSpc>
                <a:spcPct val="90000"/>
              </a:lnSpc>
              <a:buFont typeface="Wingdings" panose="05000000000000000000" pitchFamily="2" charset="2"/>
              <a:buChar char="q"/>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8976320" y="2276872"/>
            <a:ext cx="3096344" cy="3416320"/>
          </a:xfrm>
          <a:prstGeom prst="rect">
            <a:avLst/>
          </a:prstGeom>
          <a:noFill/>
        </p:spPr>
        <p:txBody>
          <a:bodyPr wrap="square" rtlCol="0">
            <a:spAutoFit/>
          </a:bodyPr>
          <a:lstStyle/>
          <a:p>
            <a:pPr algn="ctr"/>
            <a:r>
              <a:rPr lang="lv-LV" altLang="lv-LV" sz="2400" b="1" dirty="0"/>
              <a:t>Pirms mežizstrādes nofotografē savu īpašumu, piegulošos nogabalus, iespējamos izvešanas ceļus.</a:t>
            </a:r>
          </a:p>
          <a:p>
            <a:pPr algn="ctr"/>
            <a:endParaRPr lang="lv-LV" altLang="lv-LV" sz="2400" b="1" dirty="0"/>
          </a:p>
          <a:p>
            <a:pPr algn="ctr"/>
            <a:r>
              <a:rPr lang="lv-LV" altLang="lv-LV" sz="2400" b="1" dirty="0"/>
              <a:t> Paredzi tiesības apsekot cirsmu tās izstrādes laikā. </a:t>
            </a:r>
            <a:endParaRPr lang="lv-LV" sz="2400" b="1" dirty="0"/>
          </a:p>
        </p:txBody>
      </p:sp>
    </p:spTree>
    <p:extLst>
      <p:ext uri="{BB962C8B-B14F-4D97-AF65-F5344CB8AC3E}">
        <p14:creationId xmlns:p14="http://schemas.microsoft.com/office/powerpoint/2010/main" val="421664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7034" y="603623"/>
            <a:ext cx="7236653" cy="133084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lv-LV" altLang="en-US" b="1" dirty="0">
                <a:effectLst>
                  <a:outerShdw blurRad="38100" dist="38100" dir="2700000" algn="tl">
                    <a:srgbClr val="000000">
                      <a:alpha val="43137"/>
                    </a:srgbClr>
                  </a:outerShdw>
                </a:effectLst>
              </a:rPr>
              <a:t>LĪGUMA SASTĀDĪŠANA, LĪGUMA PARAKSTĪŠANA III</a:t>
            </a: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a:p>
            <a:pPr algn="l">
              <a:lnSpc>
                <a:spcPct val="90000"/>
              </a:lnSpc>
              <a:spcAft>
                <a:spcPts val="600"/>
              </a:spcAft>
            </a:pPr>
            <a:endParaRPr lang="en-US" altLang="en-US"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Content Placeholder 2">
            <a:extLst>
              <a:ext uri="{FF2B5EF4-FFF2-40B4-BE49-F238E27FC236}">
                <a16:creationId xmlns:a16="http://schemas.microsoft.com/office/drawing/2014/main" id="{5BBA1965-C621-DF1D-6B97-0790455FF694}"/>
              </a:ext>
            </a:extLst>
          </p:cNvPr>
          <p:cNvSpPr>
            <a:spLocks noGrp="1"/>
          </p:cNvSpPr>
          <p:nvPr>
            <p:ph idx="1"/>
          </p:nvPr>
        </p:nvSpPr>
        <p:spPr>
          <a:xfrm>
            <a:off x="839416" y="1402925"/>
            <a:ext cx="7920880" cy="3724561"/>
          </a:xfrm>
        </p:spPr>
        <p:txBody>
          <a:bodyPr vert="horz" lIns="91440" tIns="45720" rIns="91440" bIns="45720" rtlCol="0">
            <a:noAutofit/>
          </a:bodyPr>
          <a:lstStyle/>
          <a:p>
            <a:pPr marL="0" indent="-228600">
              <a:lnSpc>
                <a:spcPct val="90000"/>
              </a:lnSpc>
            </a:pPr>
            <a:endParaRPr lang="en-US" altLang="lv-LV" sz="2000" dirty="0"/>
          </a:p>
          <a:p>
            <a:pPr marL="114300" indent="0">
              <a:lnSpc>
                <a:spcPct val="90000"/>
              </a:lnSpc>
              <a:buNone/>
            </a:pPr>
            <a:r>
              <a:rPr lang="lv-LV" altLang="lv-LV" sz="2000" dirty="0"/>
              <a:t>vēl svarīgās lietas, kas ieļaujamas cirsmas pirkuma līgumā meža īpašnieka interešu pārstāvniecībai un taisnīgai sadarbībai:</a:t>
            </a:r>
          </a:p>
          <a:p>
            <a:pPr marL="114300" indent="0">
              <a:lnSpc>
                <a:spcPct val="90000"/>
              </a:lnSpc>
              <a:buNone/>
            </a:pPr>
            <a:endParaRPr lang="lv-LV" altLang="lv-LV" sz="2000" dirty="0"/>
          </a:p>
          <a:p>
            <a:pPr marL="457200">
              <a:lnSpc>
                <a:spcPct val="90000"/>
              </a:lnSpc>
              <a:buFont typeface="Wingdings" panose="05000000000000000000" pitchFamily="2" charset="2"/>
              <a:buChar char="q"/>
            </a:pPr>
            <a:r>
              <a:rPr lang="lv-LV" altLang="lv-LV" sz="2000" dirty="0"/>
              <a:t>Pēc līgumā minētās samaksas saņemšanas, Pārdevējam nav tiesību piestādīt jebkāda veida pretenzijas par samaksas lielumu un pieprasīt papildus samaksu par šo darījumu;</a:t>
            </a:r>
          </a:p>
          <a:p>
            <a:pPr marL="457200">
              <a:lnSpc>
                <a:spcPct val="90000"/>
              </a:lnSpc>
              <a:buFont typeface="Wingdings" panose="05000000000000000000" pitchFamily="2" charset="2"/>
              <a:buChar char="q"/>
            </a:pPr>
            <a:r>
              <a:rPr lang="lv-LV" sz="2000" dirty="0"/>
              <a:t>Pircējam nav tiesības pārdot cirsmu trešajai personai bez rakstiskas saskaņošanas ar Pārdevēju;</a:t>
            </a:r>
            <a:endParaRPr lang="lv-LV" altLang="lv-LV" sz="2000" dirty="0"/>
          </a:p>
          <a:p>
            <a:pPr marL="457200">
              <a:lnSpc>
                <a:spcPct val="90000"/>
              </a:lnSpc>
              <a:buFont typeface="Wingdings" panose="05000000000000000000" pitchFamily="2" charset="2"/>
              <a:buChar char="q"/>
            </a:pPr>
            <a:r>
              <a:rPr lang="lv-LV" altLang="lv-LV" sz="2000" dirty="0"/>
              <a:t>Pircējs apņemas </a:t>
            </a:r>
            <a:r>
              <a:rPr lang="lv-LV" altLang="lv-LV" sz="2000" b="1" dirty="0"/>
              <a:t>pēc mežizstrādes darbu pabeigšanas </a:t>
            </a:r>
            <a:r>
              <a:rPr lang="lv-LV" altLang="lv-LV" sz="2000" dirty="0"/>
              <a:t>nodot Pārdevējam cirsmas ar nodošanas - pieņemšanas aktu, iepriekš savlaicīgi paziņojot Pārdevējam par cirsmu nodošanas laiku; </a:t>
            </a:r>
          </a:p>
          <a:p>
            <a:pPr marL="457200">
              <a:lnSpc>
                <a:spcPct val="90000"/>
              </a:lnSpc>
              <a:buFont typeface="Wingdings" panose="05000000000000000000" pitchFamily="2" charset="2"/>
              <a:buChar char="q"/>
            </a:pPr>
            <a:r>
              <a:rPr lang="lv-LV" altLang="lv-LV" sz="2000" dirty="0"/>
              <a:t>Pircējs apņemas atlīdzināt Pārdevējam vai trešajām personām cirsmas izstrādes procesā nodarītos zaudējumus;</a:t>
            </a:r>
          </a:p>
          <a:p>
            <a:pPr marL="457200">
              <a:lnSpc>
                <a:spcPct val="90000"/>
              </a:lnSpc>
              <a:buFont typeface="Wingdings" panose="05000000000000000000" pitchFamily="2" charset="2"/>
              <a:buChar char="q"/>
            </a:pPr>
            <a:r>
              <a:rPr lang="lv-LV" altLang="lv-LV" sz="2000" dirty="0"/>
              <a:t>Pircējs apņemas izstrādāt cirsmas līdz 202_. gada 31.decembrim;</a:t>
            </a:r>
          </a:p>
          <a:p>
            <a:pPr marL="457200">
              <a:lnSpc>
                <a:spcPct val="90000"/>
              </a:lnSpc>
              <a:buFont typeface="Wingdings" panose="05000000000000000000" pitchFamily="2" charset="2"/>
              <a:buChar char="q"/>
            </a:pPr>
            <a:r>
              <a:rPr lang="lv-LV" altLang="lv-LV" sz="2000" dirty="0"/>
              <a:t>Līgums ir saistošs abiem līguma slēdzējiem, to mantiniekiem un tiesību pārņēmējiem, un tie ir materiāli atbildīgi par līgumsaistību izpildi.</a:t>
            </a:r>
          </a:p>
          <a:p>
            <a:pPr marL="457200">
              <a:lnSpc>
                <a:spcPct val="90000"/>
              </a:lnSpc>
              <a:buFont typeface="Wingdings" panose="05000000000000000000" pitchFamily="2" charset="2"/>
              <a:buChar char="q"/>
            </a:pPr>
            <a:endParaRPr lang="lv-LV" altLang="lv-LV" sz="2000" dirty="0"/>
          </a:p>
          <a:p>
            <a:pPr marL="457200">
              <a:lnSpc>
                <a:spcPct val="90000"/>
              </a:lnSpc>
              <a:buFont typeface="Wingdings" panose="05000000000000000000" pitchFamily="2" charset="2"/>
              <a:buChar char="q"/>
            </a:pPr>
            <a:endParaRPr lang="lv-LV" altLang="lv-LV" sz="2000" dirty="0"/>
          </a:p>
          <a:p>
            <a:pPr marL="114300" indent="0">
              <a:lnSpc>
                <a:spcPct val="90000"/>
              </a:lnSpc>
              <a:buNone/>
            </a:pPr>
            <a:endParaRPr lang="lv-LV" altLang="lv-LV" sz="2000" dirty="0"/>
          </a:p>
          <a:p>
            <a:pPr marL="114300" indent="0">
              <a:lnSpc>
                <a:spcPct val="90000"/>
              </a:lnSpc>
              <a:buNone/>
            </a:pPr>
            <a:endParaRPr lang="en-US" altLang="lv-LV" sz="2000" dirty="0"/>
          </a:p>
          <a:p>
            <a:pPr marL="114300" indent="0">
              <a:lnSpc>
                <a:spcPct val="90000"/>
              </a:lnSpc>
              <a:buNone/>
            </a:pPr>
            <a:endParaRPr lang="en-US" altLang="lv-LV" sz="2000" dirty="0"/>
          </a:p>
          <a:p>
            <a:pPr marL="114300" indent="-228600">
              <a:lnSpc>
                <a:spcPct val="90000"/>
              </a:lnSpc>
            </a:pPr>
            <a:endParaRPr lang="en-US" altLang="lv-LV" sz="2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6" r="8624" b="-3"/>
          <a:stretch/>
        </p:blipFill>
        <p:spPr>
          <a:xfrm>
            <a:off x="9415696" y="354447"/>
            <a:ext cx="1627466" cy="15841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924" r="2" b="1772"/>
          <a:stretch/>
        </p:blipFill>
        <p:spPr>
          <a:xfrm>
            <a:off x="10704512" y="243588"/>
            <a:ext cx="1122448" cy="1186248"/>
          </a:xfrm>
          <a:prstGeom prst="rect">
            <a:avLst/>
          </a:prstGeom>
        </p:spPr>
      </p:pic>
      <p:sp>
        <p:nvSpPr>
          <p:cNvPr id="3" name="TextBox 2">
            <a:extLst>
              <a:ext uri="{FF2B5EF4-FFF2-40B4-BE49-F238E27FC236}">
                <a16:creationId xmlns:a16="http://schemas.microsoft.com/office/drawing/2014/main" id="{526B2810-196B-37B3-010B-86F78BFD975D}"/>
              </a:ext>
            </a:extLst>
          </p:cNvPr>
          <p:cNvSpPr txBox="1"/>
          <p:nvPr/>
        </p:nvSpPr>
        <p:spPr>
          <a:xfrm>
            <a:off x="8976320" y="2611054"/>
            <a:ext cx="2664296" cy="1938992"/>
          </a:xfrm>
          <a:prstGeom prst="rect">
            <a:avLst/>
          </a:prstGeom>
          <a:noFill/>
        </p:spPr>
        <p:txBody>
          <a:bodyPr wrap="square" rtlCol="0">
            <a:spAutoFit/>
          </a:bodyPr>
          <a:lstStyle/>
          <a:p>
            <a:pPr algn="ctr"/>
            <a:r>
              <a:rPr lang="lv-LV" sz="2400" b="1" dirty="0"/>
              <a:t>Līgumā ieteicams definēt nozīmi terminiem  «cirsmas izstrāde» vai «mežizstrāde»</a:t>
            </a:r>
          </a:p>
        </p:txBody>
      </p:sp>
    </p:spTree>
    <p:extLst>
      <p:ext uri="{BB962C8B-B14F-4D97-AF65-F5344CB8AC3E}">
        <p14:creationId xmlns:p14="http://schemas.microsoft.com/office/powerpoint/2010/main" val="3276999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13674</TotalTime>
  <Words>1937</Words>
  <Application>Microsoft Office PowerPoint</Application>
  <PresentationFormat>Widescreen</PresentationFormat>
  <Paragraphs>256</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head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Liega Ozola</dc:creator>
  <cp:lastModifiedBy>Liene Valta</cp:lastModifiedBy>
  <cp:revision>461</cp:revision>
  <cp:lastPrinted>2022-11-22T10:26:24Z</cp:lastPrinted>
  <dcterms:created xsi:type="dcterms:W3CDTF">2017-02-15T07:27:40Z</dcterms:created>
  <dcterms:modified xsi:type="dcterms:W3CDTF">2023-11-21T08:24:54Z</dcterms:modified>
</cp:coreProperties>
</file>