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/>
              <a:t>Ādas un matu izmeklējumi (n=26)</a:t>
            </a:r>
            <a:endParaRPr lang="en-US"/>
          </a:p>
        </c:rich>
      </c:tx>
      <c:layout>
        <c:manualLayout>
          <c:xMode val="edge"/>
          <c:yMode val="edge"/>
          <c:x val="0.20714861861779474"/>
          <c:y val="2.314814814814814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16953858534856E-2"/>
          <c:y val="0.20046327052096252"/>
          <c:w val="0.91340612911190977"/>
          <c:h val="0.666357174103237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Sheet1!$E$80</c:f>
              <c:strCache>
                <c:ptCount val="1"/>
                <c:pt idx="0">
                  <c:v>Matgrauži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2.7777777777777779E-3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Sheet1!$F$79:$G$79</c:f>
              <c:strCache>
                <c:ptCount val="2"/>
                <c:pt idx="0">
                  <c:v>Izmeklēti dzīvnieki</c:v>
                </c:pt>
                <c:pt idx="1">
                  <c:v>Pozitīvi</c:v>
                </c:pt>
              </c:strCache>
            </c:strRef>
          </c:cat>
          <c:val>
            <c:numRef>
              <c:f>Sheet1!$F$80:$G$80</c:f>
              <c:numCache>
                <c:formatCode>General</c:formatCode>
                <c:ptCount val="2"/>
                <c:pt idx="0">
                  <c:v>26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54976"/>
        <c:axId val="33856512"/>
        <c:axId val="0"/>
      </c:bar3DChart>
      <c:catAx>
        <c:axId val="33854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3856512"/>
        <c:crosses val="autoZero"/>
        <c:auto val="1"/>
        <c:lblAlgn val="ctr"/>
        <c:lblOffset val="100"/>
        <c:noMultiLvlLbl val="0"/>
      </c:catAx>
      <c:valAx>
        <c:axId val="3385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385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15582675687761"/>
          <c:y val="0.18409349074592618"/>
          <c:w val="0.25896695839849287"/>
          <c:h val="0.12145957705379674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lv-LV"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Ganību</a:t>
            </a:r>
            <a:r>
              <a:rPr lang="lv-LV" sz="2400" baseline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invāzija no gaļas liellopiem</a:t>
            </a:r>
            <a:endParaRPr lang="en-US" sz="2400"/>
          </a:p>
        </c:rich>
      </c:tx>
      <c:layout/>
      <c:overlay val="1"/>
      <c:spPr>
        <a:solidFill>
          <a:schemeClr val="lt1"/>
        </a:solidFill>
        <a:ln w="25400" cap="flat" cmpd="sng" algn="ctr">
          <a:solidFill>
            <a:schemeClr val="bg1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52537182852144E-2"/>
          <c:y val="5.1400554097404488E-2"/>
          <c:w val="0.96181178915135612"/>
          <c:h val="0.690227471566054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1.aploks</c:v>
                </c:pt>
              </c:strCache>
            </c:strRef>
          </c:tx>
          <c:invertIfNegative val="0"/>
          <c:cat>
            <c:multiLvlStrRef>
              <c:f>Sheet1!$C$29:$K$30</c:f>
              <c:multiLvlStrCache>
                <c:ptCount val="9"/>
                <c:lvl>
                  <c:pt idx="1">
                    <c:v>Diktiokauļi</c:v>
                  </c:pt>
                  <c:pt idx="2">
                    <c:v>Protostrongiļi (milērijas)</c:v>
                  </c:pt>
                  <c:pt idx="3">
                    <c:v>Strongilāti</c:v>
                  </c:pt>
                </c:lvl>
                <c:lvl>
                  <c:pt idx="0">
                    <c:v>Eimērijas</c:v>
                  </c:pt>
                  <c:pt idx="1">
                    <c:v>Plaušu parazīti</c:v>
                  </c:pt>
                  <c:pt idx="3">
                    <c:v>Kuņģa</c:v>
                  </c:pt>
                  <c:pt idx="4">
                    <c:v>Strongiloīdi</c:v>
                  </c:pt>
                  <c:pt idx="5">
                    <c:v>Trihocefaļi</c:v>
                  </c:pt>
                  <c:pt idx="6">
                    <c:v>Fasciolas</c:v>
                  </c:pt>
                  <c:pt idx="7">
                    <c:v>Paramfistomas</c:v>
                  </c:pt>
                  <c:pt idx="8">
                    <c:v>Moniēzijas</c:v>
                  </c:pt>
                </c:lvl>
              </c:multiLvlStrCache>
            </c:multiLvlStrRef>
          </c:cat>
          <c:val>
            <c:numRef>
              <c:f>Sheet1!$C$31:$K$31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Sheet1!$B$32</c:f>
              <c:strCache>
                <c:ptCount val="1"/>
                <c:pt idx="0">
                  <c:v>2.aploks</c:v>
                </c:pt>
              </c:strCache>
            </c:strRef>
          </c:tx>
          <c:invertIfNegative val="0"/>
          <c:cat>
            <c:multiLvlStrRef>
              <c:f>Sheet1!$C$29:$K$30</c:f>
              <c:multiLvlStrCache>
                <c:ptCount val="9"/>
                <c:lvl>
                  <c:pt idx="1">
                    <c:v>Diktiokauļi</c:v>
                  </c:pt>
                  <c:pt idx="2">
                    <c:v>Protostrongiļi (milērijas)</c:v>
                  </c:pt>
                  <c:pt idx="3">
                    <c:v>Strongilāti</c:v>
                  </c:pt>
                </c:lvl>
                <c:lvl>
                  <c:pt idx="0">
                    <c:v>Eimērijas</c:v>
                  </c:pt>
                  <c:pt idx="1">
                    <c:v>Plaušu parazīti</c:v>
                  </c:pt>
                  <c:pt idx="3">
                    <c:v>Kuņģa</c:v>
                  </c:pt>
                  <c:pt idx="4">
                    <c:v>Strongiloīdi</c:v>
                  </c:pt>
                  <c:pt idx="5">
                    <c:v>Trihocefaļi</c:v>
                  </c:pt>
                  <c:pt idx="6">
                    <c:v>Fasciolas</c:v>
                  </c:pt>
                  <c:pt idx="7">
                    <c:v>Paramfistomas</c:v>
                  </c:pt>
                  <c:pt idx="8">
                    <c:v>Moniēzijas</c:v>
                  </c:pt>
                </c:lvl>
              </c:multiLvlStrCache>
            </c:multiLvlStrRef>
          </c:cat>
          <c:val>
            <c:numRef>
              <c:f>Sheet1!$C$32:$K$32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Sheet1!$B$33</c:f>
              <c:strCache>
                <c:ptCount val="1"/>
                <c:pt idx="0">
                  <c:v>3.aploks</c:v>
                </c:pt>
              </c:strCache>
            </c:strRef>
          </c:tx>
          <c:invertIfNegative val="0"/>
          <c:cat>
            <c:multiLvlStrRef>
              <c:f>Sheet1!$C$29:$K$30</c:f>
              <c:multiLvlStrCache>
                <c:ptCount val="9"/>
                <c:lvl>
                  <c:pt idx="1">
                    <c:v>Diktiokauļi</c:v>
                  </c:pt>
                  <c:pt idx="2">
                    <c:v>Protostrongiļi (milērijas)</c:v>
                  </c:pt>
                  <c:pt idx="3">
                    <c:v>Strongilāti</c:v>
                  </c:pt>
                </c:lvl>
                <c:lvl>
                  <c:pt idx="0">
                    <c:v>Eimērijas</c:v>
                  </c:pt>
                  <c:pt idx="1">
                    <c:v>Plaušu parazīti</c:v>
                  </c:pt>
                  <c:pt idx="3">
                    <c:v>Kuņģa</c:v>
                  </c:pt>
                  <c:pt idx="4">
                    <c:v>Strongiloīdi</c:v>
                  </c:pt>
                  <c:pt idx="5">
                    <c:v>Trihocefaļi</c:v>
                  </c:pt>
                  <c:pt idx="6">
                    <c:v>Fasciolas</c:v>
                  </c:pt>
                  <c:pt idx="7">
                    <c:v>Paramfistomas</c:v>
                  </c:pt>
                  <c:pt idx="8">
                    <c:v>Moniēzijas</c:v>
                  </c:pt>
                </c:lvl>
              </c:multiLvlStrCache>
            </c:multiLvlStrRef>
          </c:cat>
          <c:val>
            <c:numRef>
              <c:f>Sheet1!$C$33:$K$33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Sheet1!$B$34</c:f>
              <c:strCache>
                <c:ptCount val="1"/>
                <c:pt idx="0">
                  <c:v>4.aploks</c:v>
                </c:pt>
              </c:strCache>
            </c:strRef>
          </c:tx>
          <c:invertIfNegative val="0"/>
          <c:cat>
            <c:multiLvlStrRef>
              <c:f>Sheet1!$C$29:$K$30</c:f>
              <c:multiLvlStrCache>
                <c:ptCount val="9"/>
                <c:lvl>
                  <c:pt idx="1">
                    <c:v>Diktiokauļi</c:v>
                  </c:pt>
                  <c:pt idx="2">
                    <c:v>Protostrongiļi (milērijas)</c:v>
                  </c:pt>
                  <c:pt idx="3">
                    <c:v>Strongilāti</c:v>
                  </c:pt>
                </c:lvl>
                <c:lvl>
                  <c:pt idx="0">
                    <c:v>Eimērijas</c:v>
                  </c:pt>
                  <c:pt idx="1">
                    <c:v>Plaušu parazīti</c:v>
                  </c:pt>
                  <c:pt idx="3">
                    <c:v>Kuņģa</c:v>
                  </c:pt>
                  <c:pt idx="4">
                    <c:v>Strongiloīdi</c:v>
                  </c:pt>
                  <c:pt idx="5">
                    <c:v>Trihocefaļi</c:v>
                  </c:pt>
                  <c:pt idx="6">
                    <c:v>Fasciolas</c:v>
                  </c:pt>
                  <c:pt idx="7">
                    <c:v>Paramfistomas</c:v>
                  </c:pt>
                  <c:pt idx="8">
                    <c:v>Moniēzijas</c:v>
                  </c:pt>
                </c:lvl>
              </c:multiLvlStrCache>
            </c:multiLvlStrRef>
          </c:cat>
          <c:val>
            <c:numRef>
              <c:f>Sheet1!$C$34:$K$34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042816"/>
        <c:axId val="35044352"/>
        <c:axId val="0"/>
      </c:bar3DChart>
      <c:catAx>
        <c:axId val="3504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35044352"/>
        <c:crosses val="autoZero"/>
        <c:auto val="1"/>
        <c:lblAlgn val="ctr"/>
        <c:lblOffset val="100"/>
        <c:noMultiLvlLbl val="0"/>
      </c:catAx>
      <c:valAx>
        <c:axId val="350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4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576432633420823"/>
          <c:y val="0.10571376494604841"/>
          <c:w val="7.0346784776902885E-2"/>
          <c:h val="0.3348687664041994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/>
              <a:t>Koproloģisko</a:t>
            </a:r>
            <a:r>
              <a:rPr lang="lv-LV" baseline="0"/>
              <a:t> izmeklējumu rezultāti</a:t>
            </a:r>
          </a:p>
          <a:p>
            <a:pPr>
              <a:defRPr/>
            </a:pPr>
            <a:r>
              <a:rPr lang="lv-LV" sz="1000" b="0" baseline="0"/>
              <a:t>( izmeklēto paraugu skaits n=34)</a:t>
            </a:r>
            <a:endParaRPr lang="en-US" sz="1000" b="0"/>
          </a:p>
        </c:rich>
      </c:tx>
      <c:layout>
        <c:manualLayout>
          <c:xMode val="edge"/>
          <c:yMode val="edge"/>
          <c:x val="0.27874051326678323"/>
          <c:y val="5.9266064802422282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83666464768826"/>
          <c:y val="0.21664531827618283"/>
          <c:w val="0.74321441550575418"/>
          <c:h val="0.701163922962808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Invadēto dzīvnieku skaits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Sheet1!$B$12:$B$15</c:f>
              <c:strCache>
                <c:ptCount val="4"/>
                <c:pt idx="0">
                  <c:v>Eimērijas</c:v>
                </c:pt>
                <c:pt idx="1">
                  <c:v>Kriptosporīdijas</c:v>
                </c:pt>
                <c:pt idx="2">
                  <c:v>Strongilāti</c:v>
                </c:pt>
                <c:pt idx="3">
                  <c:v>Paramfistomas</c:v>
                </c:pt>
              </c:strCache>
            </c:strRef>
          </c:cat>
          <c:val>
            <c:numRef>
              <c:f>Sheet1!$C$12:$C$15</c:f>
              <c:numCache>
                <c:formatCode>General</c:formatCode>
                <c:ptCount val="4"/>
                <c:pt idx="0">
                  <c:v>2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Sheet1!$D$11</c:f>
              <c:strCache>
                <c:ptCount val="1"/>
                <c:pt idx="0">
                  <c:v>Invāzijas intensitāte 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Sheet1!$B$12:$B$15</c:f>
              <c:strCache>
                <c:ptCount val="4"/>
                <c:pt idx="0">
                  <c:v>Eimērijas</c:v>
                </c:pt>
                <c:pt idx="1">
                  <c:v>Kriptosporīdijas</c:v>
                </c:pt>
                <c:pt idx="2">
                  <c:v>Strongilāti</c:v>
                </c:pt>
                <c:pt idx="3">
                  <c:v>Paramfistomas</c:v>
                </c:pt>
              </c:strCache>
            </c:strRef>
          </c:cat>
          <c:val>
            <c:numRef>
              <c:f>Sheet1!$D$12:$D$15</c:f>
              <c:numCache>
                <c:formatCode>General</c:formatCode>
                <c:ptCount val="4"/>
                <c:pt idx="0">
                  <c:v>5.9</c:v>
                </c:pt>
                <c:pt idx="1">
                  <c:v>61.8</c:v>
                </c:pt>
                <c:pt idx="2">
                  <c:v>41.2</c:v>
                </c:pt>
                <c:pt idx="3">
                  <c:v>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962432"/>
        <c:axId val="34964224"/>
        <c:axId val="0"/>
      </c:bar3DChart>
      <c:catAx>
        <c:axId val="34962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4964224"/>
        <c:crosses val="autoZero"/>
        <c:auto val="1"/>
        <c:lblAlgn val="ctr"/>
        <c:lblOffset val="100"/>
        <c:noMultiLvlLbl val="0"/>
      </c:catAx>
      <c:valAx>
        <c:axId val="34964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96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51920043678724"/>
          <c:y val="0.25795528496304165"/>
          <c:w val="0.19689508216954371"/>
          <c:h val="0.1387657412314067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AB760-07BF-4493-9382-F110838D9162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469BC-41F1-4FDA-90EC-E2FBCBFF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7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7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9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z/s "Krikši" Kandavas novads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E5F1-7072-4335-B1F9-722DA27D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kc.lv/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dainis.arbidans@llkc.l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712968" cy="1728192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Demonstrējuma tēma: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Parazito faunas izplatības intensitāte gaļas liellopu ganāmpulkā un tās ietekme uz gaļas liellopu produktivitāti”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4136488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lv-L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LLKC, Lopkopības nodaļa</a:t>
            </a:r>
          </a:p>
          <a:p>
            <a:pPr algn="l"/>
            <a:r>
              <a:rPr lang="lv-L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Konsultansts – eksperts veterinārmedicīnā</a:t>
            </a:r>
          </a:p>
          <a:p>
            <a:pPr algn="l"/>
            <a:r>
              <a:rPr lang="lv-L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Dainis Arbidāns</a:t>
            </a:r>
          </a:p>
          <a:p>
            <a:pPr algn="l"/>
            <a:r>
              <a:rPr lang="lv-L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mob. 28655398</a:t>
            </a:r>
          </a:p>
          <a:p>
            <a:pPr algn="l"/>
            <a:r>
              <a:rPr lang="lv-L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e-pasts: </a:t>
            </a:r>
            <a:r>
              <a:rPr lang="lv-LV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dainis.arbidans@llkc.lv</a:t>
            </a:r>
            <a:endParaRPr lang="lv-LV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lv-L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lv-LV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www.llkc.lv</a:t>
            </a:r>
            <a:r>
              <a:rPr lang="lv-LV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34" y="3643903"/>
            <a:ext cx="1950710" cy="2926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 par uzmanību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6" y="3283540"/>
            <a:ext cx="4365546" cy="291036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0" y="1844824"/>
            <a:ext cx="4019155" cy="26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32" y="1484784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finansējums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96952"/>
            <a:ext cx="8784976" cy="3129211"/>
          </a:xfrm>
        </p:spPr>
        <p:txBody>
          <a:bodyPr>
            <a:normAutofit fontScale="85000" lnSpcReduction="1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Valsts lauku tīkla aktivitāte: </a:t>
            </a:r>
          </a:p>
          <a:p>
            <a:pPr marL="0" indent="0">
              <a:buNone/>
            </a:pPr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"Lopkopības </a:t>
            </a: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ražošanas ekonomiskās efektivitātes paaugstināšanas pasākumi lauku saimniecībās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Kopējais demonstrējuma finansējums 9960 EUR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32" y="1052736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Demonstrējuma aktualitāte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4" y="2204864"/>
            <a:ext cx="8229600" cy="4353347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Ekonomiskie zaudējumi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Apdraudējums cilvēkiem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Nepietiekams valsts atbalsts zinātnei parazītu izpētei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Demonstrējuma laikā iegūtie rezultāti ļaus izstrādāt labākus profilakses pasākumu plānus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32" y="119779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Demonstrējuma mērķis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16" y="2276872"/>
            <a:ext cx="8856984" cy="3993307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Noskaidrot dzīvnieku invāzijas avotus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Noskaidrot parazitofaunas daudzveidību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Noskaidrot parazitofaunas izplatību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Noskaidrot </a:t>
            </a:r>
            <a:r>
              <a:rPr lang="lv-LV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parazitofaunas intensitāti</a:t>
            </a:r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Izstrādāt ieteikumus parazitofaunas ierobežošanai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92" y="1340768"/>
            <a:ext cx="8229600" cy="1143000"/>
          </a:xfrm>
        </p:spPr>
        <p:txBody>
          <a:bodyPr>
            <a:no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Demonstrējuma laikā paredzēts veikt saimniecībā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08"/>
          </a:xfrm>
        </p:spPr>
        <p:txBody>
          <a:bodyPr>
            <a:normAutofit fontScale="77500" lnSpcReduction="2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Veikt vismaz 2x gadā dzīvnieku svēršanu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Veikt koproloģiskos izmeklējumus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Veikt ādas nokasījumus un matu izmeklējumus uz ekto parazītu klātbūtni</a:t>
            </a:r>
          </a:p>
          <a:p>
            <a:endParaRPr lang="lv-L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Vismaz 2x gadā veikt ganību apsekošanu un paraugu noņemšanu ganībās parazītu invāzijas pakāpes noteikšanai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32" y="90872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Starp demonstrējuma  rezultāti (1)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4" y="2132856"/>
            <a:ext cx="8229600" cy="4176464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Ziemas periodā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u="sng" dirty="0" smtClean="0"/>
              <a:t>21.01.2014.)</a:t>
            </a:r>
            <a:endParaRPr lang="lv-L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102237"/>
              </p:ext>
            </p:extLst>
          </p:nvPr>
        </p:nvGraphicFramePr>
        <p:xfrm>
          <a:off x="323528" y="2852936"/>
          <a:ext cx="85689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69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944" cy="530022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89232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Grauzējutis - matgrauži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50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14" y="1412776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Starp demonstrējuma  rezultāti </a:t>
            </a:r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Ziemas periodā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u="sng" dirty="0"/>
              <a:t>21.01.2014.)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217822"/>
              </p:ext>
            </p:extLst>
          </p:nvPr>
        </p:nvGraphicFramePr>
        <p:xfrm>
          <a:off x="-20787" y="2996952"/>
          <a:ext cx="9144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38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44" y="980728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Starp demonstrējuma  rezultāti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lv-LV" dirty="0" smtClean="0"/>
              <a:t>Pavasara periods (</a:t>
            </a:r>
            <a:r>
              <a:rPr lang="lv-LV" u="sng" dirty="0" smtClean="0"/>
              <a:t>04.05.2014)</a:t>
            </a:r>
            <a:endParaRPr lang="lv-LV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 jūlijs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z/s "Krikši" Kandavas novads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1" cy="10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512336" cy="1086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70" y="116632"/>
            <a:ext cx="1246644" cy="108681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180602"/>
              </p:ext>
            </p:extLst>
          </p:nvPr>
        </p:nvGraphicFramePr>
        <p:xfrm>
          <a:off x="179512" y="2636912"/>
          <a:ext cx="87129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14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287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Demonstrējuma tēma:  „Parazito faunas izplatības intensitāte gaļas liellopu ganāmpulkā un tās ietekme uz gaļas liellopu produktivitāti”  </vt:lpstr>
      <vt:lpstr>Demonstrējuma finansējums</vt:lpstr>
      <vt:lpstr>Demonstrējuma aktualitāte</vt:lpstr>
      <vt:lpstr>Demonstrējuma mērķis</vt:lpstr>
      <vt:lpstr>Demonstrējuma laikā paredzēts veikt saimniecībā</vt:lpstr>
      <vt:lpstr>Starp demonstrējuma  rezultāti (1)</vt:lpstr>
      <vt:lpstr>PowerPoint Presentation</vt:lpstr>
      <vt:lpstr>Starp demonstrējuma  rezultāti (2)</vt:lpstr>
      <vt:lpstr>Starp demonstrējuma  rezultāti (2)</vt:lpstr>
      <vt:lpstr>Paldies par uzmanību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Demonstrējuma tēma:  „Parazito faunas izplatības intensitāte gaļas liellopu ganāmpulkā un tās ietekme uz gaļas liellopu produktivitāti”</dc:title>
  <dc:creator>Dainis Arbidāns</dc:creator>
  <cp:lastModifiedBy>Dainis Arbidāns</cp:lastModifiedBy>
  <cp:revision>17</cp:revision>
  <dcterms:created xsi:type="dcterms:W3CDTF">2014-07-12T18:40:37Z</dcterms:created>
  <dcterms:modified xsi:type="dcterms:W3CDTF">2014-07-15T13:10:12Z</dcterms:modified>
</cp:coreProperties>
</file>