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0"/>
  </p:notesMasterIdLst>
  <p:sldIdLst>
    <p:sldId id="346" r:id="rId2"/>
    <p:sldId id="1243" r:id="rId3"/>
    <p:sldId id="357" r:id="rId4"/>
    <p:sldId id="308" r:id="rId5"/>
    <p:sldId id="332" r:id="rId6"/>
    <p:sldId id="352" r:id="rId7"/>
    <p:sldId id="353" r:id="rId8"/>
    <p:sldId id="369" r:id="rId9"/>
    <p:sldId id="358" r:id="rId10"/>
    <p:sldId id="342" r:id="rId11"/>
    <p:sldId id="974" r:id="rId12"/>
    <p:sldId id="1244" r:id="rId13"/>
    <p:sldId id="1245" r:id="rId14"/>
    <p:sldId id="1227" r:id="rId15"/>
    <p:sldId id="1199" r:id="rId16"/>
    <p:sldId id="1158" r:id="rId17"/>
    <p:sldId id="1246" r:id="rId18"/>
    <p:sldId id="1232" r:id="rId19"/>
    <p:sldId id="1228" r:id="rId20"/>
    <p:sldId id="1229" r:id="rId21"/>
    <p:sldId id="1230" r:id="rId22"/>
    <p:sldId id="1231" r:id="rId23"/>
    <p:sldId id="1234" r:id="rId24"/>
    <p:sldId id="1236" r:id="rId25"/>
    <p:sldId id="1238" r:id="rId26"/>
    <p:sldId id="1249" r:id="rId27"/>
    <p:sldId id="1248"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9CBCB-65A0-4133-B2AC-F881BDD010BE}" v="101" dt="2022-11-20T17:03:40.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71871406197364E-2"/>
          <c:y val="0.16708333333333336"/>
          <c:w val="0.94167250429425464"/>
          <c:h val="0.54969867528533867"/>
        </c:manualLayout>
      </c:layout>
      <c:lineChart>
        <c:grouping val="standard"/>
        <c:varyColors val="0"/>
        <c:ser>
          <c:idx val="0"/>
          <c:order val="0"/>
          <c:tx>
            <c:strRef>
              <c:f>Sheet1!$H$31</c:f>
              <c:strCache>
                <c:ptCount val="1"/>
                <c:pt idx="0">
                  <c:v>caurmēra atjaunošanas ciršu apjomi, tūkst.m3</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Sheet1!$I$30:$M$30</c:f>
              <c:strCache>
                <c:ptCount val="5"/>
                <c:pt idx="0">
                  <c:v>maijs</c:v>
                </c:pt>
                <c:pt idx="1">
                  <c:v>jūnijs</c:v>
                </c:pt>
                <c:pt idx="2">
                  <c:v>jūlijs</c:v>
                </c:pt>
                <c:pt idx="3">
                  <c:v>augusts</c:v>
                </c:pt>
                <c:pt idx="4">
                  <c:v>septembris</c:v>
                </c:pt>
              </c:strCache>
            </c:strRef>
          </c:cat>
          <c:val>
            <c:numRef>
              <c:f>Sheet1!$I$31:$M$31</c:f>
              <c:numCache>
                <c:formatCode>General</c:formatCode>
                <c:ptCount val="5"/>
                <c:pt idx="0">
                  <c:v>114.9</c:v>
                </c:pt>
                <c:pt idx="1">
                  <c:v>104.2</c:v>
                </c:pt>
                <c:pt idx="2">
                  <c:v>158.5</c:v>
                </c:pt>
                <c:pt idx="3">
                  <c:v>245</c:v>
                </c:pt>
                <c:pt idx="4">
                  <c:v>259.10000000000002</c:v>
                </c:pt>
              </c:numCache>
            </c:numRef>
          </c:val>
          <c:smooth val="0"/>
          <c:extLst>
            <c:ext xmlns:c16="http://schemas.microsoft.com/office/drawing/2014/chart" uri="{C3380CC4-5D6E-409C-BE32-E72D297353CC}">
              <c16:uniqueId val="{00000000-2715-4A69-8237-066FFC1A8143}"/>
            </c:ext>
          </c:extLst>
        </c:ser>
        <c:ser>
          <c:idx val="1"/>
          <c:order val="1"/>
          <c:tx>
            <c:strRef>
              <c:f>Sheet1!$H$32</c:f>
              <c:strCache>
                <c:ptCount val="1"/>
                <c:pt idx="0">
                  <c:v>atjaunošanas ciršu kopējie apjomi, tūkst.m3</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Sheet1!$I$30:$M$30</c:f>
              <c:strCache>
                <c:ptCount val="5"/>
                <c:pt idx="0">
                  <c:v>maijs</c:v>
                </c:pt>
                <c:pt idx="1">
                  <c:v>jūnijs</c:v>
                </c:pt>
                <c:pt idx="2">
                  <c:v>jūlijs</c:v>
                </c:pt>
                <c:pt idx="3">
                  <c:v>augusts</c:v>
                </c:pt>
                <c:pt idx="4">
                  <c:v>septembris</c:v>
                </c:pt>
              </c:strCache>
            </c:strRef>
          </c:cat>
          <c:val>
            <c:numRef>
              <c:f>Sheet1!$I$32:$M$32</c:f>
              <c:numCache>
                <c:formatCode>General</c:formatCode>
                <c:ptCount val="5"/>
                <c:pt idx="0">
                  <c:v>818.7</c:v>
                </c:pt>
                <c:pt idx="1">
                  <c:v>863.3</c:v>
                </c:pt>
                <c:pt idx="2">
                  <c:v>1171.3</c:v>
                </c:pt>
                <c:pt idx="3">
                  <c:v>1722.6</c:v>
                </c:pt>
                <c:pt idx="4">
                  <c:v>2094.5</c:v>
                </c:pt>
              </c:numCache>
            </c:numRef>
          </c:val>
          <c:smooth val="0"/>
          <c:extLst>
            <c:ext xmlns:c16="http://schemas.microsoft.com/office/drawing/2014/chart" uri="{C3380CC4-5D6E-409C-BE32-E72D297353CC}">
              <c16:uniqueId val="{00000001-2715-4A69-8237-066FFC1A8143}"/>
            </c:ext>
          </c:extLst>
        </c:ser>
        <c:dLbls>
          <c:dLblPos val="t"/>
          <c:showLegendKey val="0"/>
          <c:showVal val="1"/>
          <c:showCatName val="0"/>
          <c:showSerName val="0"/>
          <c:showPercent val="0"/>
          <c:showBubbleSize val="0"/>
        </c:dLbls>
        <c:smooth val="0"/>
        <c:axId val="1306453168"/>
        <c:axId val="1306439856"/>
      </c:lineChart>
      <c:catAx>
        <c:axId val="130645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1306439856"/>
        <c:crosses val="autoZero"/>
        <c:auto val="1"/>
        <c:lblAlgn val="ctr"/>
        <c:lblOffset val="100"/>
        <c:noMultiLvlLbl val="0"/>
      </c:catAx>
      <c:valAx>
        <c:axId val="13064398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06453168"/>
        <c:crosses val="autoZero"/>
        <c:crossBetween val="between"/>
      </c:valAx>
      <c:spPr>
        <a:noFill/>
        <a:ln>
          <a:noFill/>
        </a:ln>
        <a:effectLst/>
      </c:spPr>
    </c:plotArea>
    <c:legend>
      <c:legendPos val="b"/>
      <c:layout>
        <c:manualLayout>
          <c:xMode val="edge"/>
          <c:yMode val="edge"/>
          <c:x val="3.3469429602756819E-2"/>
          <c:y val="5.1244349798942754E-2"/>
          <c:w val="0.92664690543447359"/>
          <c:h val="7.03473967006887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827DB-4C3A-4742-B8B5-12B1DAD4B167}" type="datetimeFigureOut">
              <a:rPr lang="lv-LV" smtClean="0"/>
              <a:t>21.11.2022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7B646-CF9A-42B2-AF34-286AD0403169}" type="slidenum">
              <a:rPr lang="lv-LV" smtClean="0"/>
              <a:t>‹#›</a:t>
            </a:fld>
            <a:endParaRPr lang="lv-LV"/>
          </a:p>
        </p:txBody>
      </p:sp>
    </p:spTree>
    <p:extLst>
      <p:ext uri="{BB962C8B-B14F-4D97-AF65-F5344CB8AC3E}">
        <p14:creationId xmlns:p14="http://schemas.microsoft.com/office/powerpoint/2010/main" val="24790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422275" y="1241425"/>
            <a:ext cx="5954713" cy="3351213"/>
          </a:xfrm>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B7D106F8-55BE-4375-99CB-999F6EDDA859}" type="slidenum">
              <a:rPr lang="lv-LV" smtClean="0"/>
              <a:t>1</a:t>
            </a:fld>
            <a:endParaRPr lang="lv-LV"/>
          </a:p>
        </p:txBody>
      </p:sp>
    </p:spTree>
    <p:extLst>
      <p:ext uri="{BB962C8B-B14F-4D97-AF65-F5344CB8AC3E}">
        <p14:creationId xmlns:p14="http://schemas.microsoft.com/office/powerpoint/2010/main" val="271330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EB896-4021-405B-87C4-80CDF97749B9}" type="datetimeFigureOut">
              <a:rPr lang="lv-LV" smtClean="0"/>
              <a:t>21.11.2022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312711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EB896-4021-405B-87C4-80CDF97749B9}" type="datetimeFigureOut">
              <a:rPr lang="lv-LV" smtClean="0"/>
              <a:t>21.11.2022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321014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EB896-4021-405B-87C4-80CDF97749B9}" type="datetimeFigureOut">
              <a:rPr lang="lv-LV" smtClean="0"/>
              <a:t>21.11.2022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220534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97149" y="0"/>
            <a:ext cx="3997702" cy="438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750">
                <a:latin typeface="Verdana" panose="020B0604030504040204" pitchFamily="34" charset="0"/>
              </a:defRPr>
            </a:lvl1pPr>
          </a:lstStyle>
          <a:p>
            <a:pPr>
              <a:defRPr/>
            </a:pPr>
            <a:fld id="{3F145C17-0790-4DE9-9FFF-FF94760C83AB}" type="slidenum">
              <a:rPr lang="en-US" altLang="en-US"/>
              <a:pPr>
                <a:defRPr/>
              </a:pPr>
              <a:t>‹#›</a:t>
            </a:fld>
            <a:endParaRPr lang="en-US" altLang="en-US"/>
          </a:p>
        </p:txBody>
      </p:sp>
      <p:pic>
        <p:nvPicPr>
          <p:cNvPr id="4" name="Picture 6">
            <a:extLst>
              <a:ext uri="{FF2B5EF4-FFF2-40B4-BE49-F238E27FC236}">
                <a16:creationId xmlns:a16="http://schemas.microsoft.com/office/drawing/2014/main" id="{84B88A0F-D3A3-623E-B883-60FB41B9D8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53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750">
                <a:latin typeface="Verdana" pitchFamily="34" charset="0"/>
              </a:defRPr>
            </a:lvl1pPr>
          </a:lstStyle>
          <a:p>
            <a:fld id="{6ED5881F-68C8-4B99-9906-C1C2365F8841}" type="slidenum">
              <a:rPr lang="en-US" altLang="en-US"/>
              <a:pPr/>
              <a:t>‹#›</a:t>
            </a:fld>
            <a:endParaRPr lang="en-US" altLang="en-US"/>
          </a:p>
        </p:txBody>
      </p:sp>
      <p:pic>
        <p:nvPicPr>
          <p:cNvPr id="2" name="Picture 6">
            <a:extLst>
              <a:ext uri="{FF2B5EF4-FFF2-40B4-BE49-F238E27FC236}">
                <a16:creationId xmlns:a16="http://schemas.microsoft.com/office/drawing/2014/main" id="{9CDB6D78-3BFD-F08B-FFCC-9D3BBA40DC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17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6">
            <a:extLst>
              <a:ext uri="{FF2B5EF4-FFF2-40B4-BE49-F238E27FC236}">
                <a16:creationId xmlns:a16="http://schemas.microsoft.com/office/drawing/2014/main" id="{28CD5CED-C7BE-4390-B59E-18ECD5F277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97149" y="0"/>
            <a:ext cx="3997702" cy="438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68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47E218AD-4BAF-142C-2EA7-D8DB13E500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345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D315460C-947D-1A82-3F44-19CCBE87AB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75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BF87D8C5-1B69-6EB2-AFA8-6E5CB4B143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576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5DED8FFB-947E-FB4D-5EB1-B1F8D0F50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97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EB896-4021-405B-87C4-80CDF97749B9}" type="datetimeFigureOut">
              <a:rPr lang="lv-LV" smtClean="0"/>
              <a:t>21.11.2022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837657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A73A3A35-5F22-B8B2-C651-0C41505715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6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814F65BA-9369-62B8-E388-555A07A9DD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158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1F843B1E-E3E0-4201-81FD-1686403190E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0E08AD4-04C3-4422-AED8-5B8833B43380}" type="slidenum">
              <a:rPr lang="en-US" altLang="en-US"/>
              <a:pPr>
                <a:defRPr/>
              </a:pPr>
              <a:t>‹#›</a:t>
            </a:fld>
            <a:endParaRPr lang="en-US" altLang="en-US"/>
          </a:p>
        </p:txBody>
      </p:sp>
      <p:pic>
        <p:nvPicPr>
          <p:cNvPr id="4" name="Picture 6">
            <a:extLst>
              <a:ext uri="{FF2B5EF4-FFF2-40B4-BE49-F238E27FC236}">
                <a16:creationId xmlns:a16="http://schemas.microsoft.com/office/drawing/2014/main" id="{9697F5BE-2F63-E137-43E1-7B4BB1C8F4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825" y="0"/>
            <a:ext cx="1998851" cy="21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94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EB896-4021-405B-87C4-80CDF97749B9}" type="datetimeFigureOut">
              <a:rPr lang="lv-LV" smtClean="0"/>
              <a:t>21.11.2022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14843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EB896-4021-405B-87C4-80CDF97749B9}" type="datetimeFigureOut">
              <a:rPr lang="lv-LV" smtClean="0"/>
              <a:t>21.11.2022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7465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EB896-4021-405B-87C4-80CDF97749B9}" type="datetimeFigureOut">
              <a:rPr lang="lv-LV" smtClean="0"/>
              <a:t>21.11.2022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157263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EB896-4021-405B-87C4-80CDF97749B9}" type="datetimeFigureOut">
              <a:rPr lang="lv-LV" smtClean="0"/>
              <a:t>21.11.2022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312618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EB896-4021-405B-87C4-80CDF97749B9}" type="datetimeFigureOut">
              <a:rPr lang="lv-LV" smtClean="0"/>
              <a:t>21.11.2022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387546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EB896-4021-405B-87C4-80CDF97749B9}" type="datetimeFigureOut">
              <a:rPr lang="lv-LV" smtClean="0"/>
              <a:t>21.11.2022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100283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EB896-4021-405B-87C4-80CDF97749B9}" type="datetimeFigureOut">
              <a:rPr lang="lv-LV" smtClean="0"/>
              <a:t>21.11.2022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26ED0E9-3972-474B-9AEE-E18A532D0226}" type="slidenum">
              <a:rPr lang="lv-LV" smtClean="0"/>
              <a:t>‹#›</a:t>
            </a:fld>
            <a:endParaRPr lang="lv-LV"/>
          </a:p>
        </p:txBody>
      </p:sp>
    </p:spTree>
    <p:extLst>
      <p:ext uri="{BB962C8B-B14F-4D97-AF65-F5344CB8AC3E}">
        <p14:creationId xmlns:p14="http://schemas.microsoft.com/office/powerpoint/2010/main" val="39145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EB896-4021-405B-87C4-80CDF97749B9}" type="datetimeFigureOut">
              <a:rPr lang="lv-LV" smtClean="0"/>
              <a:t>21.11.2022</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ED0E9-3972-474B-9AEE-E18A532D0226}" type="slidenum">
              <a:rPr lang="lv-LV" smtClean="0"/>
              <a:t>‹#›</a:t>
            </a:fld>
            <a:endParaRPr lang="lv-LV"/>
          </a:p>
        </p:txBody>
      </p:sp>
    </p:spTree>
    <p:extLst>
      <p:ext uri="{BB962C8B-B14F-4D97-AF65-F5344CB8AC3E}">
        <p14:creationId xmlns:p14="http://schemas.microsoft.com/office/powerpoint/2010/main" val="182996639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20" r:id="rId21"/>
    <p:sldLayoutId id="214748382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ilze.silamikele@zm.gov.lv" TargetMode="External"/><Relationship Id="rId2" Type="http://schemas.openxmlformats.org/officeDocument/2006/relationships/hyperlink" Target="mailto:iveta.vaite@zm.gov.l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15D06B73-698D-411A-8D99-490B03B50056}"/>
              </a:ext>
            </a:extLst>
          </p:cNvPr>
          <p:cNvSpPr txBox="1">
            <a:spLocks/>
          </p:cNvSpPr>
          <p:nvPr/>
        </p:nvSpPr>
        <p:spPr>
          <a:xfrm>
            <a:off x="2259806" y="3114676"/>
            <a:ext cx="7672388" cy="17114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lv-LV" sz="2700" dirty="0"/>
          </a:p>
          <a:p>
            <a:pPr marL="0" indent="0" algn="ctr">
              <a:lnSpc>
                <a:spcPct val="100000"/>
              </a:lnSpc>
              <a:spcBef>
                <a:spcPts val="0"/>
              </a:spcBef>
              <a:buNone/>
            </a:pPr>
            <a:r>
              <a:rPr lang="lv-LV" sz="2700" b="1" dirty="0">
                <a:latin typeface="Arial" panose="020B0604020202020204" pitchFamily="34" charset="0"/>
                <a:cs typeface="Arial" panose="020B0604020202020204" pitchFamily="34" charset="0"/>
              </a:rPr>
              <a:t>Zemkopības ministrijas Meža departamenta aktualitātes</a:t>
            </a:r>
          </a:p>
          <a:p>
            <a:pPr marL="0" indent="0" algn="ctr">
              <a:lnSpc>
                <a:spcPct val="100000"/>
              </a:lnSpc>
              <a:spcBef>
                <a:spcPts val="0"/>
              </a:spcBef>
              <a:buNone/>
            </a:pPr>
            <a:r>
              <a:rPr lang="lv-LV" sz="2700" b="1" dirty="0">
                <a:latin typeface="Arial" panose="020B0604020202020204" pitchFamily="34" charset="0"/>
                <a:cs typeface="Arial" panose="020B0604020202020204" pitchFamily="34" charset="0"/>
              </a:rPr>
              <a:t> </a:t>
            </a:r>
          </a:p>
          <a:p>
            <a:pPr marL="0" indent="0" algn="ctr">
              <a:lnSpc>
                <a:spcPct val="90000"/>
              </a:lnSpc>
              <a:buNone/>
            </a:pPr>
            <a:endParaRPr lang="lv-LV" altLang="en-US" sz="2000" b="1" dirty="0">
              <a:latin typeface="Arial" panose="020B0604020202020204" pitchFamily="34" charset="0"/>
              <a:ea typeface="Segoe UI Black" panose="020B0A02040204020203" pitchFamily="34" charset="0"/>
              <a:cs typeface="Arial" panose="020B0604020202020204" pitchFamily="34" charset="0"/>
            </a:endParaRPr>
          </a:p>
          <a:p>
            <a:pPr marL="0" indent="0" algn="ctr">
              <a:lnSpc>
                <a:spcPct val="90000"/>
              </a:lnSpc>
              <a:buNone/>
            </a:pPr>
            <a:endParaRPr lang="lv-LV" altLang="en-US" sz="2000" b="1" dirty="0">
              <a:latin typeface="Arial" panose="020B0604020202020204" pitchFamily="34" charset="0"/>
              <a:ea typeface="Segoe UI Black" panose="020B0A02040204020203" pitchFamily="34" charset="0"/>
              <a:cs typeface="Arial" panose="020B0604020202020204" pitchFamily="34" charset="0"/>
            </a:endParaRPr>
          </a:p>
          <a:p>
            <a:pPr marL="0" indent="0" algn="ctr">
              <a:lnSpc>
                <a:spcPct val="90000"/>
              </a:lnSpc>
              <a:buNone/>
            </a:pPr>
            <a:r>
              <a:rPr lang="lv-LV" altLang="en-US" sz="2000" b="1" dirty="0">
                <a:latin typeface="Arial" panose="020B0604020202020204" pitchFamily="34" charset="0"/>
                <a:ea typeface="Segoe UI Black" panose="020B0A02040204020203" pitchFamily="34" charset="0"/>
                <a:cs typeface="Arial" panose="020B0604020202020204" pitchFamily="34" charset="0"/>
              </a:rPr>
              <a:t>Iveta Vaite</a:t>
            </a:r>
          </a:p>
        </p:txBody>
      </p:sp>
      <p:sp>
        <p:nvSpPr>
          <p:cNvPr id="3" name="Text Placeholder 2">
            <a:extLst>
              <a:ext uri="{FF2B5EF4-FFF2-40B4-BE49-F238E27FC236}">
                <a16:creationId xmlns:a16="http://schemas.microsoft.com/office/drawing/2014/main" id="{4C1BAC33-626F-44D3-8B84-BF1F52226454}"/>
              </a:ext>
            </a:extLst>
          </p:cNvPr>
          <p:cNvSpPr txBox="1">
            <a:spLocks/>
          </p:cNvSpPr>
          <p:nvPr/>
        </p:nvSpPr>
        <p:spPr bwMode="auto">
          <a:xfrm>
            <a:off x="2105025" y="6105525"/>
            <a:ext cx="7877175" cy="2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90000"/>
              </a:lnSpc>
            </a:pPr>
            <a:r>
              <a:rPr lang="lv-LV" altLang="en-US"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2022.gada 23.novembris</a:t>
            </a:r>
          </a:p>
        </p:txBody>
      </p:sp>
    </p:spTree>
    <p:extLst>
      <p:ext uri="{BB962C8B-B14F-4D97-AF65-F5344CB8AC3E}">
        <p14:creationId xmlns:p14="http://schemas.microsoft.com/office/powerpoint/2010/main" val="377827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Virsraksts 1">
            <a:extLst>
              <a:ext uri="{FF2B5EF4-FFF2-40B4-BE49-F238E27FC236}">
                <a16:creationId xmlns:a16="http://schemas.microsoft.com/office/drawing/2014/main" id="{285423E3-F3E1-4B7E-9479-E1541B50ECF5}"/>
              </a:ext>
            </a:extLst>
          </p:cNvPr>
          <p:cNvSpPr>
            <a:spLocks noGrp="1"/>
          </p:cNvSpPr>
          <p:nvPr>
            <p:ph type="title"/>
          </p:nvPr>
        </p:nvSpPr>
        <p:spPr>
          <a:xfrm>
            <a:off x="2344737" y="227101"/>
            <a:ext cx="7581900" cy="777875"/>
          </a:xfrm>
        </p:spPr>
        <p:txBody>
          <a:bodyPr>
            <a:normAutofit fontScale="90000"/>
          </a:bodyPr>
          <a:lstStyle/>
          <a:p>
            <a:pPr algn="ctr">
              <a:defRPr/>
            </a:pPr>
            <a:r>
              <a:rPr lang="lv-LV" altLang="lv-LV" sz="3100" dirty="0">
                <a:latin typeface="Arial" panose="020B0604020202020204" pitchFamily="34" charset="0"/>
                <a:cs typeface="Arial" panose="020B0604020202020204" pitchFamily="34" charset="0"/>
              </a:rPr>
              <a:t>Ciršanas noteikumu sasaistīšana ar meža atjaunošanas prasībām</a:t>
            </a:r>
            <a:br>
              <a:rPr lang="lv-LV" altLang="lv-LV" dirty="0">
                <a:latin typeface="Times New Roman" panose="02020603050405020304" pitchFamily="18" charset="0"/>
                <a:cs typeface="Times New Roman" panose="02020603050405020304" pitchFamily="18" charset="0"/>
              </a:rPr>
            </a:br>
            <a:endParaRPr lang="lv-LV" altLang="lv-LV" dirty="0">
              <a:latin typeface="Times New Roman" panose="02020603050405020304" pitchFamily="18" charset="0"/>
              <a:cs typeface="Times New Roman" panose="02020603050405020304" pitchFamily="18" charset="0"/>
            </a:endParaRPr>
          </a:p>
        </p:txBody>
      </p:sp>
      <p:pic>
        <p:nvPicPr>
          <p:cNvPr id="20483" name="Picture 2">
            <a:extLst>
              <a:ext uri="{FF2B5EF4-FFF2-40B4-BE49-F238E27FC236}">
                <a16:creationId xmlns:a16="http://schemas.microsoft.com/office/drawing/2014/main" id="{794237E1-4B85-474D-9081-17559A1EB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2" y="4619626"/>
            <a:ext cx="6316845" cy="207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a16="http://schemas.microsoft.com/office/drawing/2014/main" id="{CC5B0C68-5C4C-48D8-B28A-E9F37E8C7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7" y="1724114"/>
            <a:ext cx="5303837" cy="297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E545ED2F-8087-4D5C-8753-125C34309375}"/>
              </a:ext>
            </a:extLst>
          </p:cNvPr>
          <p:cNvGraphicFramePr>
            <a:graphicFrameLocks noGrp="1"/>
          </p:cNvGraphicFramePr>
          <p:nvPr>
            <p:extLst>
              <p:ext uri="{D42A27DB-BD31-4B8C-83A1-F6EECF244321}">
                <p14:modId xmlns:p14="http://schemas.microsoft.com/office/powerpoint/2010/main" val="957538520"/>
              </p:ext>
            </p:extLst>
          </p:nvPr>
        </p:nvGraphicFramePr>
        <p:xfrm>
          <a:off x="2571750" y="1244689"/>
          <a:ext cx="8001000" cy="479425"/>
        </p:xfrm>
        <a:graphic>
          <a:graphicData uri="http://schemas.openxmlformats.org/drawingml/2006/table">
            <a:tbl>
              <a:tblPr/>
              <a:tblGrid>
                <a:gridCol w="8001000">
                  <a:extLst>
                    <a:ext uri="{9D8B030D-6E8A-4147-A177-3AD203B41FA5}">
                      <a16:colId xmlns:a16="http://schemas.microsoft.com/office/drawing/2014/main" val="20000"/>
                    </a:ext>
                  </a:extLst>
                </a:gridCol>
              </a:tblGrid>
              <a:tr h="479425">
                <a:tc>
                  <a:txBody>
                    <a:bodyPr/>
                    <a:lstStyle/>
                    <a:p>
                      <a:pPr algn="ctr" fontAlgn="b"/>
                      <a:r>
                        <a:rPr lang="lv-LV" sz="2000" b="0" i="0" u="none" strike="noStrike" dirty="0">
                          <a:solidFill>
                            <a:schemeClr val="tx1"/>
                          </a:solidFill>
                          <a:effectLst/>
                          <a:latin typeface="Arial" panose="020B0604020202020204" pitchFamily="34" charset="0"/>
                        </a:rPr>
                        <a:t>Izcirstās koksnes apjoms pa valdošajām koku sugām 2020. gadā, m</a:t>
                      </a:r>
                      <a:r>
                        <a:rPr lang="lv-LV" sz="2000" b="0" i="0" u="none" strike="noStrike" baseline="30000" dirty="0">
                          <a:solidFill>
                            <a:schemeClr val="tx1"/>
                          </a:solidFill>
                          <a:effectLst/>
                          <a:latin typeface="Arial" panose="020B0604020202020204" pitchFamily="34" charset="0"/>
                        </a:rPr>
                        <a:t>3</a:t>
                      </a:r>
                      <a:endParaRPr lang="lv-LV" sz="2000" b="0" i="0" u="none" strike="noStrike" dirty="0">
                        <a:solidFill>
                          <a:schemeClr val="tx1"/>
                        </a:solidFill>
                        <a:effectLst/>
                        <a:latin typeface="Arial" panose="020B0604020202020204" pitchFamily="34" charset="0"/>
                      </a:endParaRPr>
                    </a:p>
                  </a:txBody>
                  <a:tcPr marL="7619" marR="7619" marT="7574" marB="45445" anchor="b">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37BAC870-27C2-4CA1-91C9-9842286E638D}"/>
              </a:ext>
            </a:extLst>
          </p:cNvPr>
          <p:cNvGraphicFramePr>
            <a:graphicFrameLocks noGrp="1"/>
          </p:cNvGraphicFramePr>
          <p:nvPr/>
        </p:nvGraphicFramePr>
        <p:xfrm>
          <a:off x="8763000" y="6226175"/>
          <a:ext cx="1549400" cy="266700"/>
        </p:xfrm>
        <a:graphic>
          <a:graphicData uri="http://schemas.openxmlformats.org/drawingml/2006/table">
            <a:tbl>
              <a:tblPr/>
              <a:tblGrid>
                <a:gridCol w="1549400">
                  <a:extLst>
                    <a:ext uri="{9D8B030D-6E8A-4147-A177-3AD203B41FA5}">
                      <a16:colId xmlns:a16="http://schemas.microsoft.com/office/drawing/2014/main" val="20000"/>
                    </a:ext>
                  </a:extLst>
                </a:gridCol>
              </a:tblGrid>
              <a:tr h="219075">
                <a:tc>
                  <a:txBody>
                    <a:bodyPr/>
                    <a:lstStyle/>
                    <a:p>
                      <a:pPr algn="ctr" fontAlgn="b"/>
                      <a:r>
                        <a:rPr lang="lv-LV" sz="1400" b="0" i="0" u="none" strike="noStrike" dirty="0">
                          <a:effectLst/>
                          <a:latin typeface="Arial" panose="020B0604020202020204" pitchFamily="34" charset="0"/>
                        </a:rPr>
                        <a:t>Pēc VMD datiem</a:t>
                      </a:r>
                    </a:p>
                  </a:txBody>
                  <a:tcPr marL="7624" marR="7624" marT="7620" anchor="b">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E1BF17D-F6A7-4CA0-ACDA-E696B659DB02}"/>
              </a:ext>
            </a:extLst>
          </p:cNvPr>
          <p:cNvSpPr/>
          <p:nvPr/>
        </p:nvSpPr>
        <p:spPr>
          <a:xfrm>
            <a:off x="1962150" y="5114926"/>
            <a:ext cx="9417050" cy="13335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lv-LV" sz="1900" b="1" dirty="0">
                <a:solidFill>
                  <a:schemeClr val="tx1"/>
                </a:solidFill>
                <a:latin typeface="Arial" panose="020B0604020202020204" pitchFamily="34" charset="0"/>
                <a:ea typeface="Verdana" panose="020B0604030504040204" pitchFamily="34" charset="0"/>
                <a:cs typeface="Arial" panose="020B0604020202020204" pitchFamily="34" charset="0"/>
              </a:rPr>
              <a:t>2021.-2022.gads – pārejas periods</a:t>
            </a:r>
            <a:r>
              <a:rPr lang="lv-LV" sz="1900" dirty="0">
                <a:solidFill>
                  <a:schemeClr val="tx1"/>
                </a:solidFill>
                <a:latin typeface="Arial" panose="020B0604020202020204" pitchFamily="34" charset="0"/>
                <a:ea typeface="Verdana" panose="020B0604030504040204" pitchFamily="34" charset="0"/>
                <a:cs typeface="Arial" panose="020B0604020202020204" pitchFamily="34" charset="0"/>
              </a:rPr>
              <a:t>, kura ietvaros turpina īstenot:</a:t>
            </a:r>
          </a:p>
          <a:p>
            <a:pPr marL="342900" indent="-342900">
              <a:lnSpc>
                <a:spcPct val="150000"/>
              </a:lnSpc>
              <a:buFontTx/>
              <a:buChar char="-"/>
            </a:pPr>
            <a:r>
              <a:rPr lang="lv-LV" sz="1900" dirty="0">
                <a:solidFill>
                  <a:schemeClr val="tx1"/>
                </a:solidFill>
                <a:latin typeface="Arial" panose="020B0604020202020204" pitchFamily="34" charset="0"/>
                <a:ea typeface="Verdana" panose="020B0604030504040204" pitchFamily="34" charset="0"/>
                <a:cs typeface="Arial" panose="020B0604020202020204" pitchFamily="34" charset="0"/>
              </a:rPr>
              <a:t>līdzšinējos tiešo maksājumu atbalstus;</a:t>
            </a:r>
          </a:p>
          <a:p>
            <a:pPr marL="342900" indent="-342900">
              <a:lnSpc>
                <a:spcPct val="150000"/>
              </a:lnSpc>
              <a:buFontTx/>
              <a:buChar char="-"/>
            </a:pPr>
            <a:r>
              <a:rPr lang="lv-LV" sz="1900" dirty="0">
                <a:solidFill>
                  <a:schemeClr val="tx1"/>
                </a:solidFill>
                <a:latin typeface="Arial" panose="020B0604020202020204" pitchFamily="34" charset="0"/>
                <a:ea typeface="Verdana" panose="020B0604030504040204" pitchFamily="34" charset="0"/>
                <a:cs typeface="Arial" panose="020B0604020202020204" pitchFamily="34" charset="0"/>
              </a:rPr>
              <a:t>Lauku attīstības programmā 2014.-2020.gadam noteiktos atbalsta pasākumus.</a:t>
            </a:r>
          </a:p>
        </p:txBody>
      </p:sp>
      <p:sp>
        <p:nvSpPr>
          <p:cNvPr id="2" name="Title 1">
            <a:extLst>
              <a:ext uri="{FF2B5EF4-FFF2-40B4-BE49-F238E27FC236}">
                <a16:creationId xmlns:a16="http://schemas.microsoft.com/office/drawing/2014/main" id="{DFF29C4E-E974-4FD9-B91B-6B9465A4B677}"/>
              </a:ext>
            </a:extLst>
          </p:cNvPr>
          <p:cNvSpPr>
            <a:spLocks noGrp="1"/>
          </p:cNvSpPr>
          <p:nvPr>
            <p:ph type="title"/>
          </p:nvPr>
        </p:nvSpPr>
        <p:spPr>
          <a:xfrm>
            <a:off x="2514600" y="184357"/>
            <a:ext cx="7696199" cy="1194802"/>
          </a:xfrm>
          <a:noFill/>
        </p:spPr>
        <p:txBody>
          <a:bodyPr vert="horz" lIns="91440" tIns="45720" rIns="91440" bIns="45720" rtlCol="0" anchor="ctr">
            <a:noAutofit/>
          </a:bodyPr>
          <a:lstStyle/>
          <a:p>
            <a:pPr algn="ctr"/>
            <a:r>
              <a:rPr lang="lv-LV" sz="2800" dirty="0">
                <a:latin typeface="Arial" panose="020B0604020202020204" pitchFamily="34" charset="0"/>
                <a:cs typeface="Arial" panose="020B0604020202020204" pitchFamily="34" charset="0"/>
              </a:rPr>
              <a:t>KLP reforma un Latvijas KLP Stratēģiskais plāns</a:t>
            </a:r>
          </a:p>
        </p:txBody>
      </p:sp>
      <p:sp>
        <p:nvSpPr>
          <p:cNvPr id="3" name="Content Placeholder 2">
            <a:extLst>
              <a:ext uri="{FF2B5EF4-FFF2-40B4-BE49-F238E27FC236}">
                <a16:creationId xmlns:a16="http://schemas.microsoft.com/office/drawing/2014/main" id="{AAD2BEE0-5E21-4F0C-BB0C-6847631200C9}"/>
              </a:ext>
            </a:extLst>
          </p:cNvPr>
          <p:cNvSpPr>
            <a:spLocks noGrp="1"/>
          </p:cNvSpPr>
          <p:nvPr>
            <p:ph idx="1"/>
          </p:nvPr>
        </p:nvSpPr>
        <p:spPr>
          <a:xfrm>
            <a:off x="525518" y="1507747"/>
            <a:ext cx="11260082" cy="3530978"/>
          </a:xfrm>
        </p:spPr>
        <p:txBody>
          <a:bodyPr>
            <a:noAutofit/>
          </a:bodyPr>
          <a:lstStyle/>
          <a:p>
            <a:pPr marL="342900" indent="-342900">
              <a:buFont typeface="Arial" panose="020B0604020202020204" pitchFamily="34" charset="0"/>
              <a:buChar char="•"/>
            </a:pPr>
            <a:r>
              <a:rPr lang="lv-LV" sz="2000" dirty="0">
                <a:latin typeface="Arial" panose="020B0604020202020204" pitchFamily="34" charset="0"/>
                <a:cs typeface="Arial" panose="020B0604020202020204" pitchFamily="34" charset="0"/>
              </a:rPr>
              <a:t>2021. gada 28. jūnijā  - Eiropas Parlamenta, ES Padomes un Eiropas Komisijas sarunu dalībnieki vienojās par kopējās lauksaimniecības politikas (KLP) reformu, kura tiks īstenota 2023.-2027.gada periodā;</a:t>
            </a:r>
          </a:p>
          <a:p>
            <a:pPr marL="342900" indent="-342900">
              <a:buFont typeface="Arial" panose="020B0604020202020204" pitchFamily="34" charset="0"/>
              <a:buChar char="•"/>
            </a:pPr>
            <a:r>
              <a:rPr lang="lv-LV" sz="2000" dirty="0">
                <a:effectLst/>
                <a:latin typeface="Arial" panose="020B0604020202020204" pitchFamily="34" charset="0"/>
                <a:cs typeface="Arial" panose="020B0604020202020204" pitchFamily="34" charset="0"/>
              </a:rPr>
              <a:t>2021. gada 2.decembrī apstiprināta </a:t>
            </a:r>
            <a:r>
              <a:rPr lang="lv-LV" sz="2000" b="1" dirty="0">
                <a:latin typeface="Arial" panose="020B0604020202020204" pitchFamily="34" charset="0"/>
                <a:cs typeface="Arial" panose="020B0604020202020204" pitchFamily="34" charset="0"/>
              </a:rPr>
              <a:t>KLP stratēģiskā plāna regula </a:t>
            </a:r>
            <a:r>
              <a:rPr lang="lv-LV" sz="2000" dirty="0">
                <a:latin typeface="Arial" panose="020B0604020202020204" pitchFamily="34" charset="0"/>
                <a:cs typeface="Arial" panose="020B0604020202020204" pitchFamily="34" charset="0"/>
              </a:rPr>
              <a:t>(</a:t>
            </a:r>
            <a:r>
              <a:rPr lang="lv-LV" sz="2000" i="1" dirty="0">
                <a:effectLst/>
                <a:latin typeface="Arial" panose="020B0604020202020204" pitchFamily="34" charset="0"/>
                <a:cs typeface="Arial" panose="020B0604020202020204" pitchFamily="34" charset="0"/>
              </a:rPr>
              <a:t>EIROPAS PARLAMENTA UN PADOMES REGULA (ES) 2021/2115 (2021. gada 2. decembris), ar ko izveido noteikumus par atbalstu stratēģiskajiem plāniem, kuri dalībvalstīm jāizstrādā saskaņā ar kopējo lauksaimniecības politiku (KLP stratēģiskie plāni) un kurus finansē no Eiropas Lauksaimniecības garantiju fonda (ELGF) un no Eiropas Lauksaimniecības fonda lauku attīstībai (ELFLA), un ar ko atceļ Regulas (ES) Nr. 1305/2013 un (ES) Nr. 1307/2013</a:t>
            </a:r>
            <a:r>
              <a:rPr lang="lv-LV" sz="2000" i="0" dirty="0">
                <a:effectLst/>
                <a:latin typeface="Arial" panose="020B0604020202020204" pitchFamily="34" charset="0"/>
                <a:cs typeface="Arial" panose="020B0604020202020204" pitchFamily="34" charset="0"/>
              </a:rPr>
              <a:t>)</a:t>
            </a:r>
            <a:r>
              <a:rPr lang="lv-LV"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lv-LV" sz="2000" dirty="0">
                <a:latin typeface="Arial" panose="020B0604020202020204" pitchFamily="34" charset="0"/>
                <a:cs typeface="Arial" panose="020B0604020202020204" pitchFamily="34" charset="0"/>
              </a:rPr>
              <a:t>Pamatregula tiek papildināta ar virkni īstenošanas un deleģētiem aktiem, kuru pieņemšana 2021. -2022.g.</a:t>
            </a:r>
          </a:p>
        </p:txBody>
      </p:sp>
      <p:sp>
        <p:nvSpPr>
          <p:cNvPr id="6" name="Slide Number Placeholder 5">
            <a:extLst>
              <a:ext uri="{FF2B5EF4-FFF2-40B4-BE49-F238E27FC236}">
                <a16:creationId xmlns:a16="http://schemas.microsoft.com/office/drawing/2014/main" id="{13047B69-FE5C-4D07-B339-E10F37DFB050}"/>
              </a:ext>
            </a:extLst>
          </p:cNvPr>
          <p:cNvSpPr>
            <a:spLocks noGrp="1"/>
          </p:cNvSpPr>
          <p:nvPr>
            <p:ph type="sldNum" sz="quarter" idx="13"/>
          </p:nvPr>
        </p:nvSpPr>
        <p:spPr/>
        <p:txBody>
          <a:bodyPr/>
          <a:lstStyle/>
          <a:p>
            <a:pPr>
              <a:defRPr/>
            </a:pPr>
            <a:fld id="{3F145C17-0790-4DE9-9FFF-FF94760C83AB}" type="slidenum">
              <a:rPr lang="en-US" altLang="en-US" smtClean="0"/>
              <a:pPr>
                <a:defRPr/>
              </a:pPr>
              <a:t>11</a:t>
            </a:fld>
            <a:endParaRPr lang="en-US" altLang="en-US" dirty="0"/>
          </a:p>
        </p:txBody>
      </p:sp>
    </p:spTree>
    <p:extLst>
      <p:ext uri="{BB962C8B-B14F-4D97-AF65-F5344CB8AC3E}">
        <p14:creationId xmlns:p14="http://schemas.microsoft.com/office/powerpoint/2010/main" val="120733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0D4B-BB77-4EC7-89D7-B7ED1432EA97}"/>
              </a:ext>
            </a:extLst>
          </p:cNvPr>
          <p:cNvSpPr>
            <a:spLocks noGrp="1"/>
          </p:cNvSpPr>
          <p:nvPr>
            <p:ph type="title"/>
          </p:nvPr>
        </p:nvSpPr>
        <p:spPr>
          <a:xfrm>
            <a:off x="2362199" y="552450"/>
            <a:ext cx="9229725" cy="827092"/>
          </a:xfrm>
        </p:spPr>
        <p:txBody>
          <a:bodyPr>
            <a:normAutofit/>
          </a:bodyPr>
          <a:lstStyle/>
          <a:p>
            <a:pPr algn="ctr"/>
            <a:r>
              <a:rPr lang="lv-LV" sz="2800" b="1" i="0" dirty="0">
                <a:effectLst/>
                <a:latin typeface="Arial" panose="020B0604020202020204" pitchFamily="34" charset="0"/>
                <a:cs typeface="Arial" panose="020B0604020202020204" pitchFamily="34" charset="0"/>
              </a:rPr>
              <a:t>KLP stratēģiskā plāna sagatavošanas laika grafiks</a:t>
            </a:r>
            <a:endParaRPr lang="lv-LV"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0CF661-16E7-4499-B38A-37EC7BE42FEA}"/>
              </a:ext>
            </a:extLst>
          </p:cNvPr>
          <p:cNvSpPr>
            <a:spLocks noGrp="1"/>
          </p:cNvSpPr>
          <p:nvPr>
            <p:ph idx="1"/>
          </p:nvPr>
        </p:nvSpPr>
        <p:spPr>
          <a:xfrm>
            <a:off x="495299" y="1562100"/>
            <a:ext cx="11229975" cy="5019675"/>
          </a:xfrm>
        </p:spPr>
        <p:txBody>
          <a:bodyPr>
            <a:noAutofit/>
          </a:bodyPr>
          <a:lstStyle/>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2019. – 2021. </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dirty="0">
                <a:latin typeface="Arial" panose="020B0604020202020204" pitchFamily="34" charset="0"/>
                <a:ea typeface="Calibri" panose="020F0502020204030204" pitchFamily="34" charset="0"/>
                <a:cs typeface="Arial" panose="020B0604020202020204" pitchFamily="34" charset="0"/>
              </a:rPr>
              <a:t>N</a:t>
            </a:r>
            <a:r>
              <a:rPr lang="lv-LV" sz="2000" dirty="0">
                <a:effectLst/>
                <a:latin typeface="Arial" panose="020B0604020202020204" pitchFamily="34" charset="0"/>
                <a:ea typeface="Calibri" panose="020F0502020204030204" pitchFamily="34" charset="0"/>
                <a:cs typeface="Arial" panose="020B0604020202020204" pitchFamily="34" charset="0"/>
              </a:rPr>
              <a:t>otiek sadarbība ar ieinteresētajām pusēm KLP </a:t>
            </a:r>
            <a:r>
              <a:rPr lang="lv-LV" sz="2000" b="1" dirty="0">
                <a:effectLst/>
                <a:latin typeface="Arial" panose="020B0604020202020204" pitchFamily="34" charset="0"/>
                <a:ea typeface="Calibri" panose="020F0502020204030204" pitchFamily="34" charset="0"/>
                <a:cs typeface="Arial" panose="020B0604020202020204" pitchFamily="34" charset="0"/>
              </a:rPr>
              <a:t>tematisko darba grupu formā</a:t>
            </a:r>
            <a:r>
              <a:rPr lang="lv-LV" sz="2000" dirty="0">
                <a:effectLst/>
                <a:latin typeface="Arial" panose="020B0604020202020204" pitchFamily="34" charset="0"/>
                <a:ea typeface="Calibri" panose="020F0502020204030204" pitchFamily="34" charset="0"/>
                <a:cs typeface="Arial" panose="020B0604020202020204" pitchFamily="34" charset="0"/>
              </a:rPr>
              <a:t>. Kopumā notikušas vairāk kā 50 tematiskās darba grupas, kuru rezultātā tika sagatavots Latvijas KLP stratēģiskā plāns 2023.-2027.gadam projekts.</a:t>
            </a: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01.11.2021. – 30.11. 2021.</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dirty="0">
                <a:latin typeface="Arial" panose="020B0604020202020204" pitchFamily="34" charset="0"/>
                <a:ea typeface="Calibri" panose="020F0502020204030204" pitchFamily="34" charset="0"/>
                <a:cs typeface="Arial" panose="020B0604020202020204" pitchFamily="34" charset="0"/>
              </a:rPr>
              <a:t>N</a:t>
            </a:r>
            <a:r>
              <a:rPr lang="lv-LV" sz="2000" dirty="0">
                <a:effectLst/>
                <a:latin typeface="Arial" panose="020B0604020202020204" pitchFamily="34" charset="0"/>
                <a:ea typeface="Calibri" panose="020F0502020204030204" pitchFamily="34" charset="0"/>
                <a:cs typeface="Arial" panose="020B0604020202020204" pitchFamily="34" charset="0"/>
              </a:rPr>
              <a:t>orisinās KLP Stratēģiskā plāna </a:t>
            </a:r>
            <a:r>
              <a:rPr lang="lv-LV" sz="2000" b="1" dirty="0">
                <a:effectLst/>
                <a:latin typeface="Arial" panose="020B0604020202020204" pitchFamily="34" charset="0"/>
                <a:ea typeface="Calibri" panose="020F0502020204030204" pitchFamily="34" charset="0"/>
                <a:cs typeface="Arial" panose="020B0604020202020204" pitchFamily="34" charset="0"/>
              </a:rPr>
              <a:t>projekta sabiedriskā apspriešana</a:t>
            </a:r>
            <a:r>
              <a:rPr lang="lv-LV" sz="2000" dirty="0">
                <a:effectLst/>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18.01.2022.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Latvijas valdība apstiprina </a:t>
            </a:r>
            <a:r>
              <a:rPr lang="lv-LV" sz="2000" dirty="0">
                <a:effectLst/>
                <a:latin typeface="Arial" panose="020B0604020202020204" pitchFamily="34" charset="0"/>
                <a:ea typeface="Calibri" panose="020F0502020204030204" pitchFamily="34" charset="0"/>
                <a:cs typeface="Arial" panose="020B0604020202020204" pitchFamily="34" charset="0"/>
              </a:rPr>
              <a:t>un Zemkopības ministrija </a:t>
            </a:r>
            <a:r>
              <a:rPr lang="lv-LV" sz="2000" b="1" dirty="0">
                <a:effectLst/>
                <a:latin typeface="Arial" panose="020B0604020202020204" pitchFamily="34" charset="0"/>
                <a:ea typeface="Calibri" panose="020F0502020204030204" pitchFamily="34" charset="0"/>
                <a:cs typeface="Arial" panose="020B0604020202020204" pitchFamily="34" charset="0"/>
              </a:rPr>
              <a:t>iesniedz Eiropas Komisijai (EK) sākotnējo priekšlikumu </a:t>
            </a:r>
            <a:r>
              <a:rPr lang="lv-LV" sz="2000" dirty="0">
                <a:effectLst/>
                <a:latin typeface="Arial" panose="020B0604020202020204" pitchFamily="34" charset="0"/>
                <a:ea typeface="Calibri" panose="020F0502020204030204" pitchFamily="34" charset="0"/>
                <a:cs typeface="Arial" panose="020B0604020202020204" pitchFamily="34" charset="0"/>
              </a:rPr>
              <a:t>“Latvijas Kopējās lauksaimniecības politikas stratēģiskais plāns 2023. -2027. gadam”</a:t>
            </a: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07.04.2022.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dirty="0">
                <a:effectLst/>
                <a:latin typeface="Arial" panose="020B0604020202020204" pitchFamily="34" charset="0"/>
                <a:ea typeface="Calibri" panose="020F0502020204030204" pitchFamily="34" charset="0"/>
                <a:cs typeface="Arial" panose="020B0604020202020204" pitchFamily="34" charset="0"/>
              </a:rPr>
              <a:t>Latvija saņem EK vēstuli ar apsvērumiem par jautājumiem, kas jāprecizē un jāpielāgo Latvijas iesniegtajā KLP stratēģiskajā plāna priekšlikumā.</a:t>
            </a:r>
          </a:p>
          <a:p>
            <a:pPr>
              <a:lnSpc>
                <a:spcPct val="100000"/>
              </a:lnSpc>
              <a:spcBef>
                <a:spcPts val="0"/>
              </a:spcBef>
            </a:pPr>
            <a:endParaRPr lang="lv-LV" sz="19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380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0D4B-BB77-4EC7-89D7-B7ED1432EA97}"/>
              </a:ext>
            </a:extLst>
          </p:cNvPr>
          <p:cNvSpPr>
            <a:spLocks noGrp="1"/>
          </p:cNvSpPr>
          <p:nvPr>
            <p:ph type="title"/>
          </p:nvPr>
        </p:nvSpPr>
        <p:spPr>
          <a:xfrm>
            <a:off x="2266949" y="457199"/>
            <a:ext cx="9229725" cy="939809"/>
          </a:xfrm>
        </p:spPr>
        <p:txBody>
          <a:bodyPr>
            <a:normAutofit/>
          </a:bodyPr>
          <a:lstStyle/>
          <a:p>
            <a:pPr algn="ctr"/>
            <a:r>
              <a:rPr lang="lv-LV" sz="2800" b="1" i="0" dirty="0">
                <a:effectLst/>
                <a:latin typeface="Arial" panose="020B0604020202020204" pitchFamily="34" charset="0"/>
                <a:cs typeface="Arial" panose="020B0604020202020204" pitchFamily="34" charset="0"/>
              </a:rPr>
              <a:t>KLP stratēģiskā plāna sagatavošanas laika grafiks</a:t>
            </a:r>
            <a:endParaRPr lang="lv-LV"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0CF661-16E7-4499-B38A-37EC7BE42FEA}"/>
              </a:ext>
            </a:extLst>
          </p:cNvPr>
          <p:cNvSpPr>
            <a:spLocks noGrp="1"/>
          </p:cNvSpPr>
          <p:nvPr>
            <p:ph idx="1"/>
          </p:nvPr>
        </p:nvSpPr>
        <p:spPr>
          <a:xfrm>
            <a:off x="466727" y="1504950"/>
            <a:ext cx="11258548" cy="5076825"/>
          </a:xfrm>
        </p:spPr>
        <p:txBody>
          <a:bodyPr>
            <a:noAutofit/>
          </a:bodyPr>
          <a:lstStyle/>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30.09.2022.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dirty="0">
                <a:effectLst/>
                <a:latin typeface="Arial" panose="020B0604020202020204" pitchFamily="34" charset="0"/>
                <a:ea typeface="Calibri" panose="020F0502020204030204" pitchFamily="34" charset="0"/>
                <a:cs typeface="Arial" panose="020B0604020202020204" pitchFamily="34" charset="0"/>
              </a:rPr>
              <a:t>Zemkopības ministrijas </a:t>
            </a:r>
            <a:r>
              <a:rPr lang="lv-LV" sz="2000" b="1" dirty="0">
                <a:effectLst/>
                <a:latin typeface="Arial" panose="020B0604020202020204" pitchFamily="34" charset="0"/>
                <a:ea typeface="Calibri" panose="020F0502020204030204" pitchFamily="34" charset="0"/>
                <a:cs typeface="Arial" panose="020B0604020202020204" pitchFamily="34" charset="0"/>
              </a:rPr>
              <a:t>sniedz atbildes uz EK apsvērumiem</a:t>
            </a:r>
            <a:r>
              <a:rPr lang="lv-LV" sz="2000" dirty="0">
                <a:effectLst/>
                <a:latin typeface="Arial" panose="020B0604020202020204" pitchFamily="34" charset="0"/>
                <a:ea typeface="Calibri" panose="020F0502020204030204" pitchFamily="34" charset="0"/>
                <a:cs typeface="Arial" panose="020B0604020202020204" pitchFamily="34" charset="0"/>
              </a:rPr>
              <a:t> par Latvijas KLP stratēģiskā plāna 2023.-2027.gadam priekšlikumu.</a:t>
            </a:r>
          </a:p>
          <a:p>
            <a:pPr>
              <a:lnSpc>
                <a:spcPct val="100000"/>
              </a:lnSpc>
              <a:spcBef>
                <a:spcPts val="0"/>
              </a:spcBef>
            </a:pPr>
            <a:endParaRPr lang="lv-LV" sz="2000" b="1"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04.10.2022.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dirty="0">
                <a:effectLst/>
                <a:latin typeface="Arial" panose="020B0604020202020204" pitchFamily="34" charset="0"/>
                <a:ea typeface="Calibri" panose="020F0502020204030204" pitchFamily="34" charset="0"/>
                <a:cs typeface="Arial" panose="020B0604020202020204" pitchFamily="34" charset="0"/>
              </a:rPr>
              <a:t>Zemkopības ministrija ir pilnveidojusi un pabeigusi KLP stratēģiskā plāna 2023.-2027.gadam priekšlikumu un </a:t>
            </a:r>
            <a:r>
              <a:rPr lang="lv-LV" sz="2000" b="1" dirty="0">
                <a:effectLst/>
                <a:latin typeface="Arial" panose="020B0604020202020204" pitchFamily="34" charset="0"/>
                <a:ea typeface="Calibri" panose="020F0502020204030204" pitchFamily="34" charset="0"/>
                <a:cs typeface="Arial" panose="020B0604020202020204" pitchFamily="34" charset="0"/>
              </a:rPr>
              <a:t>iesniedz to EK oficiālai apstiprināšanai</a:t>
            </a: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20.10.2022.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Times New Roman" panose="02020603050405020304" pitchFamily="18" charset="0"/>
                <a:cs typeface="Arial" panose="020B0604020202020204" pitchFamily="34" charset="0"/>
              </a:rPr>
              <a:t>Pabeigtas EK starpdienestu konsultācijas </a:t>
            </a:r>
            <a:r>
              <a:rPr lang="lv-LV" sz="2000" dirty="0">
                <a:effectLst/>
                <a:latin typeface="Arial" panose="020B0604020202020204" pitchFamily="34" charset="0"/>
                <a:ea typeface="Times New Roman" panose="02020603050405020304" pitchFamily="18" charset="0"/>
                <a:cs typeface="Arial" panose="020B0604020202020204" pitchFamily="34" charset="0"/>
              </a:rPr>
              <a:t>un EK uzsāk oficiālo KLP stratēģiskā plāna apstiprināšanas procedūru</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 </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11.11.2022.</a:t>
            </a:r>
            <a:endParaRPr lang="lv-LV"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lv-LV" sz="2000" b="1" dirty="0">
                <a:effectLst/>
                <a:latin typeface="Arial" panose="020B0604020202020204" pitchFamily="34" charset="0"/>
                <a:ea typeface="Calibri" panose="020F0502020204030204" pitchFamily="34" charset="0"/>
                <a:cs typeface="Arial" panose="020B0604020202020204" pitchFamily="34" charset="0"/>
              </a:rPr>
              <a:t>EK apstiprina Latvijas Kopējās lauksaimniecības politikas stratēģisko plānu</a:t>
            </a:r>
            <a:r>
              <a:rPr lang="lv-LV" sz="2000" dirty="0">
                <a:effectLst/>
                <a:latin typeface="Arial" panose="020B0604020202020204" pitchFamily="34" charset="0"/>
                <a:ea typeface="Calibri" panose="020F0502020204030204" pitchFamily="34" charset="0"/>
                <a:cs typeface="Arial" panose="020B0604020202020204" pitchFamily="34" charset="0"/>
              </a:rPr>
              <a:t> </a:t>
            </a:r>
            <a:r>
              <a:rPr lang="lv-LV" sz="2000" b="1" dirty="0">
                <a:effectLst/>
                <a:latin typeface="Arial" panose="020B0604020202020204" pitchFamily="34" charset="0"/>
                <a:ea typeface="Calibri" panose="020F0502020204030204" pitchFamily="34" charset="0"/>
                <a:cs typeface="Arial" panose="020B0604020202020204" pitchFamily="34" charset="0"/>
              </a:rPr>
              <a:t>2023.-2027. gadam</a:t>
            </a:r>
          </a:p>
          <a:p>
            <a:pPr>
              <a:lnSpc>
                <a:spcPct val="100000"/>
              </a:lnSpc>
              <a:spcBef>
                <a:spcPts val="0"/>
              </a:spcBef>
            </a:pPr>
            <a:r>
              <a:rPr lang="lv-LV" sz="2000" dirty="0">
                <a:latin typeface="Arial" panose="020B0604020202020204" pitchFamily="34" charset="0"/>
                <a:cs typeface="Arial" panose="020B0604020202020204" pitchFamily="34" charset="0"/>
              </a:rPr>
              <a:t>Paralēli KLP stratēģiskā plāna izstrādei, nacionālā regulējuma izstrāde.</a:t>
            </a: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endParaRPr lang="lv-LV"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737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6786-2908-4BD4-B463-6130E47B475B}"/>
              </a:ext>
            </a:extLst>
          </p:cNvPr>
          <p:cNvSpPr>
            <a:spLocks noGrp="1"/>
          </p:cNvSpPr>
          <p:nvPr>
            <p:ph type="title"/>
          </p:nvPr>
        </p:nvSpPr>
        <p:spPr>
          <a:xfrm>
            <a:off x="2324100" y="381000"/>
            <a:ext cx="9258300" cy="876300"/>
          </a:xfrm>
        </p:spPr>
        <p:txBody>
          <a:bodyPr>
            <a:normAutofit/>
          </a:bodyPr>
          <a:lstStyle/>
          <a:p>
            <a:pPr algn="ctr"/>
            <a:r>
              <a:rPr lang="lv-LV" sz="2800" b="1" dirty="0">
                <a:latin typeface="Arial" panose="020B0604020202020204" pitchFamily="34" charset="0"/>
                <a:cs typeface="Arial" panose="020B0604020202020204" pitchFamily="34" charset="0"/>
              </a:rPr>
              <a:t>ES atbalsts mežsaimniecībai KLP Stratēģiskā plāna ietvarā p</a:t>
            </a:r>
            <a:r>
              <a:rPr lang="lv-LV" sz="2800" dirty="0">
                <a:latin typeface="Arial" panose="020B0604020202020204" pitchFamily="34" charset="0"/>
                <a:cs typeface="Arial" panose="020B0604020202020204" pitchFamily="34" charset="0"/>
              </a:rPr>
              <a:t>ēc 2023. gada</a:t>
            </a:r>
          </a:p>
        </p:txBody>
      </p:sp>
      <p:sp>
        <p:nvSpPr>
          <p:cNvPr id="3" name="Content Placeholder 2">
            <a:extLst>
              <a:ext uri="{FF2B5EF4-FFF2-40B4-BE49-F238E27FC236}">
                <a16:creationId xmlns:a16="http://schemas.microsoft.com/office/drawing/2014/main" id="{1F65CE05-83FC-41D7-B348-98F6145EE75A}"/>
              </a:ext>
            </a:extLst>
          </p:cNvPr>
          <p:cNvSpPr>
            <a:spLocks noGrp="1"/>
          </p:cNvSpPr>
          <p:nvPr>
            <p:ph idx="1"/>
          </p:nvPr>
        </p:nvSpPr>
        <p:spPr>
          <a:xfrm>
            <a:off x="419100" y="1381126"/>
            <a:ext cx="11372849" cy="5095874"/>
          </a:xfrm>
        </p:spPr>
        <p:txBody>
          <a:bodyPr>
            <a:noAutofit/>
          </a:bodyPr>
          <a:lstStyle/>
          <a:p>
            <a:pPr algn="ctr">
              <a:lnSpc>
                <a:spcPct val="100000"/>
              </a:lnSpc>
              <a:spcBef>
                <a:spcPts val="0"/>
              </a:spcBef>
            </a:pPr>
            <a:r>
              <a:rPr lang="lv-LV" sz="2000" b="1" dirty="0">
                <a:latin typeface="Arial" panose="020B0604020202020204" pitchFamily="34" charset="0"/>
                <a:cs typeface="Arial" panose="020B0604020202020204" pitchFamily="34" charset="0"/>
              </a:rPr>
              <a:t>KLP stratēģiskā plāna regula </a:t>
            </a:r>
            <a:r>
              <a:rPr lang="lv-LV" sz="2000" dirty="0">
                <a:latin typeface="Arial" panose="020B0604020202020204" pitchFamily="34" charset="0"/>
                <a:cs typeface="Arial" panose="020B0604020202020204" pitchFamily="34" charset="0"/>
              </a:rPr>
              <a:t>plānotās intervences nodala:</a:t>
            </a:r>
          </a:p>
          <a:p>
            <a:pPr>
              <a:lnSpc>
                <a:spcPct val="100000"/>
              </a:lnSpc>
              <a:spcBef>
                <a:spcPts val="0"/>
              </a:spcBef>
            </a:pPr>
            <a:r>
              <a:rPr lang="lv-LV" sz="2000" b="0" i="1" dirty="0">
                <a:effectLst/>
                <a:latin typeface="Arial" panose="020B0604020202020204" pitchFamily="34" charset="0"/>
                <a:cs typeface="Arial" panose="020B0604020202020204" pitchFamily="34" charset="0"/>
              </a:rPr>
              <a:t>73. pants</a:t>
            </a:r>
          </a:p>
          <a:p>
            <a:pPr>
              <a:lnSpc>
                <a:spcPct val="100000"/>
              </a:lnSpc>
              <a:spcBef>
                <a:spcPts val="0"/>
              </a:spcBef>
            </a:pPr>
            <a:r>
              <a:rPr lang="lv-LV" sz="2200" b="1" i="0" dirty="0">
                <a:effectLst/>
                <a:highlight>
                  <a:srgbClr val="C0C0C0"/>
                </a:highlight>
                <a:latin typeface="Arial" panose="020B0604020202020204" pitchFamily="34" charset="0"/>
                <a:cs typeface="Arial" panose="020B0604020202020204" pitchFamily="34" charset="0"/>
              </a:rPr>
              <a:t>Investīcijas</a:t>
            </a:r>
          </a:p>
          <a:p>
            <a:pPr>
              <a:lnSpc>
                <a:spcPct val="100000"/>
              </a:lnSpc>
              <a:spcBef>
                <a:spcPts val="0"/>
              </a:spcBef>
            </a:pPr>
            <a:r>
              <a:rPr lang="lv-LV" sz="2200" b="1" dirty="0">
                <a:latin typeface="Arial" panose="020B0604020202020204" pitchFamily="34" charset="0"/>
                <a:cs typeface="Arial" panose="020B0604020202020204" pitchFamily="34" charset="0"/>
              </a:rPr>
              <a:t>LA7 </a:t>
            </a:r>
            <a:r>
              <a:rPr lang="lv-LV" sz="2400" b="1" dirty="0">
                <a:solidFill>
                  <a:schemeClr val="accent6">
                    <a:lumMod val="75000"/>
                  </a:schemeClr>
                </a:solidFill>
                <a:latin typeface="Arial" panose="020B0604020202020204" pitchFamily="34" charset="0"/>
                <a:cs typeface="Arial" panose="020B0604020202020204" pitchFamily="34" charset="0"/>
              </a:rPr>
              <a:t>Ieguldījumi ilgtspējīgai mežsaimniecībai</a:t>
            </a:r>
            <a:r>
              <a:rPr lang="lv-LV" sz="2200" b="1" dirty="0">
                <a:latin typeface="Arial" panose="020B0604020202020204" pitchFamily="34" charset="0"/>
                <a:cs typeface="Arial" panose="020B0604020202020204" pitchFamily="34" charset="0"/>
              </a:rPr>
              <a:t>:</a:t>
            </a:r>
          </a:p>
          <a:p>
            <a:pPr>
              <a:lnSpc>
                <a:spcPct val="100000"/>
              </a:lnSpc>
              <a:spcBef>
                <a:spcPts val="0"/>
              </a:spcBef>
            </a:pPr>
            <a:r>
              <a:rPr lang="lv-LV" sz="2200" b="1" dirty="0">
                <a:effectLst/>
                <a:latin typeface="Arial" panose="020B0604020202020204" pitchFamily="34" charset="0"/>
                <a:cs typeface="Arial" panose="020B0604020202020204" pitchFamily="34" charset="0"/>
              </a:rPr>
              <a:t>LA7.1. </a:t>
            </a:r>
            <a:r>
              <a:rPr lang="lv-LV" sz="2400" b="1" dirty="0">
                <a:solidFill>
                  <a:schemeClr val="accent6">
                    <a:lumMod val="75000"/>
                  </a:schemeClr>
                </a:solidFill>
                <a:effectLst/>
                <a:latin typeface="Arial" panose="020B0604020202020204" pitchFamily="34" charset="0"/>
                <a:cs typeface="Arial" panose="020B0604020202020204" pitchFamily="34" charset="0"/>
              </a:rPr>
              <a:t>Ieguldījumi meža ieaudzēšanai, nomaiņai, atjaunošanai un retināšanai </a:t>
            </a:r>
            <a:r>
              <a:rPr lang="lv-LV" sz="2200" dirty="0">
                <a:effectLst/>
                <a:latin typeface="Arial" panose="020B0604020202020204" pitchFamily="34" charset="0"/>
                <a:cs typeface="Arial" panose="020B0604020202020204" pitchFamily="34" charset="0"/>
              </a:rPr>
              <a:t>(ieaudzēšana, atjaunošana pēc postījumiem, mežaudžu nomaiņa un retināšana)</a:t>
            </a:r>
          </a:p>
          <a:p>
            <a:pPr algn="just">
              <a:lnSpc>
                <a:spcPct val="100000"/>
              </a:lnSpc>
              <a:spcBef>
                <a:spcPts val="0"/>
              </a:spcBef>
            </a:pPr>
            <a:r>
              <a:rPr lang="lv-LV" sz="2200" b="1" dirty="0">
                <a:latin typeface="Arial" panose="020B0604020202020204" pitchFamily="34" charset="0"/>
                <a:cs typeface="Arial" panose="020B0604020202020204" pitchFamily="34" charset="0"/>
              </a:rPr>
              <a:t>LA7.2. Atbalsts meža bojājumu profilaksei un atjaunošanai </a:t>
            </a:r>
            <a:r>
              <a:rPr lang="lv-LV" sz="2200" dirty="0">
                <a:latin typeface="Arial" panose="020B0604020202020204" pitchFamily="34" charset="0"/>
                <a:cs typeface="Arial" panose="020B0604020202020204" pitchFamily="34" charset="0"/>
              </a:rPr>
              <a:t>(</a:t>
            </a:r>
            <a:r>
              <a:rPr lang="en-US" sz="2200" dirty="0" err="1">
                <a:effectLst/>
                <a:latin typeface="Arial" panose="020B0604020202020204" pitchFamily="34" charset="0"/>
                <a:cs typeface="Arial" panose="020B0604020202020204" pitchFamily="34" charset="0"/>
              </a:rPr>
              <a:t>meža</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ugunsgrēku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kaitēkļu</a:t>
            </a:r>
            <a:r>
              <a:rPr lang="en-US" sz="2200" dirty="0">
                <a:effectLst/>
                <a:latin typeface="Arial" panose="020B0604020202020204" pitchFamily="34" charset="0"/>
                <a:cs typeface="Arial" panose="020B0604020202020204" pitchFamily="34" charset="0"/>
              </a:rPr>
              <a:t> un </a:t>
            </a:r>
            <a:r>
              <a:rPr lang="en-US" sz="2200" dirty="0" err="1">
                <a:effectLst/>
                <a:latin typeface="Arial" panose="020B0604020202020204" pitchFamily="34" charset="0"/>
                <a:cs typeface="Arial" panose="020B0604020202020204" pitchFamily="34" charset="0"/>
              </a:rPr>
              <a:t>slimību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monitoringa</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iekārtu</a:t>
            </a:r>
            <a:r>
              <a:rPr lang="en-US" sz="2200" dirty="0">
                <a:effectLst/>
                <a:latin typeface="Arial" panose="020B0604020202020204" pitchFamily="34" charset="0"/>
                <a:cs typeface="Arial" panose="020B0604020202020204" pitchFamily="34" charset="0"/>
              </a:rPr>
              <a:t> un </a:t>
            </a:r>
            <a:r>
              <a:rPr lang="en-US" sz="2200" dirty="0" err="1">
                <a:effectLst/>
                <a:latin typeface="Arial" panose="020B0604020202020204" pitchFamily="34" charset="0"/>
                <a:cs typeface="Arial" panose="020B0604020202020204" pitchFamily="34" charset="0"/>
              </a:rPr>
              <a:t>sakaru</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aprīkojuma</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ierīkošanu</a:t>
            </a:r>
            <a:r>
              <a:rPr lang="en-US" sz="2200" dirty="0">
                <a:effectLst/>
                <a:latin typeface="Arial" panose="020B0604020202020204" pitchFamily="34" charset="0"/>
                <a:cs typeface="Arial" panose="020B0604020202020204" pitchFamily="34" charset="0"/>
              </a:rPr>
              <a:t> un </a:t>
            </a:r>
            <a:r>
              <a:rPr lang="en-US" sz="2200" dirty="0" err="1">
                <a:effectLst/>
                <a:latin typeface="Arial" panose="020B0604020202020204" pitchFamily="34" charset="0"/>
                <a:cs typeface="Arial" panose="020B0604020202020204" pitchFamily="34" charset="0"/>
              </a:rPr>
              <a:t>uzlabošan</a:t>
            </a:r>
            <a:r>
              <a:rPr lang="lv-LV" sz="2200" dirty="0">
                <a:effectLst/>
                <a:latin typeface="Arial" panose="020B0604020202020204" pitchFamily="34" charset="0"/>
                <a:cs typeface="Arial" panose="020B0604020202020204" pitchFamily="34" charset="0"/>
              </a:rPr>
              <a:t>u,</a:t>
            </a:r>
            <a:r>
              <a:rPr lang="lv-LV" sz="2200" i="1" dirty="0">
                <a:latin typeface="Arial" panose="020B0604020202020204" pitchFamily="34" charset="0"/>
                <a:cs typeface="Arial" panose="020B0604020202020204" pitchFamily="34" charset="0"/>
              </a:rPr>
              <a:t> a</a:t>
            </a:r>
            <a:r>
              <a:rPr lang="lv-LV" sz="2200" i="1" kern="1200" dirty="0">
                <a:effectLst/>
                <a:latin typeface="Arial" panose="020B0604020202020204" pitchFamily="34" charset="0"/>
                <a:ea typeface="Calibri" panose="020F0502020204030204" pitchFamily="34" charset="0"/>
                <a:cs typeface="Arial" panose="020B0604020202020204" pitchFamily="34" charset="0"/>
              </a:rPr>
              <a:t>tbalsta pretendents: valsts iestāde, atbalsta intensitāte līdz 100%)</a:t>
            </a:r>
            <a:endParaRPr lang="lv-LV" sz="2200" i="1" dirty="0">
              <a:latin typeface="Arial" panose="020B0604020202020204" pitchFamily="34" charset="0"/>
              <a:cs typeface="Arial" panose="020B0604020202020204" pitchFamily="34" charset="0"/>
            </a:endParaRPr>
          </a:p>
          <a:p>
            <a:pPr>
              <a:lnSpc>
                <a:spcPct val="100000"/>
              </a:lnSpc>
              <a:spcBef>
                <a:spcPts val="0"/>
              </a:spcBef>
            </a:pPr>
            <a:endParaRPr lang="lv-LV" sz="2200" b="1" i="0" dirty="0">
              <a:effectLst/>
              <a:latin typeface="Arial" panose="020B0604020202020204" pitchFamily="34" charset="0"/>
              <a:cs typeface="Arial" panose="020B0604020202020204" pitchFamily="34" charset="0"/>
            </a:endParaRPr>
          </a:p>
          <a:p>
            <a:pPr>
              <a:lnSpc>
                <a:spcPct val="100000"/>
              </a:lnSpc>
              <a:spcBef>
                <a:spcPts val="0"/>
              </a:spcBef>
            </a:pPr>
            <a:r>
              <a:rPr lang="lv-LV" sz="2000" b="0" i="1" dirty="0">
                <a:effectLst/>
                <a:latin typeface="Arial" panose="020B0604020202020204" pitchFamily="34" charset="0"/>
                <a:cs typeface="Arial" panose="020B0604020202020204" pitchFamily="34" charset="0"/>
              </a:rPr>
              <a:t>70. pants</a:t>
            </a:r>
          </a:p>
          <a:p>
            <a:pPr>
              <a:lnSpc>
                <a:spcPct val="100000"/>
              </a:lnSpc>
              <a:spcBef>
                <a:spcPts val="0"/>
              </a:spcBef>
            </a:pPr>
            <a:r>
              <a:rPr lang="lv-LV" sz="2200" b="1" i="0" dirty="0">
                <a:effectLst/>
                <a:highlight>
                  <a:srgbClr val="C0C0C0"/>
                </a:highlight>
                <a:latin typeface="Arial" panose="020B0604020202020204" pitchFamily="34" charset="0"/>
                <a:cs typeface="Arial" panose="020B0604020202020204" pitchFamily="34" charset="0"/>
              </a:rPr>
              <a:t>Vides, klimata un citas pārvaldības saistības</a:t>
            </a:r>
          </a:p>
          <a:p>
            <a:pPr>
              <a:lnSpc>
                <a:spcPct val="100000"/>
              </a:lnSpc>
              <a:spcBef>
                <a:spcPts val="0"/>
              </a:spcBef>
            </a:pPr>
            <a:r>
              <a:rPr lang="en-US" sz="2200" b="1" dirty="0">
                <a:effectLst/>
                <a:latin typeface="Arial" panose="020B0604020202020204" pitchFamily="34" charset="0"/>
                <a:cs typeface="Arial" panose="020B0604020202020204" pitchFamily="34" charset="0"/>
              </a:rPr>
              <a:t>LA 8 - </a:t>
            </a:r>
            <a:r>
              <a:rPr lang="en-US" sz="2400" b="1" dirty="0" err="1">
                <a:solidFill>
                  <a:schemeClr val="accent6">
                    <a:lumMod val="75000"/>
                  </a:schemeClr>
                </a:solidFill>
                <a:effectLst/>
                <a:latin typeface="Arial" panose="020B0604020202020204" pitchFamily="34" charset="0"/>
                <a:cs typeface="Arial" panose="020B0604020202020204" pitchFamily="34" charset="0"/>
              </a:rPr>
              <a:t>Atbalsts</a:t>
            </a:r>
            <a:r>
              <a:rPr lang="en-US" sz="2400" b="1" dirty="0">
                <a:solidFill>
                  <a:schemeClr val="accent6">
                    <a:lumMod val="75000"/>
                  </a:schemeClr>
                </a:solidFill>
                <a:effectLst/>
                <a:latin typeface="Arial" panose="020B0604020202020204" pitchFamily="34" charset="0"/>
                <a:cs typeface="Arial" panose="020B0604020202020204" pitchFamily="34" charset="0"/>
              </a:rPr>
              <a:t> </a:t>
            </a:r>
            <a:r>
              <a:rPr lang="en-US" sz="2400" b="1" dirty="0" err="1">
                <a:solidFill>
                  <a:schemeClr val="accent6">
                    <a:lumMod val="75000"/>
                  </a:schemeClr>
                </a:solidFill>
                <a:effectLst/>
                <a:latin typeface="Arial" panose="020B0604020202020204" pitchFamily="34" charset="0"/>
                <a:cs typeface="Arial" panose="020B0604020202020204" pitchFamily="34" charset="0"/>
              </a:rPr>
              <a:t>meža</a:t>
            </a:r>
            <a:r>
              <a:rPr lang="en-US" sz="2400" b="1" dirty="0">
                <a:solidFill>
                  <a:schemeClr val="accent6">
                    <a:lumMod val="75000"/>
                  </a:schemeClr>
                </a:solidFill>
                <a:effectLst/>
                <a:latin typeface="Arial" panose="020B0604020202020204" pitchFamily="34" charset="0"/>
                <a:cs typeface="Arial" panose="020B0604020202020204" pitchFamily="34" charset="0"/>
              </a:rPr>
              <a:t> </a:t>
            </a:r>
            <a:r>
              <a:rPr lang="en-US" sz="2400" b="1" dirty="0" err="1">
                <a:solidFill>
                  <a:schemeClr val="accent6">
                    <a:lumMod val="75000"/>
                  </a:schemeClr>
                </a:solidFill>
                <a:effectLst/>
                <a:latin typeface="Arial" panose="020B0604020202020204" pitchFamily="34" charset="0"/>
                <a:cs typeface="Arial" panose="020B0604020202020204" pitchFamily="34" charset="0"/>
              </a:rPr>
              <a:t>ekosistēmu</a:t>
            </a:r>
            <a:r>
              <a:rPr lang="en-US" sz="2400" b="1" dirty="0">
                <a:solidFill>
                  <a:schemeClr val="accent6">
                    <a:lumMod val="75000"/>
                  </a:schemeClr>
                </a:solidFill>
                <a:effectLst/>
                <a:latin typeface="Arial" panose="020B0604020202020204" pitchFamily="34" charset="0"/>
                <a:cs typeface="Arial" panose="020B0604020202020204" pitchFamily="34" charset="0"/>
              </a:rPr>
              <a:t> </a:t>
            </a:r>
            <a:r>
              <a:rPr lang="en-US" sz="2400" b="1" dirty="0" err="1">
                <a:solidFill>
                  <a:schemeClr val="accent6">
                    <a:lumMod val="75000"/>
                  </a:schemeClr>
                </a:solidFill>
                <a:effectLst/>
                <a:latin typeface="Arial" panose="020B0604020202020204" pitchFamily="34" charset="0"/>
                <a:cs typeface="Arial" panose="020B0604020202020204" pitchFamily="34" charset="0"/>
              </a:rPr>
              <a:t>noturības</a:t>
            </a:r>
            <a:r>
              <a:rPr lang="en-US" sz="2400" b="1" dirty="0">
                <a:solidFill>
                  <a:schemeClr val="accent6">
                    <a:lumMod val="75000"/>
                  </a:schemeClr>
                </a:solidFill>
                <a:effectLst/>
                <a:latin typeface="Arial" panose="020B0604020202020204" pitchFamily="34" charset="0"/>
                <a:cs typeface="Arial" panose="020B0604020202020204" pitchFamily="34" charset="0"/>
              </a:rPr>
              <a:t> un </a:t>
            </a:r>
            <a:r>
              <a:rPr lang="en-US" sz="2400" b="1" dirty="0" err="1">
                <a:solidFill>
                  <a:schemeClr val="accent6">
                    <a:lumMod val="75000"/>
                  </a:schemeClr>
                </a:solidFill>
                <a:effectLst/>
                <a:latin typeface="Arial" panose="020B0604020202020204" pitchFamily="34" charset="0"/>
                <a:cs typeface="Arial" panose="020B0604020202020204" pitchFamily="34" charset="0"/>
              </a:rPr>
              <a:t>ekoloģiskās</a:t>
            </a:r>
            <a:r>
              <a:rPr lang="en-US" sz="2400" b="1" dirty="0">
                <a:solidFill>
                  <a:schemeClr val="accent6">
                    <a:lumMod val="75000"/>
                  </a:schemeClr>
                </a:solidFill>
                <a:effectLst/>
                <a:latin typeface="Arial" panose="020B0604020202020204" pitchFamily="34" charset="0"/>
                <a:cs typeface="Arial" panose="020B0604020202020204" pitchFamily="34" charset="0"/>
              </a:rPr>
              <a:t> </a:t>
            </a:r>
            <a:r>
              <a:rPr lang="en-US" sz="2400" b="1" dirty="0" err="1">
                <a:solidFill>
                  <a:schemeClr val="accent6">
                    <a:lumMod val="75000"/>
                  </a:schemeClr>
                </a:solidFill>
                <a:effectLst/>
                <a:latin typeface="Arial" panose="020B0604020202020204" pitchFamily="34" charset="0"/>
                <a:cs typeface="Arial" panose="020B0604020202020204" pitchFamily="34" charset="0"/>
              </a:rPr>
              <a:t>vērtības</a:t>
            </a:r>
            <a:r>
              <a:rPr lang="en-US" sz="2400" b="1" dirty="0">
                <a:solidFill>
                  <a:schemeClr val="accent6">
                    <a:lumMod val="75000"/>
                  </a:schemeClr>
                </a:solidFill>
                <a:effectLst/>
                <a:latin typeface="Arial" panose="020B0604020202020204" pitchFamily="34" charset="0"/>
                <a:cs typeface="Arial" panose="020B0604020202020204" pitchFamily="34" charset="0"/>
              </a:rPr>
              <a:t> </a:t>
            </a:r>
            <a:r>
              <a:rPr lang="en-US" sz="2400" b="1" dirty="0" err="1">
                <a:solidFill>
                  <a:schemeClr val="accent6">
                    <a:lumMod val="75000"/>
                  </a:schemeClr>
                </a:solidFill>
                <a:effectLst/>
                <a:latin typeface="Arial" panose="020B0604020202020204" pitchFamily="34" charset="0"/>
                <a:cs typeface="Arial" panose="020B0604020202020204" pitchFamily="34" charset="0"/>
              </a:rPr>
              <a:t>uzlabošanai</a:t>
            </a:r>
            <a:r>
              <a:rPr lang="en-US" sz="2400" b="1" dirty="0">
                <a:solidFill>
                  <a:schemeClr val="accent6">
                    <a:lumMod val="75000"/>
                  </a:schemeClr>
                </a:solidFill>
                <a:effectLst/>
                <a:latin typeface="Arial" panose="020B0604020202020204" pitchFamily="34" charset="0"/>
                <a:cs typeface="Arial" panose="020B0604020202020204" pitchFamily="34" charset="0"/>
              </a:rPr>
              <a:t> </a:t>
            </a:r>
            <a:r>
              <a:rPr lang="en-US" sz="2400" b="1" dirty="0" err="1">
                <a:solidFill>
                  <a:schemeClr val="accent6">
                    <a:lumMod val="75000"/>
                  </a:schemeClr>
                </a:solidFill>
                <a:effectLst/>
                <a:latin typeface="Arial" panose="020B0604020202020204" pitchFamily="34" charset="0"/>
                <a:cs typeface="Arial" panose="020B0604020202020204" pitchFamily="34" charset="0"/>
              </a:rPr>
              <a:t>uzturēšanai</a:t>
            </a:r>
            <a:r>
              <a:rPr lang="lv-LV" sz="2400" b="1" dirty="0">
                <a:solidFill>
                  <a:schemeClr val="accent6">
                    <a:lumMod val="75000"/>
                  </a:schemeClr>
                </a:solidFill>
                <a:latin typeface="Arial" panose="020B0604020202020204" pitchFamily="34" charset="0"/>
                <a:cs typeface="Arial" panose="020B0604020202020204" pitchFamily="34" charset="0"/>
              </a:rPr>
              <a:t> </a:t>
            </a:r>
            <a:r>
              <a:rPr lang="lv-LV" sz="2200" dirty="0">
                <a:latin typeface="Arial" panose="020B0604020202020204" pitchFamily="34" charset="0"/>
                <a:cs typeface="Arial" panose="020B0604020202020204" pitchFamily="34" charset="0"/>
              </a:rPr>
              <a:t>(agrotehniskā k</a:t>
            </a:r>
            <a:r>
              <a:rPr lang="en-US" sz="2200" dirty="0" err="1">
                <a:effectLst/>
                <a:latin typeface="Arial" panose="020B0604020202020204" pitchFamily="34" charset="0"/>
                <a:cs typeface="Arial" panose="020B0604020202020204" pitchFamily="34" charset="0"/>
              </a:rPr>
              <a:t>opšana</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pēc</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mežaudzes</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nomaiņas</a:t>
            </a:r>
            <a:r>
              <a:rPr lang="lv-LV" sz="2200" dirty="0">
                <a:effectLst/>
                <a:latin typeface="Arial" panose="020B0604020202020204" pitchFamily="34" charset="0"/>
                <a:cs typeface="Arial" panose="020B0604020202020204" pitchFamily="34" charset="0"/>
              </a:rPr>
              <a:t>, ieaudzēšanas, atjaunošanas pēc postījumiem)</a:t>
            </a:r>
            <a:endParaRPr lang="lv-LV"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6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p:txBody>
          <a:bodyPr/>
          <a:lstStyle/>
          <a:p>
            <a:fld id="{4503EEEB-F15E-4925-815F-2D3BDC176C91}" type="slidenum">
              <a:rPr lang="lv-LV" smtClean="0"/>
              <a:t>15</a:t>
            </a:fld>
            <a:endParaRPr lang="lv-LV"/>
          </a:p>
        </p:txBody>
      </p:sp>
      <p:sp>
        <p:nvSpPr>
          <p:cNvPr id="9" name="Rectangle: Diagonal Corners Snipped 8">
            <a:extLst>
              <a:ext uri="{FF2B5EF4-FFF2-40B4-BE49-F238E27FC236}">
                <a16:creationId xmlns:a16="http://schemas.microsoft.com/office/drawing/2014/main" id="{ACC99EFD-2274-48C2-A73A-DD5414CB57C8}"/>
              </a:ext>
            </a:extLst>
          </p:cNvPr>
          <p:cNvSpPr/>
          <p:nvPr/>
        </p:nvSpPr>
        <p:spPr>
          <a:xfrm>
            <a:off x="2286001" y="1843343"/>
            <a:ext cx="4038599" cy="2511352"/>
          </a:xfrm>
          <a:prstGeom prst="snip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LA7.1. Ieguldījumi meža ieaudzēšanai, nomaiņai, atjaunošanai un retināšanai</a:t>
            </a:r>
          </a:p>
          <a:p>
            <a:pPr algn="ctr"/>
            <a:r>
              <a:rPr lang="lv-LV" sz="2000" dirty="0">
                <a:solidFill>
                  <a:schemeClr val="tx1"/>
                </a:solidFill>
                <a:latin typeface="Arial" panose="020B0604020202020204" pitchFamily="34" charset="0"/>
                <a:cs typeface="Arial" panose="020B0604020202020204" pitchFamily="34" charset="0"/>
              </a:rPr>
              <a:t>10,4 milj. EUR </a:t>
            </a:r>
            <a:r>
              <a:rPr lang="lv-LV" sz="2000" i="1" dirty="0">
                <a:solidFill>
                  <a:srgbClr val="002060"/>
                </a:solidFill>
                <a:latin typeface="Arial" panose="020B0604020202020204" pitchFamily="34" charset="0"/>
                <a:cs typeface="Arial" panose="020B0604020202020204" pitchFamily="34" charset="0"/>
              </a:rPr>
              <a:t>(+ p</a:t>
            </a:r>
            <a:r>
              <a:rPr lang="en-US" sz="2000" i="1" dirty="0" err="1">
                <a:solidFill>
                  <a:srgbClr val="002060"/>
                </a:solidFill>
                <a:latin typeface="Arial" panose="020B0604020202020204" pitchFamily="34" charset="0"/>
                <a:cs typeface="Arial" panose="020B0604020202020204" pitchFamily="34" charset="0"/>
              </a:rPr>
              <a:t>lānots</a:t>
            </a:r>
            <a:r>
              <a:rPr lang="en-US" sz="2000" i="1" dirty="0">
                <a:solidFill>
                  <a:srgbClr val="002060"/>
                </a:solidFill>
                <a:latin typeface="Arial" panose="020B0604020202020204" pitchFamily="34" charset="0"/>
                <a:cs typeface="Arial" panose="020B0604020202020204" pitchFamily="34" charset="0"/>
              </a:rPr>
              <a:t> </a:t>
            </a:r>
            <a:r>
              <a:rPr lang="en-US" sz="2000" i="1" dirty="0" err="1">
                <a:solidFill>
                  <a:srgbClr val="002060"/>
                </a:solidFill>
                <a:latin typeface="Arial" panose="020B0604020202020204" pitchFamily="34" charset="0"/>
                <a:cs typeface="Arial" panose="020B0604020202020204" pitchFamily="34" charset="0"/>
              </a:rPr>
              <a:t>valsts</a:t>
            </a:r>
            <a:r>
              <a:rPr lang="en-US" sz="2000" i="1" dirty="0">
                <a:solidFill>
                  <a:srgbClr val="002060"/>
                </a:solidFill>
                <a:latin typeface="Arial" panose="020B0604020202020204" pitchFamily="34" charset="0"/>
                <a:cs typeface="Arial" panose="020B0604020202020204" pitchFamily="34" charset="0"/>
              </a:rPr>
              <a:t> </a:t>
            </a:r>
            <a:r>
              <a:rPr lang="lv-LV" sz="2000" i="1" dirty="0">
                <a:solidFill>
                  <a:srgbClr val="002060"/>
                </a:solidFill>
                <a:latin typeface="Arial" panose="020B0604020202020204" pitchFamily="34" charset="0"/>
                <a:cs typeface="Arial" panose="020B0604020202020204" pitchFamily="34" charset="0"/>
              </a:rPr>
              <a:t>papildu finansējums</a:t>
            </a:r>
            <a:r>
              <a:rPr lang="en-US" sz="2000" i="1" dirty="0">
                <a:solidFill>
                  <a:srgbClr val="002060"/>
                </a:solidFill>
                <a:latin typeface="Arial" panose="020B0604020202020204" pitchFamily="34" charset="0"/>
                <a:cs typeface="Arial" panose="020B0604020202020204" pitchFamily="34" charset="0"/>
              </a:rPr>
              <a:t> </a:t>
            </a:r>
            <a:r>
              <a:rPr lang="lv-LV" sz="2000" i="1" dirty="0">
                <a:solidFill>
                  <a:srgbClr val="002060"/>
                </a:solidFill>
                <a:latin typeface="Arial" panose="020B0604020202020204" pitchFamily="34" charset="0"/>
                <a:cs typeface="Arial" panose="020B0604020202020204" pitchFamily="34" charset="0"/>
              </a:rPr>
              <a:t>37,5</a:t>
            </a:r>
            <a:r>
              <a:rPr lang="en-US" sz="2000" i="1" dirty="0">
                <a:solidFill>
                  <a:srgbClr val="002060"/>
                </a:solidFill>
                <a:latin typeface="Arial" panose="020B0604020202020204" pitchFamily="34" charset="0"/>
                <a:cs typeface="Arial" panose="020B0604020202020204" pitchFamily="34" charset="0"/>
              </a:rPr>
              <a:t> mil</a:t>
            </a:r>
            <a:r>
              <a:rPr lang="lv-LV" sz="2000" i="1" dirty="0">
                <a:solidFill>
                  <a:srgbClr val="002060"/>
                </a:solidFill>
                <a:latin typeface="Arial" panose="020B0604020202020204" pitchFamily="34" charset="0"/>
                <a:cs typeface="Arial" panose="020B0604020202020204" pitchFamily="34" charset="0"/>
              </a:rPr>
              <a:t>j.€)</a:t>
            </a:r>
            <a:endParaRPr lang="lv-LV" sz="2000" dirty="0">
              <a:solidFill>
                <a:srgbClr val="002060"/>
              </a:solidFill>
              <a:latin typeface="Arial" panose="020B0604020202020204" pitchFamily="34" charset="0"/>
              <a:cs typeface="Arial" panose="020B0604020202020204" pitchFamily="34" charset="0"/>
            </a:endParaRPr>
          </a:p>
          <a:p>
            <a:pPr algn="ctr"/>
            <a:r>
              <a:rPr lang="lv-LV" sz="2000" dirty="0">
                <a:solidFill>
                  <a:schemeClr val="tx1"/>
                </a:solidFill>
                <a:latin typeface="Arial" panose="020B0604020202020204" pitchFamily="34" charset="0"/>
                <a:cs typeface="Arial" panose="020B0604020202020204" pitchFamily="34" charset="0"/>
              </a:rPr>
              <a:t>Mērķis – </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a:t>
            </a:r>
            <a:r>
              <a:rPr lang="lv-LV"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tūkst. </a:t>
            </a:r>
            <a:r>
              <a:rPr lang="lv-LV" sz="2000" dirty="0">
                <a:solidFill>
                  <a:schemeClr val="tx1"/>
                </a:solidFill>
                <a:latin typeface="Arial" panose="020B0604020202020204" pitchFamily="34" charset="0"/>
                <a:cs typeface="Arial" panose="020B0604020202020204" pitchFamily="34" charset="0"/>
              </a:rPr>
              <a:t>ha</a:t>
            </a:r>
          </a:p>
        </p:txBody>
      </p:sp>
      <p:sp>
        <p:nvSpPr>
          <p:cNvPr id="23" name="Rectangle: Diagonal Corners Snipped 22">
            <a:extLst>
              <a:ext uri="{FF2B5EF4-FFF2-40B4-BE49-F238E27FC236}">
                <a16:creationId xmlns:a16="http://schemas.microsoft.com/office/drawing/2014/main" id="{3CC4B67D-7B8C-4476-A181-C47955E9C768}"/>
              </a:ext>
            </a:extLst>
          </p:cNvPr>
          <p:cNvSpPr/>
          <p:nvPr/>
        </p:nvSpPr>
        <p:spPr>
          <a:xfrm>
            <a:off x="2133600" y="4630791"/>
            <a:ext cx="4190999" cy="19986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latin typeface="Arial" panose="020B0604020202020204" pitchFamily="34" charset="0"/>
                <a:cs typeface="Arial" panose="020B0604020202020204" pitchFamily="34" charset="0"/>
              </a:rPr>
              <a:t>LA7.2. Atbalsts meža bojājumu profilaksei un atjaunošanai</a:t>
            </a:r>
          </a:p>
          <a:p>
            <a:pPr algn="ctr"/>
            <a:r>
              <a:rPr lang="lv-LV" sz="2000" dirty="0">
                <a:solidFill>
                  <a:schemeClr val="tx1"/>
                </a:solidFill>
                <a:latin typeface="Arial" panose="020B0604020202020204" pitchFamily="34" charset="0"/>
                <a:cs typeface="Arial" panose="020B0604020202020204" pitchFamily="34" charset="0"/>
              </a:rPr>
              <a:t>1 milj. EUR</a:t>
            </a:r>
          </a:p>
        </p:txBody>
      </p:sp>
      <p:sp>
        <p:nvSpPr>
          <p:cNvPr id="10" name="Rectangle: Diagonal Corners Snipped 9">
            <a:extLst>
              <a:ext uri="{FF2B5EF4-FFF2-40B4-BE49-F238E27FC236}">
                <a16:creationId xmlns:a16="http://schemas.microsoft.com/office/drawing/2014/main" id="{F74D62AE-33DC-454B-812B-5417C8C41A89}"/>
              </a:ext>
            </a:extLst>
          </p:cNvPr>
          <p:cNvSpPr/>
          <p:nvPr/>
        </p:nvSpPr>
        <p:spPr>
          <a:xfrm>
            <a:off x="7134225" y="1843343"/>
            <a:ext cx="4038599" cy="2511352"/>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
              </a:spcBef>
              <a:spcAft>
                <a:spcPts val="100"/>
              </a:spcAft>
            </a:pPr>
            <a:r>
              <a:rPr lang="lv-LV"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LA8 Atbalsts meža ekosistēmu noturības un ekoloģiskās vērtības  uzturēšanai</a:t>
            </a:r>
            <a:endParaRPr lang="lv-LV" sz="2000" b="1" dirty="0">
              <a:effectLst/>
              <a:latin typeface="Arial" panose="020B0604020202020204" pitchFamily="34" charset="0"/>
              <a:ea typeface="Times New Roman" panose="02020603050405020304" pitchFamily="18" charset="0"/>
              <a:cs typeface="Arial" panose="020B0604020202020204" pitchFamily="34" charset="0"/>
            </a:endParaRPr>
          </a:p>
          <a:p>
            <a:pPr algn="ctr"/>
            <a:r>
              <a:rPr lang="lv-LV" sz="2000" dirty="0">
                <a:solidFill>
                  <a:schemeClr val="tx1"/>
                </a:solidFill>
                <a:latin typeface="Arial" panose="020B0604020202020204" pitchFamily="34" charset="0"/>
                <a:cs typeface="Arial" panose="020B0604020202020204" pitchFamily="34" charset="0"/>
              </a:rPr>
              <a:t>6,2 milj. EUR</a:t>
            </a:r>
          </a:p>
          <a:p>
            <a:pPr algn="ctr"/>
            <a:r>
              <a:rPr lang="lv-LV" sz="2000" dirty="0">
                <a:solidFill>
                  <a:schemeClr val="tx1"/>
                </a:solidFill>
                <a:latin typeface="Arial" panose="020B0604020202020204" pitchFamily="34" charset="0"/>
                <a:cs typeface="Arial" panose="020B0604020202020204" pitchFamily="34" charset="0"/>
              </a:rPr>
              <a:t>Mērķis - </a:t>
            </a: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30 </a:t>
            </a:r>
            <a:r>
              <a:rPr lang="lv-LV" sz="2000" dirty="0">
                <a:solidFill>
                  <a:schemeClr val="tx1"/>
                </a:solidFill>
                <a:latin typeface="Arial" panose="020B0604020202020204" pitchFamily="34" charset="0"/>
                <a:cs typeface="Arial" panose="020B0604020202020204" pitchFamily="34" charset="0"/>
              </a:rPr>
              <a:t>tūkst. ha </a:t>
            </a:r>
          </a:p>
        </p:txBody>
      </p:sp>
      <p:graphicFrame>
        <p:nvGraphicFramePr>
          <p:cNvPr id="3" name="Table 3">
            <a:extLst>
              <a:ext uri="{FF2B5EF4-FFF2-40B4-BE49-F238E27FC236}">
                <a16:creationId xmlns:a16="http://schemas.microsoft.com/office/drawing/2014/main" id="{0273038C-DC43-48F4-932C-85BD6CCE09BF}"/>
              </a:ext>
            </a:extLst>
          </p:cNvPr>
          <p:cNvGraphicFramePr>
            <a:graphicFrameLocks noGrp="1"/>
          </p:cNvGraphicFramePr>
          <p:nvPr>
            <p:extLst>
              <p:ext uri="{D42A27DB-BD31-4B8C-83A1-F6EECF244321}">
                <p14:modId xmlns:p14="http://schemas.microsoft.com/office/powerpoint/2010/main" val="3887336978"/>
              </p:ext>
            </p:extLst>
          </p:nvPr>
        </p:nvGraphicFramePr>
        <p:xfrm>
          <a:off x="2555875" y="338332"/>
          <a:ext cx="8128000" cy="82296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682966032"/>
                    </a:ext>
                  </a:extLst>
                </a:gridCol>
                <a:gridCol w="4064000">
                  <a:extLst>
                    <a:ext uri="{9D8B030D-6E8A-4147-A177-3AD203B41FA5}">
                      <a16:colId xmlns:a16="http://schemas.microsoft.com/office/drawing/2014/main" val="1415798392"/>
                    </a:ext>
                  </a:extLst>
                </a:gridCol>
              </a:tblGrid>
              <a:tr h="703144">
                <a:tc>
                  <a:txBody>
                    <a:bodyPr/>
                    <a:lstStyle/>
                    <a:p>
                      <a:pPr algn="ctr"/>
                      <a:r>
                        <a:rPr lang="lv-LV" sz="2400" b="1" dirty="0">
                          <a:latin typeface="Arial" panose="020B0604020202020204" pitchFamily="34" charset="0"/>
                          <a:ea typeface="Verdana" panose="020B0604030504040204" pitchFamily="34" charset="0"/>
                          <a:cs typeface="Arial" panose="020B0604020202020204" pitchFamily="34" charset="0"/>
                        </a:rPr>
                        <a:t>INVESTĪCIJU INTERVENCES</a:t>
                      </a:r>
                    </a:p>
                  </a:txBody>
                  <a:tcPr/>
                </a:tc>
                <a:tc>
                  <a:txBody>
                    <a:bodyPr/>
                    <a:lstStyle/>
                    <a:p>
                      <a:pPr algn="ctr"/>
                      <a:r>
                        <a:rPr lang="lv-LV" sz="2400" b="1" dirty="0">
                          <a:latin typeface="Arial" panose="020B0604020202020204" pitchFamily="34" charset="0"/>
                          <a:ea typeface="Verdana" panose="020B0604030504040204" pitchFamily="34" charset="0"/>
                          <a:cs typeface="Arial" panose="020B0604020202020204" pitchFamily="34" charset="0"/>
                        </a:rPr>
                        <a:t>  </a:t>
                      </a:r>
                    </a:p>
                    <a:p>
                      <a:pPr algn="ctr"/>
                      <a:r>
                        <a:rPr lang="lv-LV" sz="2400" b="1" dirty="0">
                          <a:latin typeface="Arial" panose="020B0604020202020204" pitchFamily="34" charset="0"/>
                          <a:ea typeface="Verdana" panose="020B0604030504040204" pitchFamily="34" charset="0"/>
                          <a:cs typeface="Arial" panose="020B0604020202020204" pitchFamily="34" charset="0"/>
                        </a:rPr>
                        <a:t>UZTURĒŠANA</a:t>
                      </a:r>
                    </a:p>
                  </a:txBody>
                  <a:tcPr/>
                </a:tc>
                <a:extLst>
                  <a:ext uri="{0D108BD9-81ED-4DB2-BD59-A6C34878D82A}">
                    <a16:rowId xmlns:a16="http://schemas.microsoft.com/office/drawing/2014/main" val="1483612277"/>
                  </a:ext>
                </a:extLst>
              </a:tr>
            </a:tbl>
          </a:graphicData>
        </a:graphic>
      </p:graphicFrame>
      <p:sp>
        <p:nvSpPr>
          <p:cNvPr id="6" name="Arrow: Down 5">
            <a:extLst>
              <a:ext uri="{FF2B5EF4-FFF2-40B4-BE49-F238E27FC236}">
                <a16:creationId xmlns:a16="http://schemas.microsoft.com/office/drawing/2014/main" id="{7F383580-0E10-49B7-9C72-C3FD4419EE2B}"/>
              </a:ext>
            </a:extLst>
          </p:cNvPr>
          <p:cNvSpPr/>
          <p:nvPr/>
        </p:nvSpPr>
        <p:spPr>
          <a:xfrm>
            <a:off x="4071940" y="1247774"/>
            <a:ext cx="447675" cy="58009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Arrow: Down 12">
            <a:extLst>
              <a:ext uri="{FF2B5EF4-FFF2-40B4-BE49-F238E27FC236}">
                <a16:creationId xmlns:a16="http://schemas.microsoft.com/office/drawing/2014/main" id="{8E902AE5-2162-4FA7-837E-1A90387454F2}"/>
              </a:ext>
            </a:extLst>
          </p:cNvPr>
          <p:cNvSpPr/>
          <p:nvPr/>
        </p:nvSpPr>
        <p:spPr>
          <a:xfrm>
            <a:off x="8667747" y="1247773"/>
            <a:ext cx="447675" cy="56768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6367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16</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505074" y="419785"/>
            <a:ext cx="7934325"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7.1 - </a:t>
            </a:r>
            <a:r>
              <a:rPr lang="en-US" sz="2800" b="1" dirty="0" err="1">
                <a:effectLst/>
                <a:latin typeface="Arial" panose="020B0604020202020204" pitchFamily="34" charset="0"/>
                <a:ea typeface="Verdana" panose="020B0604030504040204" pitchFamily="34" charset="0"/>
                <a:cs typeface="Arial" panose="020B0604020202020204" pitchFamily="34" charset="0"/>
              </a:rPr>
              <a:t>Ieguldījumi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nomaiņai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atjaunošanai</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retināšanai</a:t>
            </a:r>
            <a:r>
              <a:rPr lang="lv-LV" sz="2800" b="1" dirty="0">
                <a:effectLst/>
                <a:latin typeface="Arial" panose="020B0604020202020204" pitchFamily="34" charset="0"/>
                <a:ea typeface="Verdana" panose="020B0604030504040204" pitchFamily="34" charset="0"/>
                <a:cs typeface="Arial" panose="020B0604020202020204" pitchFamily="34" charset="0"/>
              </a:rPr>
              <a:t> (1)</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504825" y="1781173"/>
            <a:ext cx="10868025" cy="438150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en-US" sz="26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Ieaudzēšana</a:t>
            </a:r>
            <a:endParaRPr lang="lv-LV" sz="26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400" dirty="0">
              <a:effectLst/>
              <a:latin typeface="Arial" panose="020B0604020202020204" pitchFamily="34" charset="0"/>
              <a:ea typeface="Verdana" panose="020B0604030504040204" pitchFamily="34" charset="0"/>
              <a:cs typeface="Arial" panose="020B0604020202020204" pitchFamily="34" charset="0"/>
            </a:endParaRPr>
          </a:p>
          <a:p>
            <a:pPr marL="0" indent="0" algn="just">
              <a:spcBef>
                <a:spcPts val="200"/>
              </a:spcBef>
              <a:spcAft>
                <a:spcPts val="200"/>
              </a:spcAft>
              <a:buNone/>
            </a:pPr>
            <a:r>
              <a:rPr lang="en-US" sz="2400" dirty="0" err="1">
                <a:effectLst/>
                <a:latin typeface="Arial" panose="020B0604020202020204" pitchFamily="34" charset="0"/>
                <a:ea typeface="Verdana" panose="020B0604030504040204" pitchFamily="34" charset="0"/>
                <a:cs typeface="Arial" panose="020B0604020202020204" pitchFamily="34" charset="0"/>
              </a:rPr>
              <a:t>Atbalsts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paredzēts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daļējai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tādu</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ieguldījumu</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segšanai</a:t>
            </a:r>
            <a:r>
              <a:rPr lang="en-US" sz="2400" dirty="0">
                <a:effectLst/>
                <a:latin typeface="Arial" panose="020B0604020202020204" pitchFamily="34" charset="0"/>
                <a:ea typeface="Verdana" panose="020B0604030504040204" pitchFamily="34" charset="0"/>
                <a:cs typeface="Arial" panose="020B0604020202020204" pitchFamily="34" charset="0"/>
              </a:rPr>
              <a:t>, kas </a:t>
            </a:r>
            <a:r>
              <a:rPr lang="en-US" sz="2400" dirty="0" err="1">
                <a:effectLst/>
                <a:latin typeface="Arial" panose="020B0604020202020204" pitchFamily="34" charset="0"/>
                <a:ea typeface="Verdana" panose="020B0604030504040204" pitchFamily="34" charset="0"/>
                <a:cs typeface="Arial" panose="020B0604020202020204" pitchFamily="34" charset="0"/>
              </a:rPr>
              <a:t>ir</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nepieciešami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lai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atbalsta</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nosacījumiem</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atbilstošā</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platībā</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ierīkotu</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mežaudzi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vai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papildinātu</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dabiski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daļēji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apmežojušās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platības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600" dirty="0">
                <a:effectLst/>
                <a:latin typeface="Arial" panose="020B0604020202020204" pitchFamily="34" charset="0"/>
                <a:ea typeface="Verdana" panose="020B0604030504040204" pitchFamily="34" charset="0"/>
                <a:cs typeface="Arial" panose="020B0604020202020204" pitchFamily="34" charset="0"/>
              </a:rPr>
              <a:t>(</a:t>
            </a:r>
            <a:r>
              <a:rPr lang="en-US" sz="2600" b="1" u="sng" dirty="0" err="1">
                <a:effectLst/>
                <a:latin typeface="Arial" panose="020B0604020202020204" pitchFamily="34" charset="0"/>
                <a:ea typeface="Verdana" panose="020B0604030504040204" pitchFamily="34" charset="0"/>
                <a:cs typeface="Arial" panose="020B0604020202020204" pitchFamily="34" charset="0"/>
              </a:rPr>
              <a:t>mežaudzes</a:t>
            </a:r>
            <a:r>
              <a:rPr lang="en-US" sz="2600" b="1" u="sng" dirty="0">
                <a:effectLst/>
                <a:latin typeface="Arial" panose="020B0604020202020204" pitchFamily="34" charset="0"/>
                <a:ea typeface="Verdana" panose="020B0604030504040204" pitchFamily="34" charset="0"/>
                <a:cs typeface="Arial" panose="020B0604020202020204" pitchFamily="34" charset="0"/>
              </a:rPr>
              <a:t> </a:t>
            </a:r>
            <a:r>
              <a:rPr lang="en-US" sz="2600" b="1" u="sng" dirty="0" err="1">
                <a:effectLst/>
                <a:latin typeface="Arial" panose="020B0604020202020204" pitchFamily="34" charset="0"/>
                <a:ea typeface="Verdana" panose="020B0604030504040204" pitchFamily="34" charset="0"/>
                <a:cs typeface="Arial" panose="020B0604020202020204" pitchFamily="34" charset="0"/>
              </a:rPr>
              <a:t>ierīkošana</a:t>
            </a:r>
            <a:r>
              <a:rPr lang="en-US" sz="2600" dirty="0">
                <a:effectLst/>
                <a:latin typeface="Arial" panose="020B0604020202020204" pitchFamily="34" charset="0"/>
                <a:ea typeface="Verdana" panose="020B0604030504040204" pitchFamily="34" charset="0"/>
                <a:cs typeface="Arial" panose="020B0604020202020204" pitchFamily="34" charset="0"/>
              </a:rPr>
              <a:t>). </a:t>
            </a:r>
            <a:endParaRPr lang="lv-LV" sz="2600" dirty="0">
              <a:effectLst/>
              <a:latin typeface="Arial" panose="020B0604020202020204" pitchFamily="34" charset="0"/>
              <a:ea typeface="Verdana" panose="020B0604030504040204" pitchFamily="34" charset="0"/>
              <a:cs typeface="Arial" panose="020B0604020202020204" pitchFamily="34" charset="0"/>
            </a:endParaRPr>
          </a:p>
          <a:p>
            <a:pPr marL="0" indent="0" algn="just">
              <a:spcBef>
                <a:spcPts val="200"/>
              </a:spcBef>
              <a:spcAft>
                <a:spcPts val="200"/>
              </a:spcAft>
              <a:buNone/>
            </a:pPr>
            <a:endParaRPr lang="lv-LV" sz="2600" dirty="0">
              <a:effectLst/>
              <a:latin typeface="Arial" panose="020B0604020202020204" pitchFamily="34" charset="0"/>
              <a:ea typeface="Verdana" panose="020B0604030504040204" pitchFamily="34" charset="0"/>
              <a:cs typeface="Arial" panose="020B0604020202020204" pitchFamily="34" charset="0"/>
            </a:endParaRPr>
          </a:p>
          <a:p>
            <a:pPr marL="0" indent="0" algn="just">
              <a:buNone/>
            </a:pPr>
            <a:r>
              <a:rPr lang="en-US" sz="2400" dirty="0" err="1">
                <a:effectLst/>
                <a:latin typeface="Arial" panose="020B0604020202020204" pitchFamily="34" charset="0"/>
                <a:ea typeface="Verdana" panose="020B0604030504040204" pitchFamily="34" charset="0"/>
                <a:cs typeface="Arial" panose="020B0604020202020204" pitchFamily="34" charset="0"/>
              </a:rPr>
              <a:t>Atbalsts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tiek</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sniegts</a:t>
            </a:r>
            <a:r>
              <a:rPr lang="en-US" sz="2400" dirty="0">
                <a:effectLst/>
                <a:latin typeface="Arial" panose="020B0604020202020204" pitchFamily="34" charset="0"/>
                <a:ea typeface="Verdana" panose="020B0604030504040204" pitchFamily="34" charset="0"/>
                <a:cs typeface="Arial" panose="020B0604020202020204" pitchFamily="34" charset="0"/>
              </a:rPr>
              <a:t> par </a:t>
            </a:r>
            <a:r>
              <a:rPr lang="en-US" sz="2400" dirty="0" err="1">
                <a:effectLst/>
                <a:latin typeface="Arial" panose="020B0604020202020204" pitchFamily="34" charset="0"/>
                <a:ea typeface="Verdana" panose="020B0604030504040204" pitchFamily="34" charset="0"/>
                <a:cs typeface="Arial" panose="020B0604020202020204" pitchFamily="34" charset="0"/>
              </a:rPr>
              <a:t>meža</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ieaudzēšanu</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platībā</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dabiski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ieaugušo</a:t>
            </a:r>
            <a:r>
              <a:rPr lang="en-US" sz="2400" dirty="0">
                <a:effectLst/>
                <a:latin typeface="Arial" panose="020B0604020202020204" pitchFamily="34" charset="0"/>
                <a:ea typeface="Verdana" panose="020B0604030504040204" pitchFamily="34" charset="0"/>
                <a:cs typeface="Arial" panose="020B0604020202020204" pitchFamily="34" charset="0"/>
              </a:rPr>
              <a:t> koku </a:t>
            </a:r>
            <a:r>
              <a:rPr lang="en-US" sz="2400" dirty="0" err="1">
                <a:effectLst/>
                <a:latin typeface="Arial" panose="020B0604020202020204" pitchFamily="34" charset="0"/>
                <a:ea typeface="Verdana" panose="020B0604030504040204" pitchFamily="34" charset="0"/>
                <a:cs typeface="Arial" panose="020B0604020202020204" pitchFamily="34" charset="0"/>
              </a:rPr>
              <a:t>skaits</a:t>
            </a:r>
            <a:r>
              <a:rPr lang="en-US" sz="2400" dirty="0">
                <a:effectLst/>
                <a:latin typeface="Arial" panose="020B0604020202020204" pitchFamily="34" charset="0"/>
                <a:ea typeface="Verdana" panose="020B0604030504040204" pitchFamily="34" charset="0"/>
                <a:cs typeface="Arial" panose="020B0604020202020204" pitchFamily="34" charset="0"/>
              </a:rPr>
              <a:t> nav </a:t>
            </a:r>
            <a:r>
              <a:rPr lang="en-US" sz="2400" dirty="0" err="1">
                <a:effectLst/>
                <a:latin typeface="Arial" panose="020B0604020202020204" pitchFamily="34" charset="0"/>
                <a:ea typeface="Verdana" panose="020B0604030504040204" pitchFamily="34" charset="0"/>
                <a:cs typeface="Arial" panose="020B0604020202020204" pitchFamily="34" charset="0"/>
              </a:rPr>
              <a:t>lielāks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kā</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kritiskajam</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šķērslaukumam</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atbilstošais</a:t>
            </a:r>
            <a:r>
              <a:rPr lang="en-US" sz="2400" dirty="0">
                <a:effectLst/>
                <a:latin typeface="Arial" panose="020B0604020202020204" pitchFamily="34" charset="0"/>
                <a:ea typeface="Verdana" panose="020B0604030504040204" pitchFamily="34" charset="0"/>
                <a:cs typeface="Arial" panose="020B0604020202020204" pitchFamily="34" charset="0"/>
              </a:rPr>
              <a:t> koku </a:t>
            </a:r>
            <a:r>
              <a:rPr lang="en-US" sz="2400" dirty="0" err="1">
                <a:effectLst/>
                <a:latin typeface="Arial" panose="020B0604020202020204" pitchFamily="34" charset="0"/>
                <a:ea typeface="Verdana" panose="020B0604030504040204" pitchFamily="34" charset="0"/>
                <a:cs typeface="Arial" panose="020B0604020202020204" pitchFamily="34" charset="0"/>
              </a:rPr>
              <a:t>skaits</a:t>
            </a:r>
            <a:r>
              <a:rPr lang="en-US" sz="2400" dirty="0">
                <a:effectLst/>
                <a:latin typeface="Arial" panose="020B0604020202020204" pitchFamily="34" charset="0"/>
                <a:ea typeface="Verdana" panose="020B0604030504040204" pitchFamily="34" charset="0"/>
                <a:cs typeface="Arial" panose="020B0604020202020204" pitchFamily="34" charset="0"/>
              </a:rPr>
              <a:t>) un </a:t>
            </a:r>
            <a:r>
              <a:rPr lang="en-US" sz="2400" dirty="0" err="1">
                <a:effectLst/>
                <a:latin typeface="Arial" panose="020B0604020202020204" pitchFamily="34" charset="0"/>
                <a:ea typeface="Verdana" panose="020B0604030504040204" pitchFamily="34" charset="0"/>
                <a:cs typeface="Arial" panose="020B0604020202020204" pitchFamily="34" charset="0"/>
              </a:rPr>
              <a:t>dabiski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ieaugušas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mežaudzes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papildināšanu</a:t>
            </a:r>
            <a:r>
              <a:rPr lang="en-US" sz="2400" dirty="0">
                <a:effectLst/>
                <a:latin typeface="Arial" panose="020B0604020202020204" pitchFamily="34" charset="0"/>
                <a:ea typeface="Verdana" panose="020B0604030504040204" pitchFamily="34" charset="0"/>
                <a:cs typeface="Arial" panose="020B0604020202020204" pitchFamily="34" charset="0"/>
              </a:rPr>
              <a:t> (koku </a:t>
            </a:r>
            <a:r>
              <a:rPr lang="en-US" sz="2400" dirty="0" err="1">
                <a:effectLst/>
                <a:latin typeface="Arial" panose="020B0604020202020204" pitchFamily="34" charset="0"/>
                <a:ea typeface="Verdana" panose="020B0604030504040204" pitchFamily="34" charset="0"/>
                <a:cs typeface="Arial" panose="020B0604020202020204" pitchFamily="34" charset="0"/>
              </a:rPr>
              <a:t>skaits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ir</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lielāks</a:t>
            </a:r>
            <a:r>
              <a:rPr lang="en-US" sz="2400" dirty="0">
                <a:effectLst/>
                <a:latin typeface="Arial" panose="020B0604020202020204" pitchFamily="34" charset="0"/>
                <a:ea typeface="Verdana" panose="020B0604030504040204" pitchFamily="34" charset="0"/>
                <a:cs typeface="Arial" panose="020B0604020202020204" pitchFamily="34" charset="0"/>
              </a:rPr>
              <a:t> par koku </a:t>
            </a:r>
            <a:r>
              <a:rPr lang="en-US" sz="2400" dirty="0" err="1">
                <a:effectLst/>
                <a:latin typeface="Arial" panose="020B0604020202020204" pitchFamily="34" charset="0"/>
                <a:ea typeface="Verdana" panose="020B0604030504040204" pitchFamily="34" charset="0"/>
                <a:cs typeface="Arial" panose="020B0604020202020204" pitchFamily="34" charset="0"/>
              </a:rPr>
              <a:t>skaitu</a:t>
            </a:r>
            <a:r>
              <a:rPr lang="en-US" sz="2400" dirty="0">
                <a:effectLst/>
                <a:latin typeface="Arial" panose="020B0604020202020204" pitchFamily="34" charset="0"/>
                <a:ea typeface="Verdana" panose="020B0604030504040204" pitchFamily="34" charset="0"/>
                <a:cs typeface="Arial" panose="020B0604020202020204" pitchFamily="34" charset="0"/>
              </a:rPr>
              <a:t>, kas </a:t>
            </a:r>
            <a:r>
              <a:rPr lang="en-US" sz="2400" dirty="0" err="1">
                <a:effectLst/>
                <a:latin typeface="Arial" panose="020B0604020202020204" pitchFamily="34" charset="0"/>
                <a:ea typeface="Verdana" panose="020B0604030504040204" pitchFamily="34" charset="0"/>
                <a:cs typeface="Arial" panose="020B0604020202020204" pitchFamily="34" charset="0"/>
              </a:rPr>
              <a:t>atbilst</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mežaudzes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kritiskajam</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šķērslaukumam</a:t>
            </a:r>
            <a:r>
              <a:rPr lang="en-US" sz="2400" dirty="0">
                <a:effectLst/>
                <a:latin typeface="Arial" panose="020B0604020202020204" pitchFamily="34" charset="0"/>
                <a:ea typeface="Verdana" panose="020B0604030504040204" pitchFamily="34" charset="0"/>
                <a:cs typeface="Arial" panose="020B0604020202020204" pitchFamily="34" charset="0"/>
              </a:rPr>
              <a:t>, bet </a:t>
            </a:r>
            <a:r>
              <a:rPr lang="en-US" sz="2400" dirty="0" err="1">
                <a:effectLst/>
                <a:latin typeface="Arial" panose="020B0604020202020204" pitchFamily="34" charset="0"/>
                <a:ea typeface="Verdana" panose="020B0604030504040204" pitchFamily="34" charset="0"/>
                <a:cs typeface="Arial" panose="020B0604020202020204" pitchFamily="34" charset="0"/>
              </a:rPr>
              <a:t>mazāks</a:t>
            </a:r>
            <a:r>
              <a:rPr lang="en-US" sz="2400" dirty="0">
                <a:effectLst/>
                <a:latin typeface="Arial" panose="020B0604020202020204" pitchFamily="34" charset="0"/>
                <a:ea typeface="Verdana" panose="020B0604030504040204" pitchFamily="34" charset="0"/>
                <a:cs typeface="Arial" panose="020B0604020202020204" pitchFamily="34" charset="0"/>
              </a:rPr>
              <a:t> par koku </a:t>
            </a:r>
            <a:r>
              <a:rPr lang="en-US" sz="2400" dirty="0" err="1">
                <a:effectLst/>
                <a:latin typeface="Arial" panose="020B0604020202020204" pitchFamily="34" charset="0"/>
                <a:ea typeface="Verdana" panose="020B0604030504040204" pitchFamily="34" charset="0"/>
                <a:cs typeface="Arial" panose="020B0604020202020204" pitchFamily="34" charset="0"/>
              </a:rPr>
              <a:t>skaitu</a:t>
            </a:r>
            <a:r>
              <a:rPr lang="en-US" sz="2400" dirty="0">
                <a:effectLst/>
                <a:latin typeface="Arial" panose="020B0604020202020204" pitchFamily="34" charset="0"/>
                <a:ea typeface="Verdana" panose="020B0604030504040204" pitchFamily="34" charset="0"/>
                <a:cs typeface="Arial" panose="020B0604020202020204" pitchFamily="34" charset="0"/>
              </a:rPr>
              <a:t>, kas </a:t>
            </a:r>
            <a:r>
              <a:rPr lang="en-US" sz="2400" dirty="0" err="1">
                <a:effectLst/>
                <a:latin typeface="Arial" panose="020B0604020202020204" pitchFamily="34" charset="0"/>
                <a:ea typeface="Verdana" panose="020B0604030504040204" pitchFamily="34" charset="0"/>
                <a:cs typeface="Arial" panose="020B0604020202020204" pitchFamily="34" charset="0"/>
              </a:rPr>
              <a:t>atbilst</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minimālajam</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šķērslaukumam</a:t>
            </a:r>
            <a:r>
              <a:rPr lang="en-US" sz="2400" dirty="0">
                <a:effectLst/>
                <a:latin typeface="Arial" panose="020B0604020202020204" pitchFamily="34" charset="0"/>
                <a:ea typeface="Verdana" panose="020B0604030504040204" pitchFamily="34" charset="0"/>
                <a:cs typeface="Arial" panose="020B0604020202020204" pitchFamily="34" charset="0"/>
              </a:rPr>
              <a:t>).</a:t>
            </a:r>
            <a:endParaRPr lang="lv-LV" sz="2400" dirty="0">
              <a:effectLst/>
              <a:latin typeface="Arial" panose="020B0604020202020204" pitchFamily="34" charset="0"/>
              <a:ea typeface="Verdana" panose="020B0604030504040204" pitchFamily="34" charset="0"/>
              <a:cs typeface="Arial" panose="020B0604020202020204" pitchFamily="34" charset="0"/>
            </a:endParaRPr>
          </a:p>
          <a:p>
            <a:pPr marL="0" indent="0">
              <a:buNone/>
            </a:pPr>
            <a:r>
              <a:rPr lang="en-US" sz="2400" dirty="0">
                <a:effectLst/>
                <a:latin typeface="Arial" panose="020B0604020202020204" pitchFamily="34" charset="0"/>
                <a:ea typeface="Verdana" panose="020B0604030504040204" pitchFamily="34" charset="0"/>
                <a:cs typeface="Arial" panose="020B0604020202020204" pitchFamily="34" charset="0"/>
              </a:rPr>
              <a:t> </a:t>
            </a:r>
            <a:endParaRPr lang="lv-LV" sz="2400" dirty="0">
              <a:effectLst/>
              <a:latin typeface="Arial" panose="020B0604020202020204" pitchFamily="34" charset="0"/>
              <a:ea typeface="Verdana" panose="020B0604030504040204" pitchFamily="34" charset="0"/>
              <a:cs typeface="Arial" panose="020B0604020202020204" pitchFamily="34" charset="0"/>
            </a:endParaRPr>
          </a:p>
          <a:p>
            <a:pPr marL="0" indent="0">
              <a:buNone/>
            </a:pPr>
            <a:r>
              <a:rPr lang="en-US" sz="2400" dirty="0" err="1">
                <a:effectLst/>
                <a:latin typeface="Arial" panose="020B0604020202020204" pitchFamily="34" charset="0"/>
                <a:ea typeface="Verdana" panose="020B0604030504040204" pitchFamily="34" charset="0"/>
                <a:cs typeface="Arial" panose="020B0604020202020204" pitchFamily="34" charset="0"/>
              </a:rPr>
              <a:t>Atbalsta</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pasākums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īstenojams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atbilstoši</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meža</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apsaimniekošanas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atbalsta</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pasākumu</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plānam</a:t>
            </a:r>
            <a:r>
              <a:rPr lang="en-US" sz="2400" dirty="0">
                <a:effectLst/>
                <a:latin typeface="Arial" panose="020B0604020202020204" pitchFamily="34" charset="0"/>
                <a:ea typeface="Verdana" panose="020B0604030504040204" pitchFamily="34" charset="0"/>
                <a:cs typeface="Arial" panose="020B0604020202020204" pitchFamily="34" charset="0"/>
              </a:rPr>
              <a:t>, kas </a:t>
            </a:r>
            <a:r>
              <a:rPr lang="en-US" sz="2400" dirty="0" err="1">
                <a:effectLst/>
                <a:latin typeface="Arial" panose="020B0604020202020204" pitchFamily="34" charset="0"/>
                <a:ea typeface="Verdana" panose="020B0604030504040204" pitchFamily="34" charset="0"/>
                <a:cs typeface="Arial" panose="020B0604020202020204" pitchFamily="34" charset="0"/>
              </a:rPr>
              <a:t>saskaņots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ar</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Valsts</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meža</a:t>
            </a:r>
            <a:r>
              <a:rPr lang="en-US" sz="2400" dirty="0">
                <a:effectLst/>
                <a:latin typeface="Arial" panose="020B0604020202020204" pitchFamily="34" charset="0"/>
                <a:ea typeface="Verdana" panose="020B0604030504040204" pitchFamily="34" charset="0"/>
                <a:cs typeface="Arial" panose="020B0604020202020204" pitchFamily="34" charset="0"/>
              </a:rPr>
              <a:t> </a:t>
            </a:r>
            <a:r>
              <a:rPr lang="en-US" sz="2400" dirty="0" err="1">
                <a:effectLst/>
                <a:latin typeface="Arial" panose="020B0604020202020204" pitchFamily="34" charset="0"/>
                <a:ea typeface="Verdana" panose="020B0604030504040204" pitchFamily="34" charset="0"/>
                <a:cs typeface="Arial" panose="020B0604020202020204" pitchFamily="34" charset="0"/>
              </a:rPr>
              <a:t>dienestu</a:t>
            </a:r>
            <a:r>
              <a:rPr lang="en-US" sz="2400" dirty="0">
                <a:effectLst/>
                <a:latin typeface="Arial" panose="020B0604020202020204" pitchFamily="34" charset="0"/>
                <a:ea typeface="Verdana" panose="020B0604030504040204" pitchFamily="34" charset="0"/>
                <a:cs typeface="Arial" panose="020B0604020202020204" pitchFamily="34" charset="0"/>
              </a:rPr>
              <a:t>.</a:t>
            </a:r>
            <a:endParaRPr lang="lv-LV" sz="2400" dirty="0">
              <a:effectLst/>
              <a:latin typeface="Arial" panose="020B0604020202020204" pitchFamily="34" charset="0"/>
              <a:ea typeface="Verdana" panose="020B0604030504040204" pitchFamily="34" charset="0"/>
              <a:cs typeface="Arial" panose="020B0604020202020204" pitchFamily="34" charset="0"/>
            </a:endParaRPr>
          </a:p>
          <a:p>
            <a:endParaRPr lang="lv-LV" sz="13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466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17</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438399" y="381685"/>
            <a:ext cx="7934325"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7.1 - </a:t>
            </a:r>
            <a:r>
              <a:rPr lang="en-US" sz="2800" b="1" dirty="0" err="1">
                <a:effectLst/>
                <a:latin typeface="Arial" panose="020B0604020202020204" pitchFamily="34" charset="0"/>
                <a:ea typeface="Verdana" panose="020B0604030504040204" pitchFamily="34" charset="0"/>
                <a:cs typeface="Arial" panose="020B0604020202020204" pitchFamily="34" charset="0"/>
              </a:rPr>
              <a:t>Ieguldījumi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nomaiņai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atjaunošanai</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retināšanai</a:t>
            </a:r>
            <a:r>
              <a:rPr lang="lv-LV" sz="2800" b="1" dirty="0">
                <a:effectLst/>
                <a:latin typeface="Arial" panose="020B0604020202020204" pitchFamily="34" charset="0"/>
                <a:ea typeface="Verdana" panose="020B0604030504040204" pitchFamily="34" charset="0"/>
                <a:cs typeface="Arial" panose="020B0604020202020204" pitchFamily="34" charset="0"/>
              </a:rPr>
              <a:t> (2)</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429208" y="1428748"/>
            <a:ext cx="11334167" cy="5047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en-US" sz="24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Ieaudzēšana</a:t>
            </a:r>
            <a:endParaRPr lang="lv-LV" sz="24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lvl="1">
              <a:spcBef>
                <a:spcPts val="200"/>
              </a:spcBef>
              <a:spcAft>
                <a:spcPts val="200"/>
              </a:spcAft>
            </a:pPr>
            <a:r>
              <a:rPr lang="lv-LV" sz="2100" dirty="0">
                <a:effectLst/>
                <a:latin typeface="Arial" panose="020B0604020202020204" pitchFamily="34" charset="0"/>
                <a:ea typeface="Verdana" panose="020B0604030504040204" pitchFamily="34" charset="0"/>
                <a:cs typeface="Arial" panose="020B0604020202020204" pitchFamily="34" charset="0"/>
              </a:rPr>
              <a:t>T</a:t>
            </a:r>
            <a:r>
              <a:rPr lang="en-US" sz="2100" dirty="0" err="1">
                <a:effectLst/>
                <a:latin typeface="Arial" panose="020B0604020202020204" pitchFamily="34" charset="0"/>
                <a:ea typeface="Verdana" panose="020B0604030504040204" pitchFamily="34" charset="0"/>
                <a:cs typeface="Arial" panose="020B0604020202020204" pitchFamily="34" charset="0"/>
              </a:rPr>
              <a:t>iek</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pieļauta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tikai</a:t>
            </a:r>
            <a:r>
              <a:rPr lang="en-US" sz="2100" dirty="0">
                <a:effectLst/>
                <a:latin typeface="Arial" panose="020B0604020202020204" pitchFamily="34" charset="0"/>
                <a:ea typeface="Verdana" panose="020B0604030504040204" pitchFamily="34" charset="0"/>
                <a:cs typeface="Arial" panose="020B0604020202020204" pitchFamily="34" charset="0"/>
              </a:rPr>
              <a:t> tad, ja </a:t>
            </a:r>
            <a:r>
              <a:rPr lang="en-US" sz="2100" dirty="0" err="1">
                <a:effectLst/>
                <a:latin typeface="Arial" panose="020B0604020202020204" pitchFamily="34" charset="0"/>
                <a:ea typeface="Verdana" panose="020B0604030504040204" pitchFamily="34" charset="0"/>
                <a:cs typeface="Arial" panose="020B0604020202020204" pitchFamily="34" charset="0"/>
              </a:rPr>
              <a:t>normatīvie</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akti</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nenosaka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ierobežojumus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zemes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lietošanas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veida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maiņai</a:t>
            </a:r>
            <a:r>
              <a:rPr lang="en-US" sz="2100" dirty="0">
                <a:effectLst/>
                <a:latin typeface="Arial" panose="020B0604020202020204" pitchFamily="34" charset="0"/>
                <a:ea typeface="Verdana" panose="020B0604030504040204" pitchFamily="34" charset="0"/>
                <a:cs typeface="Arial" panose="020B0604020202020204" pitchFamily="34" charset="0"/>
              </a:rPr>
              <a:t> (it </a:t>
            </a:r>
            <a:r>
              <a:rPr lang="en-US" sz="2100" dirty="0" err="1">
                <a:effectLst/>
                <a:latin typeface="Arial" panose="020B0604020202020204" pitchFamily="34" charset="0"/>
                <a:ea typeface="Verdana" panose="020B0604030504040204" pitchFamily="34" charset="0"/>
                <a:cs typeface="Arial" panose="020B0604020202020204" pitchFamily="34" charset="0"/>
              </a:rPr>
              <a:t>īpaši</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vērtējot</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plānotās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darbības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aizsargājamās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teritorijās</a:t>
            </a:r>
            <a:r>
              <a:rPr lang="en-US" sz="2100" dirty="0">
                <a:effectLst/>
                <a:latin typeface="Arial" panose="020B0604020202020204" pitchFamily="34" charset="0"/>
                <a:ea typeface="Verdana" panose="020B0604030504040204" pitchFamily="34" charset="0"/>
                <a:cs typeface="Arial" panose="020B0604020202020204" pitchFamily="34" charset="0"/>
              </a:rPr>
              <a:t>) un </a:t>
            </a:r>
            <a:r>
              <a:rPr lang="en-US" sz="2100" dirty="0" err="1">
                <a:effectLst/>
                <a:latin typeface="Arial" panose="020B0604020202020204" pitchFamily="34" charset="0"/>
                <a:ea typeface="Verdana" panose="020B0604030504040204" pitchFamily="34" charset="0"/>
                <a:cs typeface="Arial" panose="020B0604020202020204" pitchFamily="34" charset="0"/>
              </a:rPr>
              <a:t>atbilst</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vietējam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teritorijas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plānojumam</a:t>
            </a:r>
            <a:r>
              <a:rPr lang="en-US" sz="2100" dirty="0">
                <a:effectLst/>
                <a:latin typeface="Arial" panose="020B0604020202020204" pitchFamily="34" charset="0"/>
                <a:ea typeface="Verdana" panose="020B0604030504040204" pitchFamily="34" charset="0"/>
                <a:cs typeface="Arial" panose="020B0604020202020204" pitchFamily="34" charset="0"/>
              </a:rPr>
              <a:t>;</a:t>
            </a:r>
            <a:endParaRPr lang="lv-LV" sz="2100" dirty="0">
              <a:effectLst/>
              <a:latin typeface="Arial" panose="020B0604020202020204" pitchFamily="34" charset="0"/>
              <a:ea typeface="Verdana" panose="020B0604030504040204" pitchFamily="34" charset="0"/>
              <a:cs typeface="Arial" panose="020B0604020202020204" pitchFamily="34" charset="0"/>
            </a:endParaRPr>
          </a:p>
          <a:p>
            <a:pPr lvl="1">
              <a:spcBef>
                <a:spcPts val="200"/>
              </a:spcBef>
              <a:spcAft>
                <a:spcPts val="200"/>
              </a:spcAft>
            </a:pPr>
            <a:r>
              <a:rPr lang="en-US" sz="2100" dirty="0" err="1">
                <a:effectLst/>
                <a:latin typeface="Arial" panose="020B0604020202020204" pitchFamily="34" charset="0"/>
                <a:ea typeface="Verdana" panose="020B0604030504040204" pitchFamily="34" charset="0"/>
                <a:cs typeface="Arial" panose="020B0604020202020204" pitchFamily="34" charset="0"/>
              </a:rPr>
              <a:t>Netiek</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atbalstīta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platībās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ar</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slēgtām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meliorācijas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sistēmām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bioloģiski</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vērtīgos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zālājos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meža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laucēs</a:t>
            </a:r>
            <a:r>
              <a:rPr lang="en-US" sz="2100" dirty="0">
                <a:effectLst/>
                <a:latin typeface="Arial" panose="020B0604020202020204" pitchFamily="34" charset="0"/>
                <a:ea typeface="Verdana" panose="020B0604030504040204" pitchFamily="34" charset="0"/>
                <a:cs typeface="Arial" panose="020B0604020202020204" pitchFamily="34" charset="0"/>
              </a:rPr>
              <a:t>.</a:t>
            </a:r>
            <a:endParaRPr lang="lv-LV" sz="2100" dirty="0">
              <a:effectLst/>
              <a:latin typeface="Arial" panose="020B0604020202020204" pitchFamily="34" charset="0"/>
              <a:ea typeface="Verdana" panose="020B0604030504040204" pitchFamily="34" charset="0"/>
              <a:cs typeface="Arial" panose="020B0604020202020204" pitchFamily="34" charset="0"/>
            </a:endParaRPr>
          </a:p>
          <a:p>
            <a:pPr lvl="1">
              <a:spcBef>
                <a:spcPts val="200"/>
              </a:spcBef>
              <a:spcAft>
                <a:spcPts val="200"/>
              </a:spcAft>
            </a:pPr>
            <a:r>
              <a:rPr lang="en-US" sz="2100" dirty="0" err="1">
                <a:effectLst/>
                <a:latin typeface="Arial" panose="020B0604020202020204" pitchFamily="34" charset="0"/>
                <a:ea typeface="Verdana" panose="020B0604030504040204" pitchFamily="34" charset="0"/>
                <a:cs typeface="Arial" panose="020B0604020202020204" pitchFamily="34" charset="0"/>
              </a:rPr>
              <a:t>Atbalstu</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nepiešķir</a:t>
            </a:r>
            <a:r>
              <a:rPr lang="en-US" sz="2100" dirty="0">
                <a:effectLst/>
                <a:latin typeface="Arial" panose="020B0604020202020204" pitchFamily="34" charset="0"/>
                <a:ea typeface="Verdana" panose="020B0604030504040204" pitchFamily="34" charset="0"/>
                <a:cs typeface="Arial" panose="020B0604020202020204" pitchFamily="34" charset="0"/>
              </a:rPr>
              <a:t> par: </a:t>
            </a:r>
            <a:r>
              <a:rPr lang="en-US" sz="2100" dirty="0" err="1">
                <a:effectLst/>
                <a:latin typeface="Arial" panose="020B0604020202020204" pitchFamily="34" charset="0"/>
                <a:ea typeface="Verdana" panose="020B0604030504040204" pitchFamily="34" charset="0"/>
                <a:cs typeface="Arial" panose="020B0604020202020204" pitchFamily="34" charset="0"/>
              </a:rPr>
              <a:t>Ziemassvētku</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kociņu</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stādījumiem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īscirtmeta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atvasājiem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ātraudzīgu</a:t>
            </a:r>
            <a:r>
              <a:rPr lang="en-US" sz="2100" dirty="0">
                <a:effectLst/>
                <a:latin typeface="Arial" panose="020B0604020202020204" pitchFamily="34" charset="0"/>
                <a:ea typeface="Verdana" panose="020B0604030504040204" pitchFamily="34" charset="0"/>
                <a:cs typeface="Arial" panose="020B0604020202020204" pitchFamily="34" charset="0"/>
              </a:rPr>
              <a:t> koku </a:t>
            </a:r>
            <a:r>
              <a:rPr lang="en-US" sz="2100" dirty="0" err="1">
                <a:effectLst/>
                <a:latin typeface="Arial" panose="020B0604020202020204" pitchFamily="34" charset="0"/>
                <a:ea typeface="Verdana" panose="020B0604030504040204" pitchFamily="34" charset="0"/>
                <a:cs typeface="Arial" panose="020B0604020202020204" pitchFamily="34" charset="0"/>
              </a:rPr>
              <a:t>sugu</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enerģētiskām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plantācijām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aprites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cikls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īsāks</a:t>
            </a:r>
            <a:r>
              <a:rPr lang="en-US" sz="2100" dirty="0">
                <a:effectLst/>
                <a:latin typeface="Arial" panose="020B0604020202020204" pitchFamily="34" charset="0"/>
                <a:ea typeface="Verdana" panose="020B0604030504040204" pitchFamily="34" charset="0"/>
                <a:cs typeface="Arial" panose="020B0604020202020204" pitchFamily="34" charset="0"/>
              </a:rPr>
              <a:t> par 15 </a:t>
            </a:r>
            <a:r>
              <a:rPr lang="en-US" sz="2100" dirty="0" err="1">
                <a:effectLst/>
                <a:latin typeface="Arial" panose="020B0604020202020204" pitchFamily="34" charset="0"/>
                <a:ea typeface="Verdana" panose="020B0604030504040204" pitchFamily="34" charset="0"/>
                <a:cs typeface="Arial" panose="020B0604020202020204" pitchFamily="34" charset="0"/>
              </a:rPr>
              <a:t>gadiem</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kā</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arī</a:t>
            </a:r>
            <a:r>
              <a:rPr lang="en-US" sz="2100" dirty="0">
                <a:effectLst/>
                <a:latin typeface="Arial" panose="020B0604020202020204" pitchFamily="34" charset="0"/>
                <a:ea typeface="Verdana" panose="020B0604030504040204" pitchFamily="34" charset="0"/>
                <a:cs typeface="Arial" panose="020B0604020202020204" pitchFamily="34" charset="0"/>
              </a:rPr>
              <a:t> NATURA 2000 </a:t>
            </a:r>
            <a:r>
              <a:rPr lang="en-US" sz="2100" dirty="0" err="1">
                <a:effectLst/>
                <a:latin typeface="Arial" panose="020B0604020202020204" pitchFamily="34" charset="0"/>
                <a:ea typeface="Verdana" panose="020B0604030504040204" pitchFamily="34" charset="0"/>
                <a:cs typeface="Arial" panose="020B0604020202020204" pitchFamily="34" charset="0"/>
              </a:rPr>
              <a:t>teritorijās</a:t>
            </a:r>
            <a:r>
              <a:rPr lang="en-US" sz="2100" dirty="0">
                <a:effectLst/>
                <a:latin typeface="Arial" panose="020B0604020202020204" pitchFamily="34" charset="0"/>
                <a:ea typeface="Verdana" panose="020B0604030504040204" pitchFamily="34" charset="0"/>
                <a:cs typeface="Arial" panose="020B0604020202020204" pitchFamily="34" charset="0"/>
              </a:rPr>
              <a:t> un </a:t>
            </a:r>
            <a:r>
              <a:rPr lang="en-US" sz="2100" dirty="0" err="1">
                <a:effectLst/>
                <a:latin typeface="Arial" panose="020B0604020202020204" pitchFamily="34" charset="0"/>
                <a:ea typeface="Verdana" panose="020B0604030504040204" pitchFamily="34" charset="0"/>
                <a:cs typeface="Arial" panose="020B0604020202020204" pitchFamily="34" charset="0"/>
              </a:rPr>
              <a:t>citās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aizsargājamās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teritorijās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izņemot</a:t>
            </a:r>
            <a:r>
              <a:rPr lang="en-US" sz="2100" dirty="0">
                <a:effectLst/>
                <a:latin typeface="Arial" panose="020B0604020202020204" pitchFamily="34" charset="0"/>
                <a:ea typeface="Verdana" panose="020B0604030504040204" pitchFamily="34" charset="0"/>
                <a:cs typeface="Arial" panose="020B0604020202020204" pitchFamily="34" charset="0"/>
              </a:rPr>
              <a:t>, ja to </a:t>
            </a:r>
            <a:r>
              <a:rPr lang="en-US" sz="2100" dirty="0" err="1">
                <a:effectLst/>
                <a:latin typeface="Arial" panose="020B0604020202020204" pitchFamily="34" charset="0"/>
                <a:ea typeface="Verdana" panose="020B0604030504040204" pitchFamily="34" charset="0"/>
                <a:cs typeface="Arial" panose="020B0604020202020204" pitchFamily="34" charset="0"/>
              </a:rPr>
              <a:t>paredz</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aizsargājamās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teritorijas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apsaimniekošanas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plāns</a:t>
            </a:r>
            <a:r>
              <a:rPr lang="en-US" sz="2100" dirty="0">
                <a:effectLst/>
                <a:latin typeface="Arial" panose="020B0604020202020204" pitchFamily="34" charset="0"/>
                <a:ea typeface="Verdana" panose="020B0604030504040204" pitchFamily="34" charset="0"/>
                <a:cs typeface="Arial" panose="020B0604020202020204" pitchFamily="34" charset="0"/>
              </a:rPr>
              <a:t>.</a:t>
            </a:r>
            <a:endParaRPr lang="lv-LV" sz="2100" dirty="0">
              <a:effectLst/>
              <a:latin typeface="Arial" panose="020B0604020202020204" pitchFamily="34" charset="0"/>
              <a:ea typeface="Verdana" panose="020B0604030504040204" pitchFamily="34" charset="0"/>
              <a:cs typeface="Arial" panose="020B0604020202020204" pitchFamily="34" charset="0"/>
            </a:endParaRPr>
          </a:p>
          <a:p>
            <a:pPr lvl="1">
              <a:spcBef>
                <a:spcPts val="200"/>
              </a:spcBef>
              <a:spcAft>
                <a:spcPts val="200"/>
              </a:spcAft>
            </a:pPr>
            <a:r>
              <a:rPr lang="en-US" sz="2100" dirty="0" err="1">
                <a:effectLst/>
                <a:latin typeface="Arial" panose="020B0604020202020204" pitchFamily="34" charset="0"/>
                <a:ea typeface="Verdana" panose="020B0604030504040204" pitchFamily="34" charset="0"/>
                <a:cs typeface="Arial" panose="020B0604020202020204" pitchFamily="34" charset="0"/>
              </a:rPr>
              <a:t>Normatīvie</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akti</a:t>
            </a:r>
            <a:r>
              <a:rPr lang="en-US" sz="2100" dirty="0">
                <a:effectLst/>
                <a:latin typeface="Arial" panose="020B0604020202020204" pitchFamily="34" charset="0"/>
                <a:ea typeface="Verdana" panose="020B0604030504040204" pitchFamily="34" charset="0"/>
                <a:cs typeface="Arial" panose="020B0604020202020204" pitchFamily="34" charset="0"/>
              </a:rPr>
              <a:t> par </a:t>
            </a:r>
            <a:r>
              <a:rPr lang="en-US" sz="2100" dirty="0" err="1">
                <a:effectLst/>
                <a:latin typeface="Arial" panose="020B0604020202020204" pitchFamily="34" charset="0"/>
                <a:ea typeface="Verdana" panose="020B0604030504040204" pitchFamily="34" charset="0"/>
                <a:cs typeface="Arial" panose="020B0604020202020204" pitchFamily="34" charset="0"/>
              </a:rPr>
              <a:t>meža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audzēšanu</a:t>
            </a:r>
            <a:r>
              <a:rPr lang="en-US" sz="2100" dirty="0">
                <a:effectLst/>
                <a:latin typeface="Arial" panose="020B0604020202020204" pitchFamily="34" charset="0"/>
                <a:ea typeface="Verdana" panose="020B0604030504040204" pitchFamily="34" charset="0"/>
                <a:cs typeface="Arial" panose="020B0604020202020204" pitchFamily="34" charset="0"/>
              </a:rPr>
              <a:t> un </a:t>
            </a:r>
            <a:r>
              <a:rPr lang="en-US" sz="2100" dirty="0" err="1">
                <a:effectLst/>
                <a:latin typeface="Arial" panose="020B0604020202020204" pitchFamily="34" charset="0"/>
                <a:ea typeface="Verdana" panose="020B0604030504040204" pitchFamily="34" charset="0"/>
                <a:cs typeface="Arial" panose="020B0604020202020204" pitchFamily="34" charset="0"/>
              </a:rPr>
              <a:t>atjaunošanu</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nosaka</a:t>
            </a:r>
            <a:r>
              <a:rPr lang="en-US" sz="2100" dirty="0">
                <a:effectLst/>
                <a:latin typeface="Arial" panose="020B0604020202020204" pitchFamily="34" charset="0"/>
                <a:ea typeface="Verdana" panose="020B0604030504040204" pitchFamily="34" charset="0"/>
                <a:cs typeface="Arial" panose="020B0604020202020204" pitchFamily="34" charset="0"/>
              </a:rPr>
              <a:t> koku </a:t>
            </a:r>
            <a:r>
              <a:rPr lang="en-US" sz="2100" dirty="0" err="1">
                <a:effectLst/>
                <a:latin typeface="Arial" panose="020B0604020202020204" pitchFamily="34" charset="0"/>
                <a:ea typeface="Verdana" panose="020B0604030504040204" pitchFamily="34" charset="0"/>
                <a:cs typeface="Arial" panose="020B0604020202020204" pitchFamily="34" charset="0"/>
              </a:rPr>
              <a:t>sugas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izvēli</a:t>
            </a:r>
            <a:r>
              <a:rPr lang="en-US" sz="2100" dirty="0">
                <a:effectLst/>
                <a:latin typeface="Arial" panose="020B0604020202020204" pitchFamily="34" charset="0"/>
                <a:ea typeface="Verdana" panose="020B0604030504040204" pitchFamily="34" charset="0"/>
                <a:cs typeface="Arial" panose="020B0604020202020204" pitchFamily="34" charset="0"/>
              </a:rPr>
              <a:t> - </a:t>
            </a:r>
            <a:r>
              <a:rPr lang="en-US" sz="2100" dirty="0" err="1">
                <a:effectLst/>
                <a:latin typeface="Arial" panose="020B0604020202020204" pitchFamily="34" charset="0"/>
                <a:ea typeface="Verdana" panose="020B0604030504040204" pitchFamily="34" charset="0"/>
                <a:cs typeface="Arial" panose="020B0604020202020204" pitchFamily="34" charset="0"/>
              </a:rPr>
              <a:t>vietējās</a:t>
            </a:r>
            <a:r>
              <a:rPr lang="en-US" sz="2100" dirty="0">
                <a:effectLst/>
                <a:latin typeface="Arial" panose="020B0604020202020204" pitchFamily="34" charset="0"/>
                <a:ea typeface="Verdana" panose="020B0604030504040204" pitchFamily="34" charset="0"/>
                <a:cs typeface="Arial" panose="020B0604020202020204" pitchFamily="34" charset="0"/>
              </a:rPr>
              <a:t> koku </a:t>
            </a:r>
            <a:r>
              <a:rPr lang="en-US" sz="2100" dirty="0" err="1">
                <a:effectLst/>
                <a:latin typeface="Arial" panose="020B0604020202020204" pitchFamily="34" charset="0"/>
                <a:ea typeface="Verdana" panose="020B0604030504040204" pitchFamily="34" charset="0"/>
                <a:cs typeface="Arial" panose="020B0604020202020204" pitchFamily="34" charset="0"/>
              </a:rPr>
              <a:t>sugas</a:t>
            </a:r>
            <a:r>
              <a:rPr lang="en-US" sz="2100" dirty="0">
                <a:effectLst/>
                <a:latin typeface="Arial" panose="020B0604020202020204" pitchFamily="34" charset="0"/>
                <a:ea typeface="Verdana" panose="020B0604030504040204" pitchFamily="34" charset="0"/>
                <a:cs typeface="Arial" panose="020B0604020202020204" pitchFamily="34" charset="0"/>
              </a:rPr>
              <a:t>;</a:t>
            </a:r>
            <a:endParaRPr lang="lv-LV" sz="2100" dirty="0">
              <a:effectLst/>
              <a:latin typeface="Arial" panose="020B0604020202020204" pitchFamily="34" charset="0"/>
              <a:ea typeface="Verdana" panose="020B0604030504040204" pitchFamily="34" charset="0"/>
              <a:cs typeface="Arial" panose="020B0604020202020204" pitchFamily="34" charset="0"/>
            </a:endParaRPr>
          </a:p>
          <a:p>
            <a:pPr lvl="1">
              <a:spcBef>
                <a:spcPts val="200"/>
              </a:spcBef>
              <a:spcAft>
                <a:spcPts val="200"/>
              </a:spcAft>
            </a:pPr>
            <a:r>
              <a:rPr lang="en-US" sz="2100" dirty="0" err="1">
                <a:effectLst/>
                <a:latin typeface="Arial" panose="020B0604020202020204" pitchFamily="34" charset="0"/>
                <a:ea typeface="Verdana" panose="020B0604030504040204" pitchFamily="34" charset="0"/>
                <a:cs typeface="Arial" panose="020B0604020202020204" pitchFamily="34" charset="0"/>
              </a:rPr>
              <a:t>Ieaudzējot</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saglabā</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savrup</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augošus</a:t>
            </a:r>
            <a:r>
              <a:rPr lang="en-US" sz="2100" dirty="0">
                <a:effectLst/>
                <a:latin typeface="Arial" panose="020B0604020202020204" pitchFamily="34" charset="0"/>
                <a:ea typeface="Verdana" panose="020B0604030504040204" pitchFamily="34" charset="0"/>
                <a:cs typeface="Arial" panose="020B0604020202020204" pitchFamily="34" charset="0"/>
              </a:rPr>
              <a:t> kokus, koku </a:t>
            </a:r>
            <a:r>
              <a:rPr lang="en-US" sz="2100" dirty="0" err="1">
                <a:effectLst/>
                <a:latin typeface="Arial" panose="020B0604020202020204" pitchFamily="34" charset="0"/>
                <a:ea typeface="Verdana" panose="020B0604030504040204" pitchFamily="34" charset="0"/>
                <a:cs typeface="Arial" panose="020B0604020202020204" pitchFamily="34" charset="0"/>
              </a:rPr>
              <a:t>grupas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rindas</a:t>
            </a:r>
            <a:r>
              <a:rPr lang="en-US" sz="2100" dirty="0">
                <a:effectLst/>
                <a:latin typeface="Arial" panose="020B0604020202020204" pitchFamily="34" charset="0"/>
                <a:ea typeface="Verdana" panose="020B0604030504040204" pitchFamily="34" charset="0"/>
                <a:cs typeface="Arial" panose="020B0604020202020204" pitchFamily="34" charset="0"/>
              </a:rPr>
              <a:t> un </a:t>
            </a:r>
            <a:r>
              <a:rPr lang="en-US" sz="2100" dirty="0" err="1">
                <a:effectLst/>
                <a:latin typeface="Arial" panose="020B0604020202020204" pitchFamily="34" charset="0"/>
                <a:ea typeface="Verdana" panose="020B0604030504040204" pitchFamily="34" charset="0"/>
                <a:cs typeface="Arial" panose="020B0604020202020204" pitchFamily="34" charset="0"/>
              </a:rPr>
              <a:t>alejas</a:t>
            </a:r>
            <a:r>
              <a:rPr lang="en-US" sz="2100" dirty="0">
                <a:effectLst/>
                <a:latin typeface="Arial" panose="020B0604020202020204" pitchFamily="34" charset="0"/>
                <a:ea typeface="Verdana" panose="020B0604030504040204" pitchFamily="34" charset="0"/>
                <a:cs typeface="Arial" panose="020B0604020202020204" pitchFamily="34" charset="0"/>
              </a:rPr>
              <a:t>. </a:t>
            </a:r>
            <a:endParaRPr lang="lv-LV" sz="2100" dirty="0">
              <a:effectLst/>
              <a:latin typeface="Arial" panose="020B0604020202020204" pitchFamily="34" charset="0"/>
              <a:ea typeface="Verdana" panose="020B0604030504040204" pitchFamily="34" charset="0"/>
              <a:cs typeface="Arial" panose="020B0604020202020204" pitchFamily="34" charset="0"/>
            </a:endParaRPr>
          </a:p>
          <a:p>
            <a:pPr lvl="1">
              <a:spcBef>
                <a:spcPts val="200"/>
              </a:spcBef>
              <a:spcAft>
                <a:spcPts val="200"/>
              </a:spcAft>
            </a:pPr>
            <a:r>
              <a:rPr lang="en-US" sz="2100" dirty="0" err="1">
                <a:effectLst/>
                <a:latin typeface="Arial" panose="020B0604020202020204" pitchFamily="34" charset="0"/>
                <a:ea typeface="Verdana" panose="020B0604030504040204" pitchFamily="34" charset="0"/>
                <a:cs typeface="Arial" panose="020B0604020202020204" pitchFamily="34" charset="0"/>
              </a:rPr>
              <a:t>Paugurainā</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reljefā</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izvēlas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tādu</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augsnes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sagatavošanas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paņēmienu</a:t>
            </a:r>
            <a:r>
              <a:rPr lang="en-US" sz="2100" dirty="0">
                <a:effectLst/>
                <a:latin typeface="Arial" panose="020B0604020202020204" pitchFamily="34" charset="0"/>
                <a:ea typeface="Verdana" panose="020B0604030504040204" pitchFamily="34" charset="0"/>
                <a:cs typeface="Arial" panose="020B0604020202020204" pitchFamily="34" charset="0"/>
              </a:rPr>
              <a:t>, kas </a:t>
            </a:r>
            <a:r>
              <a:rPr lang="en-US" sz="2100" dirty="0" err="1">
                <a:effectLst/>
                <a:latin typeface="Arial" panose="020B0604020202020204" pitchFamily="34" charset="0"/>
                <a:ea typeface="Verdana" panose="020B0604030504040204" pitchFamily="34" charset="0"/>
                <a:cs typeface="Arial" panose="020B0604020202020204" pitchFamily="34" charset="0"/>
              </a:rPr>
              <a:t>neveicina</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augsnes</a:t>
            </a:r>
            <a:r>
              <a:rPr lang="en-US" sz="2100" dirty="0">
                <a:effectLst/>
                <a:latin typeface="Arial" panose="020B0604020202020204" pitchFamily="34" charset="0"/>
                <a:ea typeface="Verdana" panose="020B0604030504040204" pitchFamily="34" charset="0"/>
                <a:cs typeface="Arial" panose="020B0604020202020204" pitchFamily="34" charset="0"/>
              </a:rPr>
              <a:t> </a:t>
            </a:r>
            <a:r>
              <a:rPr lang="en-US" sz="2100" dirty="0" err="1">
                <a:effectLst/>
                <a:latin typeface="Arial" panose="020B0604020202020204" pitchFamily="34" charset="0"/>
                <a:ea typeface="Verdana" panose="020B0604030504040204" pitchFamily="34" charset="0"/>
                <a:cs typeface="Arial" panose="020B0604020202020204" pitchFamily="34" charset="0"/>
              </a:rPr>
              <a:t>eroziju</a:t>
            </a:r>
            <a:r>
              <a:rPr lang="en-US" sz="2100" dirty="0">
                <a:effectLst/>
                <a:latin typeface="Arial" panose="020B0604020202020204" pitchFamily="34" charset="0"/>
                <a:ea typeface="Verdana" panose="020B0604030504040204" pitchFamily="34" charset="0"/>
                <a:cs typeface="Arial" panose="020B0604020202020204" pitchFamily="34" charset="0"/>
              </a:rPr>
              <a:t>.</a:t>
            </a:r>
            <a:endParaRPr lang="lv-LV" sz="2100" dirty="0">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0793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18</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457449" y="306161"/>
            <a:ext cx="7648575"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7.1 - </a:t>
            </a:r>
            <a:r>
              <a:rPr lang="en-US" sz="2800" b="1" dirty="0" err="1">
                <a:effectLst/>
                <a:latin typeface="Arial" panose="020B0604020202020204" pitchFamily="34" charset="0"/>
                <a:ea typeface="Verdana" panose="020B0604030504040204" pitchFamily="34" charset="0"/>
                <a:cs typeface="Arial" panose="020B0604020202020204" pitchFamily="34" charset="0"/>
              </a:rPr>
              <a:t>Ieguldījumi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nomaiņai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atjaunošanai</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retināšanai</a:t>
            </a:r>
            <a:r>
              <a:rPr lang="lv-LV" sz="2800" b="1" dirty="0">
                <a:effectLst/>
                <a:latin typeface="Arial" panose="020B0604020202020204" pitchFamily="34" charset="0"/>
                <a:ea typeface="Verdana" panose="020B0604030504040204" pitchFamily="34" charset="0"/>
                <a:cs typeface="Arial" panose="020B0604020202020204" pitchFamily="34" charset="0"/>
              </a:rPr>
              <a:t> (3)</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342900" y="1617890"/>
            <a:ext cx="11253787" cy="493394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en-US" sz="24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Ieaudzēšana</a:t>
            </a:r>
            <a:endParaRPr lang="lv-LV" sz="24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000"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Atbalstu</a:t>
            </a:r>
            <a:r>
              <a:rPr lang="en-US" sz="2000" dirty="0">
                <a:effectLst/>
                <a:latin typeface="Arial" panose="020B0604020202020204" pitchFamily="34" charset="0"/>
                <a:ea typeface="Verdana" panose="020B0604030504040204" pitchFamily="34" charset="0"/>
                <a:cs typeface="Arial" panose="020B0604020202020204" pitchFamily="34" charset="0"/>
              </a:rPr>
              <a:t> var </a:t>
            </a:r>
            <a:r>
              <a:rPr lang="en-US" sz="2000" dirty="0" err="1">
                <a:effectLst/>
                <a:latin typeface="Arial" panose="020B0604020202020204" pitchFamily="34" charset="0"/>
                <a:ea typeface="Verdana" panose="020B0604030504040204" pitchFamily="34" charset="0"/>
                <a:cs typeface="Arial" panose="020B0604020202020204" pitchFamily="34" charset="0"/>
              </a:rPr>
              <a:t>saņemt</a:t>
            </a:r>
            <a:r>
              <a:rPr lang="en-US" sz="2000" dirty="0">
                <a:effectLst/>
                <a:latin typeface="Arial" panose="020B0604020202020204" pitchFamily="34" charset="0"/>
                <a:ea typeface="Verdana" panose="020B0604030504040204" pitchFamily="34" charset="0"/>
                <a:cs typeface="Arial" panose="020B0604020202020204" pitchFamily="34" charset="0"/>
              </a:rPr>
              <a:t> par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ieaudzēšanu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privātajās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zemēs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kurās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šādu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darbību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neierobežo</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nacionālie</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normatīvie</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akti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ieaudzēšanu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veic</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lauksaimniecības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zemēs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auglība</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līdz</a:t>
            </a:r>
            <a:r>
              <a:rPr lang="en-US" sz="2000" b="1" dirty="0">
                <a:effectLst/>
                <a:latin typeface="Arial" panose="020B0604020202020204" pitchFamily="34" charset="0"/>
                <a:ea typeface="Verdana" panose="020B0604030504040204" pitchFamily="34" charset="0"/>
                <a:cs typeface="Arial" panose="020B0604020202020204" pitchFamily="34" charset="0"/>
              </a:rPr>
              <a:t> 30 </a:t>
            </a:r>
            <a:r>
              <a:rPr lang="en-US" sz="2000" b="1" dirty="0" err="1">
                <a:effectLst/>
                <a:latin typeface="Arial" panose="020B0604020202020204" pitchFamily="34" charset="0"/>
                <a:ea typeface="Verdana" panose="020B0604030504040204" pitchFamily="34" charset="0"/>
                <a:cs typeface="Arial" panose="020B0604020202020204" pitchFamily="34" charset="0"/>
              </a:rPr>
              <a:t>ballēm</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uz</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kūdras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augsnēm</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uz</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erozijai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pakļautām</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augsnēm</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vai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līdz</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piecu</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hektāru</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platībā</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neievērojot</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minētos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nosacījumus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krūmājos</a:t>
            </a:r>
            <a:r>
              <a:rPr lang="en-US" sz="2000" b="1" dirty="0">
                <a:effectLst/>
                <a:latin typeface="Arial" panose="020B0604020202020204" pitchFamily="34" charset="0"/>
                <a:ea typeface="Verdana" panose="020B0604030504040204" pitchFamily="34" charset="0"/>
                <a:cs typeface="Arial" panose="020B0604020202020204" pitchFamily="34" charset="0"/>
              </a:rPr>
              <a:t> un </a:t>
            </a:r>
            <a:r>
              <a:rPr lang="en-US" sz="2000" b="1" dirty="0" err="1">
                <a:effectLst/>
                <a:latin typeface="Arial" panose="020B0604020202020204" pitchFamily="34" charset="0"/>
                <a:ea typeface="Verdana" panose="020B0604030504040204" pitchFamily="34" charset="0"/>
                <a:cs typeface="Arial" panose="020B0604020202020204" pitchFamily="34" charset="0"/>
              </a:rPr>
              <a:t>citās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zemēs</a:t>
            </a:r>
            <a:r>
              <a:rPr lang="en-US" sz="2000" dirty="0">
                <a:effectLst/>
                <a:latin typeface="Arial" panose="020B0604020202020204" pitchFamily="34" charset="0"/>
                <a:ea typeface="Verdana" panose="020B0604030504040204" pitchFamily="34" charset="0"/>
                <a:cs typeface="Arial" panose="020B0604020202020204" pitchFamily="34" charset="0"/>
              </a:rPr>
              <a:t>. </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Projektiem</a:t>
            </a:r>
            <a:r>
              <a:rPr lang="en-US" sz="2000" dirty="0">
                <a:effectLst/>
                <a:latin typeface="Arial" panose="020B0604020202020204" pitchFamily="34" charset="0"/>
                <a:ea typeface="Verdana" panose="020B0604030504040204" pitchFamily="34" charset="0"/>
                <a:cs typeface="Arial" panose="020B0604020202020204" pitchFamily="34" charset="0"/>
              </a:rPr>
              <a:t>, ko </a:t>
            </a:r>
            <a:r>
              <a:rPr lang="en-US" sz="2000" dirty="0" err="1">
                <a:effectLst/>
                <a:latin typeface="Arial" panose="020B0604020202020204" pitchFamily="34" charset="0"/>
                <a:ea typeface="Verdana" panose="020B0604030504040204" pitchFamily="34" charset="0"/>
                <a:cs typeface="Arial" panose="020B0604020202020204" pitchFamily="34" charset="0"/>
              </a:rPr>
              <a:t>īsteno</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teritorijā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kurā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ieaudzēšana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paredzēta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īpaši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aizsargājamās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dabas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teritorijas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dabas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aizsardzības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plānā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ierobežojumus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nepiemēro</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Viens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atbalsta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saņēmējs</a:t>
            </a:r>
            <a:r>
              <a:rPr lang="en-US" sz="2000" dirty="0">
                <a:effectLst/>
                <a:latin typeface="Arial" panose="020B0604020202020204" pitchFamily="34" charset="0"/>
                <a:ea typeface="Verdana" panose="020B0604030504040204" pitchFamily="34" charset="0"/>
                <a:cs typeface="Arial" panose="020B0604020202020204" pitchFamily="34" charset="0"/>
              </a:rPr>
              <a:t> var </a:t>
            </a:r>
            <a:r>
              <a:rPr lang="en-US" sz="2000" dirty="0" err="1">
                <a:effectLst/>
                <a:latin typeface="Arial" panose="020B0604020202020204" pitchFamily="34" charset="0"/>
                <a:ea typeface="Verdana" panose="020B0604030504040204" pitchFamily="34" charset="0"/>
                <a:cs typeface="Arial" panose="020B0604020202020204" pitchFamily="34" charset="0"/>
              </a:rPr>
              <a:t>saņemt</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atbalstu</a:t>
            </a:r>
            <a:r>
              <a:rPr lang="en-US" sz="2000" dirty="0">
                <a:effectLst/>
                <a:latin typeface="Arial" panose="020B0604020202020204" pitchFamily="34" charset="0"/>
                <a:ea typeface="Verdana" panose="020B0604030504040204" pitchFamily="34" charset="0"/>
                <a:cs typeface="Arial" panose="020B0604020202020204" pitchFamily="34" charset="0"/>
              </a:rPr>
              <a:t> ne </a:t>
            </a:r>
            <a:r>
              <a:rPr lang="en-US" sz="2000" dirty="0" err="1">
                <a:effectLst/>
                <a:latin typeface="Arial" panose="020B0604020202020204" pitchFamily="34" charset="0"/>
                <a:ea typeface="Verdana" panose="020B0604030504040204" pitchFamily="34" charset="0"/>
                <a:cs typeface="Arial" panose="020B0604020202020204" pitchFamily="34" charset="0"/>
              </a:rPr>
              <a:t>vairāk</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kā</a:t>
            </a:r>
            <a:r>
              <a:rPr lang="en-US" sz="2000" dirty="0">
                <a:effectLst/>
                <a:latin typeface="Arial" panose="020B0604020202020204" pitchFamily="34" charset="0"/>
                <a:ea typeface="Verdana" panose="020B0604030504040204" pitchFamily="34" charset="0"/>
                <a:cs typeface="Arial" panose="020B0604020202020204" pitchFamily="34" charset="0"/>
              </a:rPr>
              <a:t> 20 </a:t>
            </a:r>
            <a:r>
              <a:rPr lang="en-US" sz="2000" dirty="0" err="1">
                <a:effectLst/>
                <a:latin typeface="Arial" panose="020B0604020202020204" pitchFamily="34" charset="0"/>
                <a:ea typeface="Verdana" panose="020B0604030504040204" pitchFamily="34" charset="0"/>
                <a:cs typeface="Arial" panose="020B0604020202020204" pitchFamily="34" charset="0"/>
              </a:rPr>
              <a:t>hektāru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Atbalstiesīgie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saņēmēji</a:t>
            </a:r>
            <a:r>
              <a:rPr lang="en-US" sz="2000" dirty="0">
                <a:effectLst/>
                <a:latin typeface="Arial" panose="020B0604020202020204" pitchFamily="34" charset="0"/>
                <a:ea typeface="Verdana" panose="020B0604030504040204" pitchFamily="34" charset="0"/>
                <a:cs typeface="Arial" panose="020B0604020202020204" pitchFamily="34" charset="0"/>
              </a:rPr>
              <a:t> – </a:t>
            </a:r>
            <a:r>
              <a:rPr lang="en-US" sz="2000" dirty="0" err="1">
                <a:effectLst/>
                <a:latin typeface="Arial" panose="020B0604020202020204" pitchFamily="34" charset="0"/>
                <a:ea typeface="Verdana" panose="020B0604030504040204" pitchFamily="34" charset="0"/>
                <a:cs typeface="Arial" panose="020B0604020202020204" pitchFamily="34" charset="0"/>
              </a:rPr>
              <a:t>privātās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zemes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īpašnieki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pašvaldības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kooperatīvi</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Attiecināmās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izmaksas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izveidošanai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1123 EUR. </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Attiecināmās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izmaksas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dabiski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ieaugušas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papildināšanai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649 EUR.</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Atbalsta</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intensitāte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līdz</a:t>
            </a:r>
            <a:r>
              <a:rPr lang="en-US" sz="2000" dirty="0">
                <a:effectLst/>
                <a:latin typeface="Arial" panose="020B0604020202020204" pitchFamily="34" charset="0"/>
                <a:ea typeface="Verdana" panose="020B0604030504040204" pitchFamily="34" charset="0"/>
                <a:cs typeface="Arial" panose="020B0604020202020204" pitchFamily="34" charset="0"/>
              </a:rPr>
              <a:t> 60%.</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endParaRPr lang="lv-LV" sz="1800" dirty="0">
              <a:effectLst/>
              <a:latin typeface="Verdana" panose="020B0604030504040204" pitchFamily="34" charset="0"/>
              <a:ea typeface="Verdana" panose="020B0604030504040204" pitchFamily="34" charset="0"/>
            </a:endParaRPr>
          </a:p>
          <a:p>
            <a:endParaRPr lang="lv-LV" sz="1800" dirty="0">
              <a:effectLst/>
              <a:latin typeface="Times New Roman" panose="02020603050405020304" pitchFamily="18" charset="0"/>
              <a:ea typeface="Times New Roman" panose="02020603050405020304" pitchFamily="18" charset="0"/>
            </a:endParaRPr>
          </a:p>
          <a:p>
            <a:pPr marL="0" indent="0">
              <a:buNone/>
            </a:pPr>
            <a:endParaRPr lang="lv-LV" sz="1600" dirty="0"/>
          </a:p>
        </p:txBody>
      </p:sp>
    </p:spTree>
    <p:extLst>
      <p:ext uri="{BB962C8B-B14F-4D97-AF65-F5344CB8AC3E}">
        <p14:creationId xmlns:p14="http://schemas.microsoft.com/office/powerpoint/2010/main" val="175429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19</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666999" y="457201"/>
            <a:ext cx="7686675" cy="770840"/>
          </a:xfrm>
          <a:prstGeom prst="rect">
            <a:avLst/>
          </a:prstGeom>
          <a:noFill/>
        </p:spPr>
        <p:txBody>
          <a:bodyPr wrap="square">
            <a:spAutoFit/>
          </a:bodyPr>
          <a:lstStyle/>
          <a:p>
            <a:pPr>
              <a:spcBef>
                <a:spcPts val="1200"/>
              </a:spcBef>
              <a:spcAft>
                <a:spcPts val="300"/>
              </a:spcAft>
            </a:pPr>
            <a:r>
              <a:rPr lang="en-US" sz="2200" b="1" dirty="0">
                <a:effectLst/>
                <a:latin typeface="Verdana" panose="020B0604030504040204" pitchFamily="34" charset="0"/>
                <a:ea typeface="Verdana" panose="020B0604030504040204" pitchFamily="34" charset="0"/>
              </a:rPr>
              <a:t>LA 7.1 - </a:t>
            </a:r>
            <a:r>
              <a:rPr lang="en-US" sz="2200" b="1" dirty="0" err="1">
                <a:effectLst/>
                <a:latin typeface="Verdana" panose="020B0604030504040204" pitchFamily="34" charset="0"/>
                <a:ea typeface="Verdana" panose="020B0604030504040204" pitchFamily="34" charset="0"/>
              </a:rPr>
              <a:t>Ieguldījumi</a:t>
            </a:r>
            <a:r>
              <a:rPr lang="en-US" sz="2200" b="1" dirty="0">
                <a:effectLst/>
                <a:latin typeface="Verdana" panose="020B0604030504040204" pitchFamily="34" charset="0"/>
                <a:ea typeface="Verdana" panose="020B0604030504040204" pitchFamily="34" charset="0"/>
              </a:rPr>
              <a:t> </a:t>
            </a:r>
            <a:r>
              <a:rPr lang="en-US" sz="2200" b="1" dirty="0" err="1">
                <a:effectLst/>
                <a:latin typeface="Verdana" panose="020B0604030504040204" pitchFamily="34" charset="0"/>
                <a:ea typeface="Verdana" panose="020B0604030504040204" pitchFamily="34" charset="0"/>
              </a:rPr>
              <a:t>meža</a:t>
            </a:r>
            <a:r>
              <a:rPr lang="en-US" sz="2200" b="1" dirty="0">
                <a:effectLst/>
                <a:latin typeface="Verdana" panose="020B0604030504040204" pitchFamily="34" charset="0"/>
                <a:ea typeface="Verdana" panose="020B0604030504040204" pitchFamily="34" charset="0"/>
              </a:rPr>
              <a:t> </a:t>
            </a:r>
            <a:r>
              <a:rPr lang="en-US" sz="2200" b="1" dirty="0" err="1">
                <a:effectLst/>
                <a:latin typeface="Verdana" panose="020B0604030504040204" pitchFamily="34" charset="0"/>
                <a:ea typeface="Verdana" panose="020B0604030504040204" pitchFamily="34" charset="0"/>
              </a:rPr>
              <a:t>ieaudzēšanai</a:t>
            </a:r>
            <a:r>
              <a:rPr lang="en-US" sz="2200" b="1" dirty="0">
                <a:effectLst/>
                <a:latin typeface="Verdana" panose="020B0604030504040204" pitchFamily="34" charset="0"/>
                <a:ea typeface="Verdana" panose="020B0604030504040204" pitchFamily="34" charset="0"/>
              </a:rPr>
              <a:t>, </a:t>
            </a:r>
            <a:r>
              <a:rPr lang="en-US" sz="2200" b="1" dirty="0" err="1">
                <a:effectLst/>
                <a:latin typeface="Verdana" panose="020B0604030504040204" pitchFamily="34" charset="0"/>
                <a:ea typeface="Verdana" panose="020B0604030504040204" pitchFamily="34" charset="0"/>
              </a:rPr>
              <a:t>nomaiņai</a:t>
            </a:r>
            <a:r>
              <a:rPr lang="en-US" sz="2200" b="1" dirty="0">
                <a:effectLst/>
                <a:latin typeface="Verdana" panose="020B0604030504040204" pitchFamily="34" charset="0"/>
                <a:ea typeface="Verdana" panose="020B0604030504040204" pitchFamily="34" charset="0"/>
              </a:rPr>
              <a:t>, </a:t>
            </a:r>
            <a:r>
              <a:rPr lang="en-US" sz="2200" b="1" dirty="0" err="1">
                <a:effectLst/>
                <a:latin typeface="Verdana" panose="020B0604030504040204" pitchFamily="34" charset="0"/>
                <a:ea typeface="Verdana" panose="020B0604030504040204" pitchFamily="34" charset="0"/>
              </a:rPr>
              <a:t>atjaunošanai</a:t>
            </a:r>
            <a:r>
              <a:rPr lang="en-US" sz="2200" b="1" dirty="0">
                <a:effectLst/>
                <a:latin typeface="Verdana" panose="020B0604030504040204" pitchFamily="34" charset="0"/>
                <a:ea typeface="Verdana" panose="020B0604030504040204" pitchFamily="34" charset="0"/>
              </a:rPr>
              <a:t> un </a:t>
            </a:r>
            <a:r>
              <a:rPr lang="en-US" sz="2200" b="1" dirty="0" err="1">
                <a:effectLst/>
                <a:latin typeface="Verdana" panose="020B0604030504040204" pitchFamily="34" charset="0"/>
                <a:ea typeface="Verdana" panose="020B0604030504040204" pitchFamily="34" charset="0"/>
              </a:rPr>
              <a:t>retināšanai</a:t>
            </a:r>
            <a:r>
              <a:rPr lang="lv-LV" sz="2200" b="1" dirty="0">
                <a:effectLst/>
                <a:latin typeface="Verdana" panose="020B0604030504040204" pitchFamily="34" charset="0"/>
                <a:ea typeface="Verdana" panose="020B0604030504040204" pitchFamily="34" charset="0"/>
              </a:rPr>
              <a:t> (4)</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238124" y="1419225"/>
            <a:ext cx="11687175" cy="5210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24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Atjaunošana</a:t>
            </a:r>
            <a:r>
              <a:rPr lang="lv-LV" sz="24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 pēc </a:t>
            </a:r>
            <a:r>
              <a:rPr lang="lv-LV" sz="2400" b="1"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postījumiem</a:t>
            </a:r>
            <a:endParaRPr lang="lv-LV" sz="2400" b="1" i="0" dirty="0">
              <a:solidFill>
                <a:schemeClr val="accent6">
                  <a:lumMod val="75000"/>
                </a:schemeClr>
              </a:solidFill>
              <a:effectLst/>
              <a:latin typeface="Arial" panose="020B0604020202020204" pitchFamily="34" charset="0"/>
              <a:cs typeface="Arial" panose="020B0604020202020204" pitchFamily="34" charset="0"/>
            </a:endParaRPr>
          </a:p>
          <a:p>
            <a:pPr marL="0" indent="0">
              <a:spcBef>
                <a:spcPts val="200"/>
              </a:spcBef>
              <a:spcAft>
                <a:spcPts val="200"/>
              </a:spcAft>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Atbalsts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paredzēts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tādu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ieguldījumu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segšanai</a:t>
            </a:r>
            <a:r>
              <a:rPr lang="en-US" sz="2000" dirty="0">
                <a:effectLst/>
                <a:latin typeface="Arial" panose="020B0604020202020204" pitchFamily="34" charset="0"/>
                <a:ea typeface="Verdana" panose="020B0604030504040204" pitchFamily="34" charset="0"/>
                <a:cs typeface="Arial" panose="020B0604020202020204" pitchFamily="34" charset="0"/>
              </a:rPr>
              <a:t>, kas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nepieciešami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lai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atbalsta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nosacījumiem</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atbilstošā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platībā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atjaunotu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pēc</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ugunsgrēkiem</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vai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abiotisku</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faktoru</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ietekmē</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radušies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postījumi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piemēram</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vējgāze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vējlauze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sniega</a:t>
            </a:r>
            <a:r>
              <a:rPr lang="en-US" sz="2000" b="1" dirty="0">
                <a:effectLst/>
                <a:latin typeface="Arial" panose="020B0604020202020204" pitchFamily="34" charset="0"/>
                <a:ea typeface="Verdana" panose="020B0604030504040204" pitchFamily="34" charset="0"/>
                <a:cs typeface="Arial" panose="020B0604020202020204" pitchFamily="34" charset="0"/>
              </a:rPr>
              <a:t> un </a:t>
            </a:r>
            <a:r>
              <a:rPr lang="en-US" sz="2000" b="1" dirty="0" err="1">
                <a:effectLst/>
                <a:latin typeface="Arial" panose="020B0604020202020204" pitchFamily="34" charset="0"/>
                <a:ea typeface="Verdana" panose="020B0604030504040204" pitchFamily="34" charset="0"/>
                <a:cs typeface="Arial" panose="020B0604020202020204" pitchFamily="34" charset="0"/>
              </a:rPr>
              <a:t>citi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postījumi</a:t>
            </a:r>
            <a:r>
              <a:rPr lang="en-US" sz="2000" dirty="0">
                <a:effectLst/>
                <a:latin typeface="Arial" panose="020B0604020202020204" pitchFamily="34" charset="0"/>
                <a:ea typeface="Verdana" panose="020B0604030504040204" pitchFamily="34" charset="0"/>
                <a:cs typeface="Arial" panose="020B0604020202020204" pitchFamily="34" charset="0"/>
              </a:rPr>
              <a:t>, kuru </a:t>
            </a:r>
            <a:r>
              <a:rPr lang="en-US" sz="2000" dirty="0" err="1">
                <a:effectLst/>
                <a:latin typeface="Arial" panose="020B0604020202020204" pitchFamily="34" charset="0"/>
                <a:ea typeface="Verdana" panose="020B0604030504040204" pitchFamily="34" charset="0"/>
                <a:cs typeface="Arial" panose="020B0604020202020204" pitchFamily="34" charset="0"/>
              </a:rPr>
              <a:t>dēļ</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iznīcināta</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Atbalsts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paredzēts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platībās</a:t>
            </a:r>
            <a:r>
              <a:rPr lang="en-US" sz="2000" dirty="0">
                <a:effectLst/>
                <a:latin typeface="Arial" panose="020B0604020202020204" pitchFamily="34" charset="0"/>
                <a:ea typeface="Verdana" panose="020B0604030504040204" pitchFamily="34" charset="0"/>
                <a:cs typeface="Arial" panose="020B0604020202020204" pitchFamily="34" charset="0"/>
              </a:rPr>
              <a:t>, par </a:t>
            </a:r>
            <a:r>
              <a:rPr lang="en-US" sz="2000" dirty="0" err="1">
                <a:effectLst/>
                <a:latin typeface="Arial" panose="020B0604020202020204" pitchFamily="34" charset="0"/>
                <a:ea typeface="Verdana" panose="020B0604030504040204" pitchFamily="34" charset="0"/>
                <a:cs typeface="Arial" panose="020B0604020202020204" pitchFamily="34" charset="0"/>
              </a:rPr>
              <a:t>kurām</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Valsts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dienests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sniedz</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atzinumu</a:t>
            </a:r>
            <a:r>
              <a:rPr lang="en-US" sz="2000" dirty="0">
                <a:effectLst/>
                <a:latin typeface="Arial" panose="020B0604020202020204" pitchFamily="34" charset="0"/>
                <a:ea typeface="Verdana" panose="020B0604030504040204" pitchFamily="34" charset="0"/>
                <a:cs typeface="Arial" panose="020B0604020202020204" pitchFamily="34" charset="0"/>
              </a:rPr>
              <a:t>, ka </a:t>
            </a:r>
            <a:r>
              <a:rPr lang="en-US" sz="2000" dirty="0" err="1">
                <a:effectLst/>
                <a:latin typeface="Arial" panose="020B0604020202020204" pitchFamily="34" charset="0"/>
                <a:ea typeface="Verdana" panose="020B0604030504040204" pitchFamily="34" charset="0"/>
                <a:cs typeface="Arial" panose="020B0604020202020204" pitchFamily="34" charset="0"/>
              </a:rPr>
              <a:t>konkrētajā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platībā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bijis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ugunsgrēks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dabas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katastrofa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vai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kaitēkļu</a:t>
            </a:r>
            <a:r>
              <a:rPr lang="en-US" sz="2000" dirty="0">
                <a:effectLst/>
                <a:latin typeface="Arial" panose="020B0604020202020204" pitchFamily="34" charset="0"/>
                <a:ea typeface="Verdana" panose="020B0604030504040204" pitchFamily="34" charset="0"/>
                <a:cs typeface="Arial" panose="020B0604020202020204" pitchFamily="34" charset="0"/>
              </a:rPr>
              <a:t> un </a:t>
            </a:r>
            <a:r>
              <a:rPr lang="en-US" sz="2000" dirty="0" err="1">
                <a:effectLst/>
                <a:latin typeface="Arial" panose="020B0604020202020204" pitchFamily="34" charset="0"/>
                <a:ea typeface="Verdana" panose="020B0604030504040204" pitchFamily="34" charset="0"/>
                <a:cs typeface="Arial" panose="020B0604020202020204" pitchFamily="34" charset="0"/>
              </a:rPr>
              <a:t>slimību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bojājumi</a:t>
            </a:r>
            <a:r>
              <a:rPr lang="en-US" sz="2000" dirty="0">
                <a:effectLst/>
                <a:latin typeface="Arial" panose="020B0604020202020204" pitchFamily="34" charset="0"/>
                <a:ea typeface="Verdana" panose="020B0604030504040204" pitchFamily="34" charset="0"/>
                <a:cs typeface="Arial" panose="020B0604020202020204" pitchFamily="34" charset="0"/>
              </a:rPr>
              <a:t>, kuru </a:t>
            </a:r>
            <a:r>
              <a:rPr lang="en-US" sz="2000" dirty="0" err="1">
                <a:effectLst/>
                <a:latin typeface="Arial" panose="020B0604020202020204" pitchFamily="34" charset="0"/>
                <a:ea typeface="Verdana" panose="020B0604030504040204" pitchFamily="34" charset="0"/>
                <a:cs typeface="Arial" panose="020B0604020202020204" pitchFamily="34" charset="0"/>
              </a:rPr>
              <a:t>rezultātā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iznīcināta</a:t>
            </a:r>
            <a:r>
              <a:rPr lang="en-US" sz="2000" dirty="0">
                <a:effectLst/>
                <a:latin typeface="Arial" panose="020B0604020202020204" pitchFamily="34" charset="0"/>
                <a:ea typeface="Verdana" panose="020B0604030504040204" pitchFamily="34" charset="0"/>
                <a:cs typeface="Arial" panose="020B0604020202020204" pitchFamily="34" charset="0"/>
              </a:rPr>
              <a:t> un </a:t>
            </a:r>
            <a:r>
              <a:rPr lang="en-US" sz="2000" dirty="0" err="1">
                <a:effectLst/>
                <a:latin typeface="Arial" panose="020B0604020202020204" pitchFamily="34" charset="0"/>
                <a:ea typeface="Verdana" panose="020B0604030504040204" pitchFamily="34" charset="0"/>
                <a:cs typeface="Arial" panose="020B0604020202020204" pitchFamily="34" charset="0"/>
              </a:rPr>
              <a:t>šajā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platībā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veicama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atjaunošana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tiek</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atzīta</a:t>
            </a:r>
            <a:r>
              <a:rPr lang="en-US" sz="2000" dirty="0">
                <a:effectLst/>
                <a:latin typeface="Arial" panose="020B0604020202020204" pitchFamily="34" charset="0"/>
                <a:ea typeface="Verdana" panose="020B0604030504040204" pitchFamily="34" charset="0"/>
                <a:cs typeface="Arial" panose="020B0604020202020204" pitchFamily="34" charset="0"/>
              </a:rPr>
              <a:t> par </a:t>
            </a:r>
            <a:r>
              <a:rPr lang="en-US" sz="2000" dirty="0" err="1">
                <a:effectLst/>
                <a:latin typeface="Arial" panose="020B0604020202020204" pitchFamily="34" charset="0"/>
                <a:ea typeface="Verdana" panose="020B0604030504040204" pitchFamily="34" charset="0"/>
                <a:cs typeface="Arial" panose="020B0604020202020204" pitchFamily="34" charset="0"/>
              </a:rPr>
              <a:t>iznīcinātu</a:t>
            </a:r>
            <a:r>
              <a:rPr lang="en-US" sz="2000" dirty="0">
                <a:effectLst/>
                <a:latin typeface="Arial" panose="020B0604020202020204" pitchFamily="34" charset="0"/>
                <a:ea typeface="Verdana" panose="020B0604030504040204" pitchFamily="34" charset="0"/>
                <a:cs typeface="Arial" panose="020B0604020202020204" pitchFamily="34" charset="0"/>
              </a:rPr>
              <a:t>, ja </a:t>
            </a:r>
            <a:r>
              <a:rPr lang="en-US" sz="2000" dirty="0" err="1">
                <a:effectLst/>
                <a:latin typeface="Arial" panose="020B0604020202020204" pitchFamily="34" charset="0"/>
                <a:ea typeface="Verdana" panose="020B0604030504040204" pitchFamily="34" charset="0"/>
                <a:cs typeface="Arial" panose="020B0604020202020204" pitchFamily="34" charset="0"/>
              </a:rPr>
              <a:t>tās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šķērslaukums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mazāks</a:t>
            </a:r>
            <a:r>
              <a:rPr lang="en-US" sz="2000" dirty="0">
                <a:effectLst/>
                <a:latin typeface="Arial" panose="020B0604020202020204" pitchFamily="34" charset="0"/>
                <a:ea typeface="Verdana" panose="020B0604030504040204" pitchFamily="34" charset="0"/>
                <a:cs typeface="Arial" panose="020B0604020202020204" pitchFamily="34" charset="0"/>
              </a:rPr>
              <a:t> par </a:t>
            </a:r>
            <a:r>
              <a:rPr lang="en-US" sz="2000" dirty="0" err="1">
                <a:effectLst/>
                <a:latin typeface="Arial" panose="020B0604020202020204" pitchFamily="34" charset="0"/>
                <a:ea typeface="Verdana" panose="020B0604030504040204" pitchFamily="34" charset="0"/>
                <a:cs typeface="Arial" panose="020B0604020202020204" pitchFamily="34" charset="0"/>
              </a:rPr>
              <a:t>kritisko</a:t>
            </a:r>
            <a:r>
              <a:rPr lang="en-US" sz="2000" dirty="0">
                <a:effectLst/>
                <a:latin typeface="Arial" panose="020B0604020202020204" pitchFamily="34" charset="0"/>
                <a:ea typeface="Verdana" panose="020B0604030504040204" pitchFamily="34" charset="0"/>
                <a:cs typeface="Arial" panose="020B0604020202020204" pitchFamily="34" charset="0"/>
              </a:rPr>
              <a:t>, kas </a:t>
            </a:r>
            <a:r>
              <a:rPr lang="en-US" sz="2000" dirty="0" err="1">
                <a:effectLst/>
                <a:latin typeface="Arial" panose="020B0604020202020204" pitchFamily="34" charset="0"/>
                <a:ea typeface="Verdana" panose="020B0604030504040204" pitchFamily="34" charset="0"/>
                <a:cs typeface="Arial" panose="020B0604020202020204" pitchFamily="34" charset="0"/>
              </a:rPr>
              <a:t>noteikts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nacionālajos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normatīvajos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aktos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likums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Noteikumi</a:t>
            </a:r>
            <a:r>
              <a:rPr lang="en-US" sz="2000" dirty="0">
                <a:effectLst/>
                <a:latin typeface="Arial" panose="020B0604020202020204" pitchFamily="34" charset="0"/>
                <a:ea typeface="Verdana" panose="020B0604030504040204" pitchFamily="34" charset="0"/>
                <a:cs typeface="Arial" panose="020B0604020202020204" pitchFamily="34" charset="0"/>
              </a:rPr>
              <a:t> par koku </a:t>
            </a:r>
            <a:r>
              <a:rPr lang="en-US" sz="2000" dirty="0" err="1">
                <a:effectLst/>
                <a:latin typeface="Arial" panose="020B0604020202020204" pitchFamily="34" charset="0"/>
                <a:ea typeface="Verdana" panose="020B0604030504040204" pitchFamily="34" charset="0"/>
                <a:cs typeface="Arial" panose="020B0604020202020204" pitchFamily="34" charset="0"/>
              </a:rPr>
              <a:t>ciršanu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mežā</a:t>
            </a:r>
            <a:r>
              <a:rPr lang="en-US" sz="2000" dirty="0">
                <a:effectLst/>
                <a:latin typeface="Arial" panose="020B0604020202020204" pitchFamily="34" charset="0"/>
                <a:ea typeface="Verdana" panose="020B0604030504040204" pitchFamily="34" charset="0"/>
                <a:cs typeface="Arial" panose="020B0604020202020204" pitchFamily="34" charset="0"/>
              </a:rPr>
              <a:t>) – </a:t>
            </a:r>
            <a:r>
              <a:rPr lang="en-US" sz="2000" dirty="0" err="1">
                <a:effectLst/>
                <a:latin typeface="Arial" panose="020B0604020202020204" pitchFamily="34" charset="0"/>
                <a:ea typeface="Verdana" panose="020B0604030504040204" pitchFamily="34" charset="0"/>
                <a:cs typeface="Arial" panose="020B0604020202020204" pitchFamily="34" charset="0"/>
              </a:rPr>
              <a:t>šajā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gadījumā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turpmāka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produktīva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attīstība</a:t>
            </a:r>
            <a:r>
              <a:rPr lang="en-US" sz="2000" dirty="0">
                <a:effectLst/>
                <a:latin typeface="Arial" panose="020B0604020202020204" pitchFamily="34" charset="0"/>
                <a:ea typeface="Verdana" panose="020B0604030504040204" pitchFamily="34" charset="0"/>
                <a:cs typeface="Arial" panose="020B0604020202020204" pitchFamily="34" charset="0"/>
              </a:rPr>
              <a:t> nav </a:t>
            </a:r>
            <a:r>
              <a:rPr lang="en-US" sz="2000" dirty="0" err="1">
                <a:effectLst/>
                <a:latin typeface="Arial" panose="020B0604020202020204" pitchFamily="34" charset="0"/>
                <a:ea typeface="Verdana" panose="020B0604030504040204" pitchFamily="34" charset="0"/>
                <a:cs typeface="Arial" panose="020B0604020202020204" pitchFamily="34" charset="0"/>
              </a:rPr>
              <a:t>iespējama</a:t>
            </a:r>
            <a:r>
              <a:rPr lang="en-US" sz="2000" dirty="0">
                <a:effectLst/>
                <a:latin typeface="Arial" panose="020B0604020202020204" pitchFamily="34" charset="0"/>
                <a:ea typeface="Verdana" panose="020B0604030504040204" pitchFamily="34" charset="0"/>
                <a:cs typeface="Arial" panose="020B0604020202020204" pitchFamily="34" charset="0"/>
              </a:rPr>
              <a:t>. </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endParaRPr lang="lv-LV" sz="2000" b="1" dirty="0">
              <a:effectLst/>
              <a:latin typeface="Arial" panose="020B0604020202020204" pitchFamily="34" charset="0"/>
              <a:ea typeface="Verdana" panose="020B0604030504040204" pitchFamily="34" charset="0"/>
              <a:cs typeface="Arial" panose="020B0604020202020204" pitchFamily="34" charset="0"/>
            </a:endParaRPr>
          </a:p>
          <a:p>
            <a:r>
              <a:rPr lang="en-US" sz="2000" b="1" dirty="0" err="1">
                <a:effectLst/>
                <a:latin typeface="Arial" panose="020B0604020202020204" pitchFamily="34" charset="0"/>
                <a:ea typeface="Verdana" panose="020B0604030504040204" pitchFamily="34" charset="0"/>
                <a:cs typeface="Arial" panose="020B0604020202020204" pitchFamily="34" charset="0"/>
              </a:rPr>
              <a:t>Atbalstiesīgie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saņēmēji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privātās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zemes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īpašnieki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pašvaldības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kooperatīvi</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Attiecināmās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izmaksas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1085 EUR par </a:t>
            </a:r>
            <a:r>
              <a:rPr lang="en-US" sz="2000" dirty="0" err="1">
                <a:effectLst/>
                <a:latin typeface="Arial" panose="020B0604020202020204" pitchFamily="34" charset="0"/>
                <a:ea typeface="Verdana" panose="020B0604030504040204" pitchFamily="34" charset="0"/>
                <a:cs typeface="Arial" panose="020B0604020202020204" pitchFamily="34" charset="0"/>
              </a:rPr>
              <a:t>vienu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hektāru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kurā</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ietverts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atbalsts</a:t>
            </a:r>
            <a:r>
              <a:rPr lang="en-US" sz="2000" dirty="0">
                <a:effectLst/>
                <a:latin typeface="Arial" panose="020B0604020202020204" pitchFamily="34" charset="0"/>
                <a:ea typeface="Verdana" panose="020B0604030504040204" pitchFamily="34" charset="0"/>
                <a:cs typeface="Arial" panose="020B0604020202020204" pitchFamily="34" charset="0"/>
              </a:rPr>
              <a:t> par </a:t>
            </a:r>
            <a:r>
              <a:rPr lang="en-US" sz="2000" dirty="0" err="1">
                <a:effectLst/>
                <a:latin typeface="Arial" panose="020B0604020202020204" pitchFamily="34" charset="0"/>
                <a:ea typeface="Verdana" panose="020B0604030504040204" pitchFamily="34" charset="0"/>
                <a:cs typeface="Arial" panose="020B0604020202020204" pitchFamily="34" charset="0"/>
              </a:rPr>
              <a:t>ierīkošanu</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Atbalsta</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intensitāte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līdz</a:t>
            </a:r>
            <a:r>
              <a:rPr lang="en-US" sz="2000" dirty="0">
                <a:effectLst/>
                <a:latin typeface="Arial" panose="020B0604020202020204" pitchFamily="34" charset="0"/>
                <a:ea typeface="Verdana" panose="020B0604030504040204" pitchFamily="34" charset="0"/>
                <a:cs typeface="Arial" panose="020B0604020202020204" pitchFamily="34" charset="0"/>
              </a:rPr>
              <a:t> 100%.</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endParaRPr lang="lv-LV" sz="1800" dirty="0">
              <a:effectLst/>
              <a:latin typeface="Times New Roman" panose="02020603050405020304" pitchFamily="18" charset="0"/>
              <a:ea typeface="Times New Roman" panose="02020603050405020304" pitchFamily="18" charset="0"/>
            </a:endParaRPr>
          </a:p>
          <a:p>
            <a:endParaRPr lang="lv-LV" sz="1600" dirty="0"/>
          </a:p>
        </p:txBody>
      </p:sp>
    </p:spTree>
    <p:extLst>
      <p:ext uri="{BB962C8B-B14F-4D97-AF65-F5344CB8AC3E}">
        <p14:creationId xmlns:p14="http://schemas.microsoft.com/office/powerpoint/2010/main" val="344977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98CE0-CB6D-463C-9058-1B28EE723E2C}"/>
              </a:ext>
            </a:extLst>
          </p:cNvPr>
          <p:cNvSpPr>
            <a:spLocks noGrp="1"/>
          </p:cNvSpPr>
          <p:nvPr>
            <p:ph idx="1"/>
          </p:nvPr>
        </p:nvSpPr>
        <p:spPr>
          <a:xfrm>
            <a:off x="1181100" y="1847850"/>
            <a:ext cx="10401300" cy="4278324"/>
          </a:xfrm>
        </p:spPr>
        <p:txBody>
          <a:bodyPr>
            <a:normAutofit/>
          </a:bodyPr>
          <a:lstStyle/>
          <a:p>
            <a:pPr marL="514350" indent="-514350">
              <a:buAutoNum type="arabicPeriod"/>
            </a:pPr>
            <a:r>
              <a:rPr lang="lv-LV" sz="2600" b="1" dirty="0">
                <a:latin typeface="Arial" panose="020B0604020202020204" pitchFamily="34" charset="0"/>
                <a:cs typeface="Arial" panose="020B0604020202020204" pitchFamily="34" charset="0"/>
              </a:rPr>
              <a:t>Normatīvie akti par meža apsaimniekošanu</a:t>
            </a:r>
          </a:p>
          <a:p>
            <a:endParaRPr lang="lv-LV" sz="2600" b="1" dirty="0">
              <a:latin typeface="Arial" panose="020B0604020202020204" pitchFamily="34" charset="0"/>
              <a:cs typeface="Arial" panose="020B0604020202020204" pitchFamily="34" charset="0"/>
            </a:endParaRPr>
          </a:p>
          <a:p>
            <a:r>
              <a:rPr lang="lv-LV" sz="2600" b="1" dirty="0">
                <a:latin typeface="Arial" panose="020B0604020202020204" pitchFamily="34" charset="0"/>
                <a:cs typeface="Arial" panose="020B0604020202020204" pitchFamily="34" charset="0"/>
              </a:rPr>
              <a:t>2. ES atbalsts mežsaimniecībai KLP Stratēģiskā plāna ietvarā</a:t>
            </a:r>
          </a:p>
          <a:p>
            <a:endParaRPr lang="lv-LV" sz="2600" b="1" dirty="0">
              <a:latin typeface="Arial" panose="020B0604020202020204" pitchFamily="34" charset="0"/>
              <a:cs typeface="Arial" panose="020B0604020202020204" pitchFamily="34" charset="0"/>
            </a:endParaRPr>
          </a:p>
          <a:p>
            <a:r>
              <a:rPr lang="lv-LV" sz="2600" b="1" dirty="0">
                <a:latin typeface="Arial" panose="020B0604020202020204" pitchFamily="34" charset="0"/>
                <a:cs typeface="Arial" panose="020B0604020202020204" pitchFamily="34" charset="0"/>
              </a:rPr>
              <a:t>3. Potenciālās izmaiņas administrēšanas nosacījumos</a:t>
            </a:r>
          </a:p>
        </p:txBody>
      </p:sp>
    </p:spTree>
    <p:extLst>
      <p:ext uri="{BB962C8B-B14F-4D97-AF65-F5344CB8AC3E}">
        <p14:creationId xmlns:p14="http://schemas.microsoft.com/office/powerpoint/2010/main" val="53508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20</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552700" y="295277"/>
            <a:ext cx="7572376"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7.1 - </a:t>
            </a:r>
            <a:r>
              <a:rPr lang="en-US" sz="2800" b="1" dirty="0" err="1">
                <a:effectLst/>
                <a:latin typeface="Arial" panose="020B0604020202020204" pitchFamily="34" charset="0"/>
                <a:ea typeface="Verdana" panose="020B0604030504040204" pitchFamily="34" charset="0"/>
                <a:cs typeface="Arial" panose="020B0604020202020204" pitchFamily="34" charset="0"/>
              </a:rPr>
              <a:t>Ieguldījumi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nomaiņai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atjaunošanai</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retināšanai</a:t>
            </a:r>
            <a:r>
              <a:rPr lang="lv-LV" sz="2800" b="1" dirty="0">
                <a:effectLst/>
                <a:latin typeface="Arial" panose="020B0604020202020204" pitchFamily="34" charset="0"/>
                <a:ea typeface="Verdana" panose="020B0604030504040204" pitchFamily="34" charset="0"/>
                <a:cs typeface="Arial" panose="020B0604020202020204" pitchFamily="34" charset="0"/>
              </a:rPr>
              <a:t> (5)</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485775" y="1514475"/>
            <a:ext cx="11199034" cy="504824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lv-LV" sz="2600" b="1"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Mežaudzes n</a:t>
            </a:r>
            <a:r>
              <a:rPr lang="en-US" sz="26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omaiņa</a:t>
            </a:r>
            <a:endParaRPr lang="lv-LV" sz="26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600"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latin typeface="Arial" panose="020B0604020202020204" pitchFamily="34" charset="0"/>
                <a:ea typeface="Verdana" panose="020B0604030504040204" pitchFamily="34" charset="0"/>
                <a:cs typeface="Arial" panose="020B0604020202020204" pitchFamily="34" charset="0"/>
              </a:rPr>
              <a:t>Atbalstu</a:t>
            </a:r>
            <a:r>
              <a:rPr lang="en-US" sz="2000" dirty="0">
                <a:latin typeface="Arial" panose="020B0604020202020204" pitchFamily="34" charset="0"/>
                <a:ea typeface="Verdana" panose="020B0604030504040204" pitchFamily="34" charset="0"/>
                <a:cs typeface="Arial" panose="020B0604020202020204" pitchFamily="34" charset="0"/>
              </a:rPr>
              <a:t> var </a:t>
            </a:r>
            <a:r>
              <a:rPr lang="en-US" sz="2000" dirty="0" err="1">
                <a:latin typeface="Arial" panose="020B0604020202020204" pitchFamily="34" charset="0"/>
                <a:ea typeface="Verdana" panose="020B0604030504040204" pitchFamily="34" charset="0"/>
                <a:cs typeface="Arial" panose="020B0604020202020204" pitchFamily="34" charset="0"/>
              </a:rPr>
              <a:t>saņemt</a:t>
            </a:r>
            <a:r>
              <a:rPr lang="en-US" sz="2000" dirty="0">
                <a:latin typeface="Arial" panose="020B0604020202020204" pitchFamily="34" charset="0"/>
                <a:ea typeface="Verdana" panose="020B0604030504040204" pitchFamily="34" charset="0"/>
                <a:cs typeface="Arial" panose="020B0604020202020204" pitchFamily="34" charset="0"/>
              </a:rPr>
              <a:t> par:</a:t>
            </a:r>
            <a:endParaRPr lang="lv-LV" sz="2000" dirty="0">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r>
              <a:rPr lang="en-US" sz="2000" dirty="0">
                <a:latin typeface="Arial" panose="020B0604020202020204" pitchFamily="34" charset="0"/>
                <a:ea typeface="Verdana" panose="020B0604030504040204" pitchFamily="34" charset="0"/>
                <a:cs typeface="Arial" panose="020B0604020202020204" pitchFamily="34" charset="0"/>
              </a:rPr>
              <a:t>1) </a:t>
            </a:r>
            <a:r>
              <a:rPr lang="en-US" sz="2000" dirty="0" err="1">
                <a:latin typeface="Arial" panose="020B0604020202020204" pitchFamily="34" charset="0"/>
                <a:ea typeface="Verdana" panose="020B0604030504040204" pitchFamily="34" charset="0"/>
                <a:cs typeface="Arial" panose="020B0604020202020204" pitchFamily="34" charset="0"/>
              </a:rPr>
              <a:t>neproduktīvu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mežaudžu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nomaiņu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neproduktīva</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mežaudze</a:t>
            </a:r>
            <a:r>
              <a:rPr lang="en-US" sz="2000" dirty="0">
                <a:latin typeface="Arial" panose="020B0604020202020204" pitchFamily="34" charset="0"/>
                <a:ea typeface="Verdana" panose="020B0604030504040204" pitchFamily="34" charset="0"/>
                <a:cs typeface="Arial" panose="020B0604020202020204" pitchFamily="34" charset="0"/>
              </a:rPr>
              <a:t> - </a:t>
            </a:r>
            <a:r>
              <a:rPr lang="en-US" sz="2000" dirty="0" err="1">
                <a:latin typeface="Arial" panose="020B0604020202020204" pitchFamily="34" charset="0"/>
                <a:ea typeface="Verdana" panose="020B0604030504040204" pitchFamily="34" charset="0"/>
                <a:cs typeface="Arial" panose="020B0604020202020204" pitchFamily="34" charset="0"/>
              </a:rPr>
              <a:t>saskaņā</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ar</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normatīvajiem</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aktiem</a:t>
            </a:r>
            <a:r>
              <a:rPr lang="en-US" sz="2000" dirty="0">
                <a:latin typeface="Arial" panose="020B0604020202020204" pitchFamily="34" charset="0"/>
                <a:ea typeface="Verdana" panose="020B0604030504040204" pitchFamily="34" charset="0"/>
                <a:cs typeface="Arial" panose="020B0604020202020204" pitchFamily="34" charset="0"/>
              </a:rPr>
              <a:t> par koku </a:t>
            </a:r>
            <a:r>
              <a:rPr lang="en-US" sz="2000" dirty="0" err="1">
                <a:latin typeface="Arial" panose="020B0604020202020204" pitchFamily="34" charset="0"/>
                <a:ea typeface="Verdana" panose="020B0604030504040204" pitchFamily="34" charset="0"/>
                <a:cs typeface="Arial" panose="020B0604020202020204" pitchFamily="34" charset="0"/>
              </a:rPr>
              <a:t>ciršanu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mežā</a:t>
            </a:r>
            <a:r>
              <a:rPr lang="en-US" sz="2000" dirty="0">
                <a:latin typeface="Arial" panose="020B0604020202020204" pitchFamily="34" charset="0"/>
                <a:ea typeface="Verdana" panose="020B0604030504040204" pitchFamily="34" charset="0"/>
                <a:cs typeface="Arial" panose="020B0604020202020204" pitchFamily="34" charset="0"/>
              </a:rPr>
              <a:t>);</a:t>
            </a:r>
            <a:endParaRPr lang="lv-LV" sz="2000" dirty="0">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r>
              <a:rPr lang="en-US" sz="2000" dirty="0">
                <a:latin typeface="Arial" panose="020B0604020202020204" pitchFamily="34" charset="0"/>
                <a:ea typeface="Verdana" panose="020B0604030504040204" pitchFamily="34" charset="0"/>
                <a:cs typeface="Arial" panose="020B0604020202020204" pitchFamily="34" charset="0"/>
              </a:rPr>
              <a:t>2) </a:t>
            </a:r>
            <a:r>
              <a:rPr lang="en-US" sz="2000" dirty="0" err="1">
                <a:latin typeface="Arial" panose="020B0604020202020204" pitchFamily="34" charset="0"/>
                <a:ea typeface="Verdana" panose="020B0604030504040204" pitchFamily="34" charset="0"/>
                <a:cs typeface="Arial" panose="020B0604020202020204" pitchFamily="34" charset="0"/>
              </a:rPr>
              <a:t>valdošās</a:t>
            </a:r>
            <a:r>
              <a:rPr lang="en-US" sz="2000" dirty="0">
                <a:latin typeface="Arial" panose="020B0604020202020204" pitchFamily="34" charset="0"/>
                <a:ea typeface="Verdana" panose="020B0604030504040204" pitchFamily="34" charset="0"/>
                <a:cs typeface="Arial" panose="020B0604020202020204" pitchFamily="34" charset="0"/>
              </a:rPr>
              <a:t> koku </a:t>
            </a:r>
            <a:r>
              <a:rPr lang="en-US" sz="2000" dirty="0" err="1">
                <a:latin typeface="Arial" panose="020B0604020202020204" pitchFamily="34" charset="0"/>
                <a:ea typeface="Verdana" panose="020B0604030504040204" pitchFamily="34" charset="0"/>
                <a:cs typeface="Arial" panose="020B0604020202020204" pitchFamily="34" charset="0"/>
              </a:rPr>
              <a:t>sugas</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nomaiņu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baltalkšņa</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sugu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mežaudzēs</a:t>
            </a:r>
            <a:r>
              <a:rPr lang="en-US" sz="2000" dirty="0">
                <a:latin typeface="Arial" panose="020B0604020202020204" pitchFamily="34" charset="0"/>
                <a:ea typeface="Verdana" panose="020B0604030504040204" pitchFamily="34" charset="0"/>
                <a:cs typeface="Arial" panose="020B0604020202020204" pitchFamily="34" charset="0"/>
              </a:rPr>
              <a:t> no 30 </a:t>
            </a:r>
            <a:r>
              <a:rPr lang="en-US" sz="2000" dirty="0" err="1">
                <a:latin typeface="Arial" panose="020B0604020202020204" pitchFamily="34" charset="0"/>
                <a:ea typeface="Verdana" panose="020B0604030504040204" pitchFamily="34" charset="0"/>
                <a:cs typeface="Arial" panose="020B0604020202020204" pitchFamily="34" charset="0"/>
              </a:rPr>
              <a:t>gadu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vecuma</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vai</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blīgznas</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sugu</a:t>
            </a:r>
            <a:r>
              <a:rPr lang="en-US" sz="2000" dirty="0">
                <a:latin typeface="Arial" panose="020B0604020202020204" pitchFamily="34" charset="0"/>
                <a:ea typeface="Verdana" panose="020B0604030504040204" pitchFamily="34" charset="0"/>
                <a:cs typeface="Arial" panose="020B0604020202020204" pitchFamily="34" charset="0"/>
              </a:rPr>
              <a:t> </a:t>
            </a:r>
            <a:r>
              <a:rPr lang="en-US" sz="2000" dirty="0" err="1">
                <a:latin typeface="Arial" panose="020B0604020202020204" pitchFamily="34" charset="0"/>
                <a:ea typeface="Verdana" panose="020B0604030504040204" pitchFamily="34" charset="0"/>
                <a:cs typeface="Arial" panose="020B0604020202020204" pitchFamily="34" charset="0"/>
              </a:rPr>
              <a:t>mežaudzēs</a:t>
            </a:r>
            <a:r>
              <a:rPr lang="en-US" sz="2000" dirty="0">
                <a:latin typeface="Arial" panose="020B0604020202020204" pitchFamily="34" charset="0"/>
                <a:ea typeface="Verdana" panose="020B0604030504040204" pitchFamily="34" charset="0"/>
                <a:cs typeface="Arial" panose="020B0604020202020204" pitchFamily="34" charset="0"/>
              </a:rPr>
              <a:t>.</a:t>
            </a:r>
            <a:endParaRPr lang="lv-LV" sz="2000" dirty="0">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lgn="just">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Veicot</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mežaudžu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nomaiņu</a:t>
            </a:r>
            <a:r>
              <a:rPr lang="en-US" sz="2000" dirty="0">
                <a:effectLst/>
                <a:latin typeface="Arial" panose="020B0604020202020204" pitchFamily="34" charset="0"/>
                <a:ea typeface="Verdana" panose="020B0604030504040204" pitchFamily="34" charset="0"/>
                <a:cs typeface="Arial" panose="020B0604020202020204" pitchFamily="34" charset="0"/>
              </a:rPr>
              <a:t> to </a:t>
            </a:r>
            <a:r>
              <a:rPr lang="en-US" sz="2000" dirty="0" err="1">
                <a:effectLst/>
                <a:latin typeface="Arial" panose="020B0604020202020204" pitchFamily="34" charset="0"/>
                <a:ea typeface="Verdana" panose="020B0604030504040204" pitchFamily="34" charset="0"/>
                <a:cs typeface="Arial" panose="020B0604020202020204" pitchFamily="34" charset="0"/>
              </a:rPr>
              <a:t>veic</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pakāpeniski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platībās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saglabājot</a:t>
            </a:r>
            <a:r>
              <a:rPr lang="en-US" sz="2000" dirty="0">
                <a:effectLst/>
                <a:latin typeface="Arial" panose="020B0604020202020204" pitchFamily="34" charset="0"/>
                <a:ea typeface="Verdana" panose="020B0604030504040204" pitchFamily="34" charset="0"/>
                <a:cs typeface="Arial" panose="020B0604020202020204" pitchFamily="34" charset="0"/>
              </a:rPr>
              <a:t> 30 -</a:t>
            </a:r>
            <a:r>
              <a:rPr lang="lv-LV"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a:effectLst/>
                <a:latin typeface="Arial" panose="020B0604020202020204" pitchFamily="34" charset="0"/>
                <a:ea typeface="Verdana" panose="020B0604030504040204" pitchFamily="34" charset="0"/>
                <a:cs typeface="Arial" panose="020B0604020202020204" pitchFamily="34" charset="0"/>
              </a:rPr>
              <a:t>50 </a:t>
            </a:r>
            <a:r>
              <a:rPr lang="en-US" sz="2000" dirty="0" err="1">
                <a:effectLst/>
                <a:latin typeface="Arial" panose="020B0604020202020204" pitchFamily="34" charset="0"/>
                <a:ea typeface="Verdana" panose="020B0604030504040204" pitchFamily="34" charset="0"/>
                <a:cs typeface="Arial" panose="020B0604020202020204" pitchFamily="34" charset="0"/>
              </a:rPr>
              <a:t>vecākos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dzīvotspējīgus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iepriekšējās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paaudzes</a:t>
            </a:r>
            <a:r>
              <a:rPr lang="en-US" sz="2000" dirty="0">
                <a:effectLst/>
                <a:latin typeface="Arial" panose="020B0604020202020204" pitchFamily="34" charset="0"/>
                <a:ea typeface="Verdana" panose="020B0604030504040204" pitchFamily="34" charset="0"/>
                <a:cs typeface="Arial" panose="020B0604020202020204" pitchFamily="34" charset="0"/>
              </a:rPr>
              <a:t> kokus </a:t>
            </a:r>
            <a:r>
              <a:rPr lang="en-US" sz="2000" dirty="0" err="1">
                <a:effectLst/>
                <a:latin typeface="Arial" panose="020B0604020202020204" pitchFamily="34" charset="0"/>
                <a:ea typeface="Verdana" panose="020B0604030504040204" pitchFamily="34" charset="0"/>
                <a:cs typeface="Arial" panose="020B0604020202020204" pitchFamily="34" charset="0"/>
              </a:rPr>
              <a:t>uz</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hektāra</a:t>
            </a:r>
            <a:r>
              <a:rPr lang="lv-LV" sz="2000" dirty="0">
                <a:effectLst/>
                <a:latin typeface="Arial" panose="020B0604020202020204" pitchFamily="34" charset="0"/>
                <a:ea typeface="Verdana" panose="020B0604030504040204" pitchFamily="34" charset="0"/>
                <a:cs typeface="Arial" panose="020B0604020202020204" pitchFamily="34" charset="0"/>
              </a:rPr>
              <a:t>.</a:t>
            </a:r>
          </a:p>
          <a:p>
            <a:pPr>
              <a:spcBef>
                <a:spcPts val="200"/>
              </a:spcBef>
              <a:spcAft>
                <a:spcPts val="200"/>
              </a:spcAft>
            </a:pPr>
            <a:endParaRPr lang="lv-LV" sz="2000" dirty="0">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b="1" dirty="0" err="1">
                <a:effectLst/>
                <a:latin typeface="Arial" panose="020B0604020202020204" pitchFamily="34" charset="0"/>
                <a:ea typeface="Verdana" panose="020B0604030504040204" pitchFamily="34" charset="0"/>
                <a:cs typeface="Arial" panose="020B0604020202020204" pitchFamily="34" charset="0"/>
              </a:rPr>
              <a:t>Atbalstiesīgie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saņēmēji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privātās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zemes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īpašnieki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pašvaldības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kooperatīvi</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Veicot</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nomaiņu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attiecināmas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izmaksas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1161 EUR par </a:t>
            </a:r>
            <a:r>
              <a:rPr lang="en-US" sz="2000" dirty="0" err="1">
                <a:effectLst/>
                <a:latin typeface="Arial" panose="020B0604020202020204" pitchFamily="34" charset="0"/>
                <a:ea typeface="Verdana" panose="020B0604030504040204" pitchFamily="34" charset="0"/>
                <a:cs typeface="Arial" panose="020B0604020202020204" pitchFamily="34" charset="0"/>
              </a:rPr>
              <a:t>vienu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hektāru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kurā</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ietverts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atbalsts</a:t>
            </a:r>
            <a:r>
              <a:rPr lang="en-US" sz="2000" b="1" dirty="0">
                <a:effectLst/>
                <a:latin typeface="Arial" panose="020B0604020202020204" pitchFamily="34" charset="0"/>
                <a:ea typeface="Verdana" panose="020B0604030504040204" pitchFamily="34" charset="0"/>
                <a:cs typeface="Arial" panose="020B0604020202020204" pitchFamily="34" charset="0"/>
              </a:rPr>
              <a:t> par </a:t>
            </a:r>
            <a:r>
              <a:rPr lang="en-US" sz="2000" b="1" dirty="0" err="1">
                <a:effectLst/>
                <a:latin typeface="Arial" panose="020B0604020202020204" pitchFamily="34" charset="0"/>
                <a:ea typeface="Verdana" panose="020B0604030504040204" pitchFamily="34" charset="0"/>
                <a:cs typeface="Arial" panose="020B0604020202020204" pitchFamily="34" charset="0"/>
              </a:rPr>
              <a:t>ierīkošanu</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marL="0" indent="0">
              <a:buNone/>
            </a:pPr>
            <a:endParaRPr lang="lv-LV" sz="1600" dirty="0"/>
          </a:p>
        </p:txBody>
      </p:sp>
    </p:spTree>
    <p:extLst>
      <p:ext uri="{BB962C8B-B14F-4D97-AF65-F5344CB8AC3E}">
        <p14:creationId xmlns:p14="http://schemas.microsoft.com/office/powerpoint/2010/main" val="106295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21</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457450" y="323851"/>
            <a:ext cx="7772400"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7.1 - </a:t>
            </a:r>
            <a:r>
              <a:rPr lang="en-US" sz="2800" b="1" dirty="0" err="1">
                <a:effectLst/>
                <a:latin typeface="Arial" panose="020B0604020202020204" pitchFamily="34" charset="0"/>
                <a:ea typeface="Verdana" panose="020B0604030504040204" pitchFamily="34" charset="0"/>
                <a:cs typeface="Arial" panose="020B0604020202020204" pitchFamily="34" charset="0"/>
              </a:rPr>
              <a:t>Ieguldījumi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nomaiņai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atjaunošanai</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retināšanai</a:t>
            </a:r>
            <a:r>
              <a:rPr lang="lv-LV" sz="2800" b="1" dirty="0">
                <a:effectLst/>
                <a:latin typeface="Arial" panose="020B0604020202020204" pitchFamily="34" charset="0"/>
                <a:ea typeface="Verdana" panose="020B0604030504040204" pitchFamily="34" charset="0"/>
                <a:cs typeface="Arial" panose="020B0604020202020204" pitchFamily="34" charset="0"/>
              </a:rPr>
              <a:t> (6)</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571500" y="1562100"/>
            <a:ext cx="11025188" cy="46005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en-US" sz="24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Retināšana</a:t>
            </a:r>
            <a:endParaRPr lang="lv-LV" sz="24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400"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Intervence</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paredzēta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investīciju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atbalstam</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darbībām</a:t>
            </a:r>
            <a:r>
              <a:rPr lang="en-US" sz="2000" dirty="0">
                <a:effectLst/>
                <a:latin typeface="Arial" panose="020B0604020202020204" pitchFamily="34" charset="0"/>
                <a:ea typeface="Verdana" panose="020B0604030504040204" pitchFamily="34" charset="0"/>
                <a:cs typeface="Arial" panose="020B0604020202020204" pitchFamily="34" charset="0"/>
              </a:rPr>
              <a:t>, kas </a:t>
            </a:r>
            <a:r>
              <a:rPr lang="en-US" sz="2000" dirty="0" err="1">
                <a:effectLst/>
                <a:latin typeface="Arial" panose="020B0604020202020204" pitchFamily="34" charset="0"/>
                <a:ea typeface="Verdana" panose="020B0604030504040204" pitchFamily="34" charset="0"/>
                <a:cs typeface="Arial" panose="020B0604020202020204" pitchFamily="34" charset="0"/>
              </a:rPr>
              <a:t>būtiski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uzlabo</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mežaudzes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sastāvu</a:t>
            </a:r>
            <a:r>
              <a:rPr lang="en-US" sz="2000" b="1" dirty="0">
                <a:effectLst/>
                <a:latin typeface="Arial" panose="020B0604020202020204" pitchFamily="34" charset="0"/>
                <a:ea typeface="Verdana" panose="020B0604030504040204" pitchFamily="34" charset="0"/>
                <a:cs typeface="Arial" panose="020B0604020202020204" pitchFamily="34" charset="0"/>
              </a:rPr>
              <a:t> un </a:t>
            </a:r>
            <a:r>
              <a:rPr lang="en-US" sz="2000" b="1" dirty="0" err="1">
                <a:effectLst/>
                <a:latin typeface="Arial" panose="020B0604020202020204" pitchFamily="34" charset="0"/>
                <a:ea typeface="Verdana" panose="020B0604030504040204" pitchFamily="34" charset="0"/>
                <a:cs typeface="Arial" panose="020B0604020202020204" pitchFamily="34" charset="0"/>
              </a:rPr>
              <a:t>tās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kvalitāti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nākotnē</a:t>
            </a:r>
            <a:r>
              <a:rPr lang="en-US" sz="2000" dirty="0">
                <a:effectLst/>
                <a:latin typeface="Arial" panose="020B0604020202020204" pitchFamily="34" charset="0"/>
                <a:ea typeface="Verdana" panose="020B0604030504040204" pitchFamily="34" charset="0"/>
                <a:cs typeface="Arial" panose="020B0604020202020204" pitchFamily="34" charset="0"/>
              </a:rPr>
              <a:t>. </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Atbalstu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piešķir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jaunaudžu</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retināšanai</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000" dirty="0" err="1">
                <a:effectLst/>
                <a:latin typeface="Arial" panose="020B0604020202020204" pitchFamily="34" charset="0"/>
                <a:ea typeface="Verdana" panose="020B0604030504040204" pitchFamily="34" charset="0"/>
                <a:cs typeface="Arial" panose="020B0604020202020204" pitchFamily="34" charset="0"/>
              </a:rPr>
              <a:t>Jaunaudzes</a:t>
            </a:r>
            <a:r>
              <a:rPr lang="en-US" sz="2000" dirty="0">
                <a:effectLst/>
                <a:latin typeface="Arial" panose="020B0604020202020204" pitchFamily="34" charset="0"/>
                <a:ea typeface="Verdana" panose="020B0604030504040204" pitchFamily="34" charset="0"/>
                <a:cs typeface="Arial" panose="020B0604020202020204" pitchFamily="34" charset="0"/>
              </a:rPr>
              <a:t> retina </a:t>
            </a:r>
            <a:r>
              <a:rPr lang="en-US" sz="2000" dirty="0" err="1">
                <a:effectLst/>
                <a:latin typeface="Arial" panose="020B0604020202020204" pitchFamily="34" charset="0"/>
                <a:ea typeface="Verdana" panose="020B0604030504040204" pitchFamily="34" charset="0"/>
                <a:cs typeface="Arial" panose="020B0604020202020204" pitchFamily="34" charset="0"/>
              </a:rPr>
              <a:t>līdz</a:t>
            </a:r>
            <a:r>
              <a:rPr lang="en-US" sz="2000" dirty="0">
                <a:effectLst/>
                <a:latin typeface="Arial" panose="020B0604020202020204" pitchFamily="34" charset="0"/>
                <a:ea typeface="Verdana" panose="020B0604030504040204" pitchFamily="34" charset="0"/>
                <a:cs typeface="Arial" panose="020B0604020202020204" pitchFamily="34" charset="0"/>
              </a:rPr>
              <a:t> 10 </a:t>
            </a:r>
            <a:r>
              <a:rPr lang="en-US" sz="2000" dirty="0" err="1">
                <a:effectLst/>
                <a:latin typeface="Arial" panose="020B0604020202020204" pitchFamily="34" charset="0"/>
                <a:ea typeface="Verdana" panose="020B0604030504040204" pitchFamily="34" charset="0"/>
                <a:cs typeface="Arial" panose="020B0604020202020204" pitchFamily="34" charset="0"/>
              </a:rPr>
              <a:t>gadu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vecās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baltalkšņu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mežaudzēs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līdz</a:t>
            </a:r>
            <a:r>
              <a:rPr lang="en-US" sz="2000" dirty="0">
                <a:effectLst/>
                <a:latin typeface="Arial" panose="020B0604020202020204" pitchFamily="34" charset="0"/>
                <a:ea typeface="Verdana" panose="020B0604030504040204" pitchFamily="34" charset="0"/>
                <a:cs typeface="Arial" panose="020B0604020202020204" pitchFamily="34" charset="0"/>
              </a:rPr>
              <a:t> 40 </a:t>
            </a:r>
            <a:r>
              <a:rPr lang="en-US" sz="2000" dirty="0" err="1">
                <a:effectLst/>
                <a:latin typeface="Arial" panose="020B0604020202020204" pitchFamily="34" charset="0"/>
                <a:ea typeface="Verdana" panose="020B0604030504040204" pitchFamily="34" charset="0"/>
                <a:cs typeface="Arial" panose="020B0604020202020204" pitchFamily="34" charset="0"/>
              </a:rPr>
              <a:t>gadu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vecās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skuju</a:t>
            </a:r>
            <a:r>
              <a:rPr lang="en-US" sz="2000" dirty="0">
                <a:effectLst/>
                <a:latin typeface="Arial" panose="020B0604020202020204" pitchFamily="34" charset="0"/>
                <a:ea typeface="Verdana" panose="020B0604030504040204" pitchFamily="34" charset="0"/>
                <a:cs typeface="Arial" panose="020B0604020202020204" pitchFamily="34" charset="0"/>
              </a:rPr>
              <a:t> koku, </a:t>
            </a:r>
            <a:r>
              <a:rPr lang="en-US" sz="2000" dirty="0" err="1">
                <a:effectLst/>
                <a:latin typeface="Arial" panose="020B0604020202020204" pitchFamily="34" charset="0"/>
                <a:ea typeface="Verdana" panose="020B0604030504040204" pitchFamily="34" charset="0"/>
                <a:cs typeface="Arial" panose="020B0604020202020204" pitchFamily="34" charset="0"/>
              </a:rPr>
              <a:t>ozolu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ošu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mežaudzēs</a:t>
            </a:r>
            <a:r>
              <a:rPr lang="en-US" sz="2000" dirty="0">
                <a:effectLst/>
                <a:latin typeface="Arial" panose="020B0604020202020204" pitchFamily="34" charset="0"/>
                <a:ea typeface="Verdana" panose="020B0604030504040204" pitchFamily="34" charset="0"/>
                <a:cs typeface="Arial" panose="020B0604020202020204" pitchFamily="34" charset="0"/>
              </a:rPr>
              <a:t>, ja koku </a:t>
            </a:r>
            <a:r>
              <a:rPr lang="en-US" sz="2000" dirty="0" err="1">
                <a:effectLst/>
                <a:latin typeface="Arial" panose="020B0604020202020204" pitchFamily="34" charset="0"/>
                <a:ea typeface="Verdana" panose="020B0604030504040204" pitchFamily="34" charset="0"/>
                <a:cs typeface="Arial" panose="020B0604020202020204" pitchFamily="34" charset="0"/>
              </a:rPr>
              <a:t>augstums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nepārsniedz</a:t>
            </a:r>
            <a:r>
              <a:rPr lang="en-US" sz="2000" dirty="0">
                <a:effectLst/>
                <a:latin typeface="Arial" panose="020B0604020202020204" pitchFamily="34" charset="0"/>
                <a:ea typeface="Verdana" panose="020B0604030504040204" pitchFamily="34" charset="0"/>
                <a:cs typeface="Arial" panose="020B0604020202020204" pitchFamily="34" charset="0"/>
              </a:rPr>
              <a:t> 10 </a:t>
            </a:r>
            <a:r>
              <a:rPr lang="en-US" sz="2000" dirty="0" err="1">
                <a:effectLst/>
                <a:latin typeface="Arial" panose="020B0604020202020204" pitchFamily="34" charset="0"/>
                <a:ea typeface="Verdana" panose="020B0604030504040204" pitchFamily="34" charset="0"/>
                <a:cs typeface="Arial" panose="020B0604020202020204" pitchFamily="34" charset="0"/>
              </a:rPr>
              <a:t>metrus</a:t>
            </a:r>
            <a:r>
              <a:rPr lang="en-US" sz="2000" dirty="0">
                <a:effectLst/>
                <a:latin typeface="Arial" panose="020B0604020202020204" pitchFamily="34" charset="0"/>
                <a:ea typeface="Verdana" panose="020B0604030504040204" pitchFamily="34" charset="0"/>
                <a:cs typeface="Arial" panose="020B0604020202020204" pitchFamily="34" charset="0"/>
              </a:rPr>
              <a:t> un </a:t>
            </a:r>
            <a:r>
              <a:rPr lang="en-US" sz="2000" dirty="0" err="1">
                <a:effectLst/>
                <a:latin typeface="Arial" panose="020B0604020202020204" pitchFamily="34" charset="0"/>
                <a:ea typeface="Verdana" panose="020B0604030504040204" pitchFamily="34" charset="0"/>
                <a:cs typeface="Arial" panose="020B0604020202020204" pitchFamily="34" charset="0"/>
              </a:rPr>
              <a:t>līdz</a:t>
            </a:r>
            <a:r>
              <a:rPr lang="en-US" sz="2000" dirty="0">
                <a:effectLst/>
                <a:latin typeface="Arial" panose="020B0604020202020204" pitchFamily="34" charset="0"/>
                <a:ea typeface="Verdana" panose="020B0604030504040204" pitchFamily="34" charset="0"/>
                <a:cs typeface="Arial" panose="020B0604020202020204" pitchFamily="34" charset="0"/>
              </a:rPr>
              <a:t> 20 </a:t>
            </a:r>
            <a:r>
              <a:rPr lang="en-US" sz="2000" dirty="0" err="1">
                <a:effectLst/>
                <a:latin typeface="Arial" panose="020B0604020202020204" pitchFamily="34" charset="0"/>
                <a:ea typeface="Verdana" panose="020B0604030504040204" pitchFamily="34" charset="0"/>
                <a:cs typeface="Arial" panose="020B0604020202020204" pitchFamily="34" charset="0"/>
              </a:rPr>
              <a:t>gadu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vecās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pārējo</a:t>
            </a:r>
            <a:r>
              <a:rPr lang="en-US" sz="2000" dirty="0">
                <a:effectLst/>
                <a:latin typeface="Arial" panose="020B0604020202020204" pitchFamily="34" charset="0"/>
                <a:ea typeface="Verdana" panose="020B0604030504040204" pitchFamily="34" charset="0"/>
                <a:cs typeface="Arial" panose="020B0604020202020204" pitchFamily="34" charset="0"/>
              </a:rPr>
              <a:t> koku </a:t>
            </a:r>
            <a:r>
              <a:rPr lang="en-US" sz="2000" dirty="0" err="1">
                <a:effectLst/>
                <a:latin typeface="Arial" panose="020B0604020202020204" pitchFamily="34" charset="0"/>
                <a:ea typeface="Verdana" panose="020B0604030504040204" pitchFamily="34" charset="0"/>
                <a:cs typeface="Arial" panose="020B0604020202020204" pitchFamily="34" charset="0"/>
              </a:rPr>
              <a:t>sugu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mežaudzēs</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r>
              <a:rPr lang="en-US" sz="2000" b="1" dirty="0" err="1">
                <a:effectLst/>
                <a:latin typeface="Arial" panose="020B0604020202020204" pitchFamily="34" charset="0"/>
                <a:ea typeface="Verdana" panose="020B0604030504040204" pitchFamily="34" charset="0"/>
                <a:cs typeface="Arial" panose="020B0604020202020204" pitchFamily="34" charset="0"/>
              </a:rPr>
              <a:t>Atbalstiesīgie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saņēmēji</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privātās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meža</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zemes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īpašnieki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pašvaldības</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kooperatīvi</a:t>
            </a:r>
            <a:r>
              <a:rPr lang="en-US" sz="2000" dirty="0">
                <a:effectLst/>
                <a:latin typeface="Arial" panose="020B0604020202020204" pitchFamily="34" charset="0"/>
                <a:ea typeface="Verdana" panose="020B0604030504040204" pitchFamily="34" charset="0"/>
                <a:cs typeface="Arial" panose="020B0604020202020204" pitchFamily="34" charset="0"/>
              </a:rPr>
              <a:t>.</a:t>
            </a:r>
            <a:endParaRPr lang="lv-LV" sz="2000" dirty="0">
              <a:effectLst/>
              <a:latin typeface="Arial" panose="020B0604020202020204" pitchFamily="34" charset="0"/>
              <a:ea typeface="Verdana" panose="020B0604030504040204" pitchFamily="34" charset="0"/>
              <a:cs typeface="Arial" panose="020B0604020202020204" pitchFamily="34" charset="0"/>
            </a:endParaRPr>
          </a:p>
          <a:p>
            <a:pPr marL="0" indent="0">
              <a:buNone/>
            </a:pPr>
            <a:endParaRPr lang="lv-LV" sz="2000" dirty="0">
              <a:effectLst/>
              <a:latin typeface="Arial" panose="020B0604020202020204" pitchFamily="34" charset="0"/>
              <a:ea typeface="Verdana" panose="020B0604030504040204" pitchFamily="34" charset="0"/>
              <a:cs typeface="Arial" panose="020B0604020202020204" pitchFamily="34" charset="0"/>
            </a:endParaRPr>
          </a:p>
          <a:p>
            <a:r>
              <a:rPr lang="en-US" sz="2000" b="1" dirty="0" err="1">
                <a:effectLst/>
                <a:latin typeface="Arial" panose="020B0604020202020204" pitchFamily="34" charset="0"/>
                <a:ea typeface="Verdana" panose="020B0604030504040204" pitchFamily="34" charset="0"/>
                <a:cs typeface="Arial" panose="020B0604020202020204" pitchFamily="34" charset="0"/>
              </a:rPr>
              <a:t>Attiecināmās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izmaksas</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retināšanai:jaunaudžu</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retināšanai</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440 EUR.</a:t>
            </a:r>
            <a:r>
              <a:rPr lang="lv-LV" sz="2000" dirty="0">
                <a:effectLst/>
                <a:latin typeface="Arial" panose="020B0604020202020204" pitchFamily="34" charset="0"/>
                <a:ea typeface="Verdana" panose="020B0604030504040204" pitchFamily="34" charset="0"/>
                <a:cs typeface="Arial" panose="020B0604020202020204" pitchFamily="34" charset="0"/>
              </a:rPr>
              <a:t> </a:t>
            </a:r>
          </a:p>
          <a:p>
            <a:r>
              <a:rPr lang="en-US" sz="2000" b="1" dirty="0" err="1">
                <a:effectLst/>
                <a:latin typeface="Arial" panose="020B0604020202020204" pitchFamily="34" charset="0"/>
                <a:ea typeface="Verdana" panose="020B0604030504040204" pitchFamily="34" charset="0"/>
                <a:cs typeface="Arial" panose="020B0604020202020204" pitchFamily="34" charset="0"/>
              </a:rPr>
              <a:t>Atbalsta</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b="1" dirty="0" err="1">
                <a:effectLst/>
                <a:latin typeface="Arial" panose="020B0604020202020204" pitchFamily="34" charset="0"/>
                <a:ea typeface="Verdana" panose="020B0604030504040204" pitchFamily="34" charset="0"/>
                <a:cs typeface="Arial" panose="020B0604020202020204" pitchFamily="34" charset="0"/>
              </a:rPr>
              <a:t>intensitāte</a:t>
            </a:r>
            <a:r>
              <a:rPr lang="en-US" sz="2000" b="1"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ir</a:t>
            </a:r>
            <a:r>
              <a:rPr lang="en-US" sz="2000" dirty="0">
                <a:effectLst/>
                <a:latin typeface="Arial" panose="020B0604020202020204" pitchFamily="34" charset="0"/>
                <a:ea typeface="Verdana" panose="020B0604030504040204" pitchFamily="34" charset="0"/>
                <a:cs typeface="Arial" panose="020B0604020202020204" pitchFamily="34" charset="0"/>
              </a:rPr>
              <a:t> </a:t>
            </a:r>
            <a:r>
              <a:rPr lang="en-US" sz="2000" dirty="0" err="1">
                <a:effectLst/>
                <a:latin typeface="Arial" panose="020B0604020202020204" pitchFamily="34" charset="0"/>
                <a:ea typeface="Verdana" panose="020B0604030504040204" pitchFamily="34" charset="0"/>
                <a:cs typeface="Arial" panose="020B0604020202020204" pitchFamily="34" charset="0"/>
              </a:rPr>
              <a:t>līdz</a:t>
            </a:r>
            <a:r>
              <a:rPr lang="en-US" sz="2000" dirty="0">
                <a:effectLst/>
                <a:latin typeface="Arial" panose="020B0604020202020204" pitchFamily="34" charset="0"/>
                <a:ea typeface="Verdana" panose="020B0604030504040204" pitchFamily="34" charset="0"/>
                <a:cs typeface="Arial" panose="020B0604020202020204" pitchFamily="34" charset="0"/>
              </a:rPr>
              <a:t> 60%.</a:t>
            </a:r>
            <a:endParaRPr lang="lv-LV" sz="20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2941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22</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381250" y="276226"/>
            <a:ext cx="7791450"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7.1 - </a:t>
            </a:r>
            <a:r>
              <a:rPr lang="en-US" sz="2800" b="1" dirty="0" err="1">
                <a:effectLst/>
                <a:latin typeface="Arial" panose="020B0604020202020204" pitchFamily="34" charset="0"/>
                <a:ea typeface="Verdana" panose="020B0604030504040204" pitchFamily="34" charset="0"/>
                <a:cs typeface="Arial" panose="020B0604020202020204" pitchFamily="34" charset="0"/>
              </a:rPr>
              <a:t>Ieguldījumi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ieaudzēšanai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nomaiņai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atjaunošanai</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retināšanai</a:t>
            </a:r>
            <a:r>
              <a:rPr lang="lv-LV" sz="2800" b="1" dirty="0">
                <a:effectLst/>
                <a:latin typeface="Arial" panose="020B0604020202020204" pitchFamily="34" charset="0"/>
                <a:ea typeface="Verdana" panose="020B0604030504040204" pitchFamily="34" charset="0"/>
                <a:cs typeface="Arial" panose="020B0604020202020204" pitchFamily="34" charset="0"/>
              </a:rPr>
              <a:t> (7)</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581025" y="1543050"/>
            <a:ext cx="11001375" cy="49339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lv-LV" sz="2200" dirty="0">
                <a:latin typeface="Arial" panose="020B0604020202020204" pitchFamily="34" charset="0"/>
                <a:ea typeface="Verdana" panose="020B0604030504040204" pitchFamily="34" charset="0"/>
                <a:cs typeface="Arial" panose="020B0604020202020204" pitchFamily="34" charset="0"/>
              </a:rPr>
              <a:t>Kopējie intervences n</a:t>
            </a:r>
            <a:r>
              <a:rPr lang="en-US" sz="2200" dirty="0" err="1">
                <a:effectLst/>
                <a:latin typeface="Arial" panose="020B0604020202020204" pitchFamily="34" charset="0"/>
                <a:ea typeface="Verdana" panose="020B0604030504040204" pitchFamily="34" charset="0"/>
                <a:cs typeface="Arial" panose="020B0604020202020204" pitchFamily="34" charset="0"/>
              </a:rPr>
              <a:t>osacījumi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bioloģiskās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daudzveidības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nodrošināšanai</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r>
              <a:rPr lang="en-US" sz="2200" dirty="0">
                <a:effectLst/>
                <a:latin typeface="Arial" panose="020B0604020202020204" pitchFamily="34" charset="0"/>
                <a:ea typeface="Verdana" panose="020B0604030504040204" pitchFamily="34" charset="0"/>
                <a:cs typeface="Arial" panose="020B0604020202020204" pitchFamily="34" charset="0"/>
              </a:rPr>
              <a:t>1)</a:t>
            </a:r>
            <a:r>
              <a:rPr lang="lv-LV"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īstenojot</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retināšanu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īpašniekam</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jāievēro</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likumā</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noteikumos</a:t>
            </a:r>
            <a:r>
              <a:rPr lang="en-US" sz="2200" dirty="0">
                <a:effectLst/>
                <a:latin typeface="Arial" panose="020B0604020202020204" pitchFamily="34" charset="0"/>
                <a:ea typeface="Verdana" panose="020B0604030504040204" pitchFamily="34" charset="0"/>
                <a:cs typeface="Arial" panose="020B0604020202020204" pitchFamily="34" charset="0"/>
              </a:rPr>
              <a:t> par koku </a:t>
            </a:r>
            <a:r>
              <a:rPr lang="en-US" sz="2200" dirty="0" err="1">
                <a:effectLst/>
                <a:latin typeface="Arial" panose="020B0604020202020204" pitchFamily="34" charset="0"/>
                <a:ea typeface="Verdana" panose="020B0604030504040204" pitchFamily="34" charset="0"/>
                <a:cs typeface="Arial" panose="020B0604020202020204" pitchFamily="34" charset="0"/>
              </a:rPr>
              <a:t>ciršanu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zemēs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noteiktās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dabas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aizsardzības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prasības</a:t>
            </a:r>
            <a:r>
              <a:rPr lang="en-US" sz="2200" dirty="0">
                <a:effectLst/>
                <a:latin typeface="Arial" panose="020B0604020202020204" pitchFamily="34" charset="0"/>
                <a:ea typeface="Verdana" panose="020B0604030504040204" pitchFamily="34" charset="0"/>
                <a:cs typeface="Arial" panose="020B0604020202020204" pitchFamily="34" charset="0"/>
              </a:rPr>
              <a:t> un </a:t>
            </a:r>
            <a:r>
              <a:rPr lang="en-US" sz="2200" dirty="0" err="1">
                <a:effectLst/>
                <a:latin typeface="Arial" panose="020B0604020202020204" pitchFamily="34" charset="0"/>
                <a:ea typeface="Verdana" panose="020B0604030504040204" pitchFamily="34" charset="0"/>
                <a:cs typeface="Arial" panose="020B0604020202020204" pitchFamily="34" charset="0"/>
              </a:rPr>
              <a:t>ī</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paši</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aizsargājamo</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dabas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teritoriju</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vispārējie</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aizsardzības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un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izmantošanas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noteikumi</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r>
              <a:rPr lang="en-US" sz="2200" dirty="0">
                <a:effectLst/>
                <a:latin typeface="Arial" panose="020B0604020202020204" pitchFamily="34" charset="0"/>
                <a:ea typeface="Verdana" panose="020B0604030504040204" pitchFamily="34" charset="0"/>
                <a:cs typeface="Arial" panose="020B0604020202020204" pitchFamily="34" charset="0"/>
              </a:rPr>
              <a:t>2)</a:t>
            </a:r>
            <a:r>
              <a:rPr lang="lv-LV" sz="2200" dirty="0">
                <a:effectLst/>
                <a:latin typeface="Arial" panose="020B0604020202020204" pitchFamily="34" charset="0"/>
                <a:ea typeface="Verdana" panose="020B0604030504040204" pitchFamily="34" charset="0"/>
                <a:cs typeface="Arial" panose="020B0604020202020204" pitchFamily="34" charset="0"/>
              </a:rPr>
              <a:t> </a:t>
            </a:r>
            <a:r>
              <a:rPr lang="lv-LV" sz="2200" dirty="0">
                <a:latin typeface="Arial" panose="020B0604020202020204" pitchFamily="34" charset="0"/>
                <a:ea typeface="Verdana" panose="020B0604030504040204" pitchFamily="34" charset="0"/>
                <a:cs typeface="Arial" panose="020B0604020202020204" pitchFamily="34" charset="0"/>
              </a:rPr>
              <a:t>a</a:t>
            </a:r>
            <a:r>
              <a:rPr lang="en-US" sz="2200" dirty="0" err="1">
                <a:effectLst/>
                <a:latin typeface="Arial" panose="020B0604020202020204" pitchFamily="34" charset="0"/>
                <a:ea typeface="Verdana" panose="020B0604030504040204" pitchFamily="34" charset="0"/>
                <a:cs typeface="Arial" panose="020B0604020202020204" pitchFamily="34" charset="0"/>
              </a:rPr>
              <a:t>tbalstu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nepiešķir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platībās</a:t>
            </a:r>
            <a:r>
              <a:rPr lang="en-US" sz="2200" dirty="0">
                <a:effectLst/>
                <a:latin typeface="Arial" panose="020B0604020202020204" pitchFamily="34" charset="0"/>
                <a:ea typeface="Verdana" panose="020B0604030504040204" pitchFamily="34" charset="0"/>
                <a:cs typeface="Arial" panose="020B0604020202020204" pitchFamily="34" charset="0"/>
              </a:rPr>
              <a:t>, kas </a:t>
            </a:r>
            <a:r>
              <a:rPr lang="en-US" sz="2200" dirty="0" err="1">
                <a:effectLst/>
                <a:latin typeface="Arial" panose="020B0604020202020204" pitchFamily="34" charset="0"/>
                <a:ea typeface="Verdana" panose="020B0604030504040204" pitchFamily="34" charset="0"/>
                <a:cs typeface="Arial" panose="020B0604020202020204" pitchFamily="34" charset="0"/>
              </a:rPr>
              <a:t>atrodas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i="1" dirty="0">
                <a:effectLst/>
                <a:latin typeface="Arial" panose="020B0604020202020204" pitchFamily="34" charset="0"/>
                <a:ea typeface="Verdana" panose="020B0604030504040204" pitchFamily="34" charset="0"/>
                <a:cs typeface="Arial" panose="020B0604020202020204" pitchFamily="34" charset="0"/>
              </a:rPr>
              <a:t>N</a:t>
            </a:r>
            <a:r>
              <a:rPr lang="lv-LV" sz="2200" i="1" dirty="0" err="1">
                <a:effectLst/>
                <a:latin typeface="Arial" panose="020B0604020202020204" pitchFamily="34" charset="0"/>
                <a:ea typeface="Verdana" panose="020B0604030504040204" pitchFamily="34" charset="0"/>
                <a:cs typeface="Arial" panose="020B0604020202020204" pitchFamily="34" charset="0"/>
              </a:rPr>
              <a:t>atura</a:t>
            </a:r>
            <a:r>
              <a:rPr lang="en-US" sz="2200" dirty="0">
                <a:effectLst/>
                <a:latin typeface="Arial" panose="020B0604020202020204" pitchFamily="34" charset="0"/>
                <a:ea typeface="Verdana" panose="020B0604030504040204" pitchFamily="34" charset="0"/>
                <a:cs typeface="Arial" panose="020B0604020202020204" pitchFamily="34" charset="0"/>
              </a:rPr>
              <a:t> 2000 </a:t>
            </a:r>
            <a:r>
              <a:rPr lang="en-US" sz="2200" dirty="0" err="1">
                <a:effectLst/>
                <a:latin typeface="Arial" panose="020B0604020202020204" pitchFamily="34" charset="0"/>
                <a:ea typeface="Verdana" panose="020B0604030504040204" pitchFamily="34" charset="0"/>
                <a:cs typeface="Arial" panose="020B0604020202020204" pitchFamily="34" charset="0"/>
              </a:rPr>
              <a:t>teritorijās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izņemot</a:t>
            </a:r>
            <a:r>
              <a:rPr lang="en-US" sz="2200" dirty="0">
                <a:effectLst/>
                <a:latin typeface="Arial" panose="020B0604020202020204" pitchFamily="34" charset="0"/>
                <a:ea typeface="Verdana" panose="020B0604030504040204" pitchFamily="34" charset="0"/>
                <a:cs typeface="Arial" panose="020B0604020202020204" pitchFamily="34" charset="0"/>
              </a:rPr>
              <a:t>, ja to </a:t>
            </a:r>
            <a:r>
              <a:rPr lang="en-US" sz="2200" dirty="0" err="1">
                <a:effectLst/>
                <a:latin typeface="Arial" panose="020B0604020202020204" pitchFamily="34" charset="0"/>
                <a:ea typeface="Verdana" panose="020B0604030504040204" pitchFamily="34" charset="0"/>
                <a:cs typeface="Arial" panose="020B0604020202020204" pitchFamily="34" charset="0"/>
              </a:rPr>
              <a:t>pieļauj</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šo</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teritoriju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aizsardzības</a:t>
            </a:r>
            <a:r>
              <a:rPr lang="en-US" sz="2200" dirty="0">
                <a:effectLst/>
                <a:latin typeface="Arial" panose="020B0604020202020204" pitchFamily="34" charset="0"/>
                <a:ea typeface="Verdana" panose="020B0604030504040204" pitchFamily="34" charset="0"/>
                <a:cs typeface="Arial" panose="020B0604020202020204" pitchFamily="34" charset="0"/>
              </a:rPr>
              <a:t> un </a:t>
            </a:r>
            <a:r>
              <a:rPr lang="en-US" sz="2200" dirty="0" err="1">
                <a:effectLst/>
                <a:latin typeface="Arial" panose="020B0604020202020204" pitchFamily="34" charset="0"/>
                <a:ea typeface="Verdana" panose="020B0604030504040204" pitchFamily="34" charset="0"/>
                <a:cs typeface="Arial" panose="020B0604020202020204" pitchFamily="34" charset="0"/>
              </a:rPr>
              <a:t>izmantošanas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noteikumi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vai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dabas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aizsardzības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plāns</a:t>
            </a:r>
            <a:r>
              <a:rPr lang="en-US" sz="2200" dirty="0">
                <a:effectLst/>
                <a:latin typeface="Arial" panose="020B0604020202020204" pitchFamily="34" charset="0"/>
                <a:ea typeface="Verdana" panose="020B0604030504040204" pitchFamily="34" charset="0"/>
                <a:cs typeface="Arial" panose="020B0604020202020204" pitchFamily="34" charset="0"/>
              </a:rPr>
              <a:t>. Ja </a:t>
            </a:r>
            <a:r>
              <a:rPr lang="en-US" sz="2200" dirty="0" err="1">
                <a:effectLst/>
                <a:latin typeface="Arial" panose="020B0604020202020204" pitchFamily="34" charset="0"/>
                <a:ea typeface="Verdana" panose="020B0604030504040204" pitchFamily="34" charset="0"/>
                <a:cs typeface="Arial" panose="020B0604020202020204" pitchFamily="34" charset="0"/>
              </a:rPr>
              <a:t>teritorijai</a:t>
            </a:r>
            <a:r>
              <a:rPr lang="en-US" sz="2200" dirty="0">
                <a:effectLst/>
                <a:latin typeface="Arial" panose="020B0604020202020204" pitchFamily="34" charset="0"/>
                <a:ea typeface="Verdana" panose="020B0604030504040204" pitchFamily="34" charset="0"/>
                <a:cs typeface="Arial" panose="020B0604020202020204" pitchFamily="34" charset="0"/>
              </a:rPr>
              <a:t> nav </a:t>
            </a:r>
            <a:r>
              <a:rPr lang="en-US" sz="2200" dirty="0" err="1">
                <a:effectLst/>
                <a:latin typeface="Arial" panose="020B0604020202020204" pitchFamily="34" charset="0"/>
                <a:ea typeface="Verdana" panose="020B0604030504040204" pitchFamily="34" charset="0"/>
                <a:cs typeface="Arial" panose="020B0604020202020204" pitchFamily="34" charset="0"/>
              </a:rPr>
              <a:t>izstrādāts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dabas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aizsardzības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plāns</a:t>
            </a:r>
            <a:r>
              <a:rPr lang="en-US" sz="2200" dirty="0">
                <a:effectLst/>
                <a:latin typeface="Arial" panose="020B0604020202020204" pitchFamily="34" charset="0"/>
                <a:ea typeface="Verdana" panose="020B0604030504040204" pitchFamily="34" charset="0"/>
                <a:cs typeface="Arial" panose="020B0604020202020204" pitchFamily="34" charset="0"/>
              </a:rPr>
              <a:t>, tad </a:t>
            </a:r>
            <a:r>
              <a:rPr lang="en-US" sz="2200" dirty="0" err="1">
                <a:effectLst/>
                <a:latin typeface="Arial" panose="020B0604020202020204" pitchFamily="34" charset="0"/>
                <a:ea typeface="Verdana" panose="020B0604030504040204" pitchFamily="34" charset="0"/>
                <a:cs typeface="Arial" panose="020B0604020202020204" pitchFamily="34" charset="0"/>
              </a:rPr>
              <a:t>nepieciešams</a:t>
            </a:r>
            <a:r>
              <a:rPr lang="lv-LV" sz="2200" dirty="0">
                <a:effectLst/>
                <a:latin typeface="Arial" panose="020B0604020202020204" pitchFamily="34" charset="0"/>
                <a:ea typeface="Verdana" panose="020B0604030504040204" pitchFamily="34" charset="0"/>
                <a:cs typeface="Arial" panose="020B0604020202020204" pitchFamily="34" charset="0"/>
              </a:rPr>
              <a:t>;</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saskaņojums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Dabas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aizsardzības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pārvaldi</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spcBef>
                <a:spcPts val="200"/>
              </a:spcBef>
              <a:spcAft>
                <a:spcPts val="200"/>
              </a:spcAft>
              <a:buNone/>
            </a:pPr>
            <a:r>
              <a:rPr lang="en-US" sz="2200" dirty="0">
                <a:effectLst/>
                <a:latin typeface="Arial" panose="020B0604020202020204" pitchFamily="34" charset="0"/>
                <a:ea typeface="Verdana" panose="020B0604030504040204" pitchFamily="34" charset="0"/>
                <a:cs typeface="Arial" panose="020B0604020202020204" pitchFamily="34" charset="0"/>
              </a:rPr>
              <a:t>3)</a:t>
            </a:r>
            <a:r>
              <a:rPr lang="lv-LV"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tiek</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atbalstīta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tikai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vietējo</a:t>
            </a:r>
            <a:r>
              <a:rPr lang="en-US" sz="2200" dirty="0">
                <a:effectLst/>
                <a:latin typeface="Arial" panose="020B0604020202020204" pitchFamily="34" charset="0"/>
                <a:ea typeface="Verdana" panose="020B0604030504040204" pitchFamily="34" charset="0"/>
                <a:cs typeface="Arial" panose="020B0604020202020204" pitchFamily="34" charset="0"/>
              </a:rPr>
              <a:t> koku </a:t>
            </a:r>
            <a:r>
              <a:rPr lang="en-US" sz="2200" dirty="0" err="1">
                <a:effectLst/>
                <a:latin typeface="Arial" panose="020B0604020202020204" pitchFamily="34" charset="0"/>
                <a:ea typeface="Verdana" panose="020B0604030504040204" pitchFamily="34" charset="0"/>
                <a:cs typeface="Arial" panose="020B0604020202020204" pitchFamily="34" charset="0"/>
              </a:rPr>
              <a:t>sugu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mistraudžu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veidošana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izņemot</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smiltājus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kur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zemās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auglības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dēļ</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iespējamas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tikai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priežu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mežaudzes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lv-LV" sz="2200" dirty="0">
                <a:effectLst/>
                <a:latin typeface="Arial" panose="020B0604020202020204" pitchFamily="34" charset="0"/>
                <a:ea typeface="Verdana" panose="020B0604030504040204" pitchFamily="34" charset="0"/>
                <a:cs typeface="Arial" panose="020B0604020202020204" pitchFamily="34" charset="0"/>
              </a:rPr>
              <a:t>A</a:t>
            </a:r>
            <a:r>
              <a:rPr lang="en-US" sz="2200" dirty="0" err="1">
                <a:effectLst/>
                <a:latin typeface="Arial" panose="020B0604020202020204" pitchFamily="34" charset="0"/>
                <a:ea typeface="Verdana" panose="020B0604030504040204" pitchFamily="34" charset="0"/>
                <a:cs typeface="Arial" panose="020B0604020202020204" pitchFamily="34" charset="0"/>
              </a:rPr>
              <a:t>tbalsts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lv-LV" sz="2200" dirty="0">
                <a:effectLst/>
                <a:latin typeface="Arial" panose="020B0604020202020204" pitchFamily="34" charset="0"/>
                <a:ea typeface="Verdana" panose="020B0604030504040204" pitchFamily="34" charset="0"/>
                <a:cs typeface="Arial" panose="020B0604020202020204" pitchFamily="34" charset="0"/>
              </a:rPr>
              <a:t>mēr</a:t>
            </a:r>
            <a:r>
              <a:rPr lang="lv-LV" sz="2200" dirty="0">
                <a:latin typeface="Arial" panose="020B0604020202020204" pitchFamily="34" charset="0"/>
                <a:ea typeface="Verdana" panose="020B0604030504040204" pitchFamily="34" charset="0"/>
                <a:cs typeface="Arial" panose="020B0604020202020204" pitchFamily="34" charset="0"/>
              </a:rPr>
              <a:t>ķēts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bioloģiski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daudzveidīgāku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mežaudžu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izveid</a:t>
            </a:r>
            <a:r>
              <a:rPr lang="lv-LV" sz="2200" dirty="0">
                <a:effectLst/>
                <a:latin typeface="Arial" panose="020B0604020202020204" pitchFamily="34" charset="0"/>
                <a:ea typeface="Verdana" panose="020B0604030504040204" pitchFamily="34" charset="0"/>
                <a:cs typeface="Arial" panose="020B0604020202020204" pitchFamily="34" charset="0"/>
              </a:rPr>
              <a:t>e</a:t>
            </a:r>
            <a:r>
              <a:rPr lang="en-US" sz="2200" dirty="0" err="1">
                <a:effectLst/>
                <a:latin typeface="Arial" panose="020B0604020202020204" pitchFamily="34" charset="0"/>
                <a:ea typeface="Verdana" panose="020B0604030504040204" pitchFamily="34" charset="0"/>
                <a:cs typeface="Arial" panose="020B0604020202020204" pitchFamily="34" charset="0"/>
              </a:rPr>
              <a:t>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kur</a:t>
            </a:r>
            <a:r>
              <a:rPr lang="en-US" sz="2200" dirty="0">
                <a:effectLst/>
                <a:latin typeface="Arial" panose="020B0604020202020204" pitchFamily="34" charset="0"/>
                <a:ea typeface="Verdana" panose="020B0604030504040204" pitchFamily="34" charset="0"/>
                <a:cs typeface="Arial" panose="020B0604020202020204" pitchFamily="34" charset="0"/>
              </a:rPr>
              <a:t> to </a:t>
            </a:r>
            <a:r>
              <a:rPr lang="en-US" sz="2200" dirty="0" err="1">
                <a:effectLst/>
                <a:latin typeface="Arial" panose="020B0604020202020204" pitchFamily="34" charset="0"/>
                <a:ea typeface="Verdana" panose="020B0604030504040204" pitchFamily="34" charset="0"/>
                <a:cs typeface="Arial" panose="020B0604020202020204" pitchFamily="34" charset="0"/>
              </a:rPr>
              <a:t>ļauj</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augsnes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kvalitāte</a:t>
            </a:r>
            <a:r>
              <a:rPr lang="en-US" sz="2200" dirty="0">
                <a:effectLst/>
                <a:latin typeface="Arial" panose="020B0604020202020204" pitchFamily="34" charset="0"/>
                <a:ea typeface="Verdana" panose="020B0604030504040204" pitchFamily="34" charset="0"/>
                <a:cs typeface="Arial" panose="020B0604020202020204" pitchFamily="34" charset="0"/>
              </a:rPr>
              <a:t>. </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0" indent="0">
              <a:buNone/>
            </a:pPr>
            <a:endParaRPr lang="lv-LV" sz="1600" dirty="0"/>
          </a:p>
        </p:txBody>
      </p:sp>
    </p:spTree>
    <p:extLst>
      <p:ext uri="{BB962C8B-B14F-4D97-AF65-F5344CB8AC3E}">
        <p14:creationId xmlns:p14="http://schemas.microsoft.com/office/powerpoint/2010/main" val="423601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23</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381249" y="323852"/>
            <a:ext cx="8791576" cy="954107"/>
          </a:xfrm>
          <a:prstGeom prst="rect">
            <a:avLst/>
          </a:prstGeom>
          <a:noFill/>
        </p:spPr>
        <p:txBody>
          <a:bodyPr wrap="square">
            <a:spAutoFit/>
          </a:bodyPr>
          <a:lstStyle/>
          <a:p>
            <a:pPr algn="ct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8 - </a:t>
            </a:r>
            <a:r>
              <a:rPr lang="en-US" sz="2800" b="1" dirty="0" err="1">
                <a:effectLst/>
                <a:latin typeface="Arial" panose="020B0604020202020204" pitchFamily="34" charset="0"/>
                <a:ea typeface="Verdana" panose="020B0604030504040204" pitchFamily="34" charset="0"/>
                <a:cs typeface="Arial" panose="020B0604020202020204" pitchFamily="34" charset="0"/>
              </a:rPr>
              <a:t>Atbalsts</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ekosistēmu</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noturības</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ekoloģiskās</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vērtības</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uzlabošanai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uzturēšanai</a:t>
            </a:r>
            <a:r>
              <a:rPr lang="lv-LV" sz="2800" b="1" dirty="0">
                <a:effectLst/>
                <a:latin typeface="Arial" panose="020B0604020202020204" pitchFamily="34" charset="0"/>
                <a:ea typeface="Verdana" panose="020B0604030504040204" pitchFamily="34" charset="0"/>
                <a:cs typeface="Arial" panose="020B0604020202020204" pitchFamily="34" charset="0"/>
              </a:rPr>
              <a:t> (1)</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581025" y="1543050"/>
            <a:ext cx="11001375" cy="49339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800" dirty="0">
              <a:effectLst/>
              <a:latin typeface="Times New Roman" panose="02020603050405020304" pitchFamily="18" charset="0"/>
              <a:ea typeface="Times New Roman" panose="02020603050405020304" pitchFamily="18" charset="0"/>
            </a:endParaRPr>
          </a:p>
          <a:p>
            <a:endParaRPr lang="lv-LV" sz="1600" dirty="0"/>
          </a:p>
        </p:txBody>
      </p:sp>
      <p:sp>
        <p:nvSpPr>
          <p:cNvPr id="7" name="TextBox 6">
            <a:extLst>
              <a:ext uri="{FF2B5EF4-FFF2-40B4-BE49-F238E27FC236}">
                <a16:creationId xmlns:a16="http://schemas.microsoft.com/office/drawing/2014/main" id="{97362930-AF22-4482-B804-E4C2A44361E7}"/>
              </a:ext>
            </a:extLst>
          </p:cNvPr>
          <p:cNvSpPr txBox="1"/>
          <p:nvPr/>
        </p:nvSpPr>
        <p:spPr>
          <a:xfrm>
            <a:off x="444095" y="1543050"/>
            <a:ext cx="11303809" cy="5529719"/>
          </a:xfrm>
          <a:prstGeom prst="rect">
            <a:avLst/>
          </a:prstGeom>
          <a:noFill/>
        </p:spPr>
        <p:txBody>
          <a:bodyPr wrap="square">
            <a:spAutoFit/>
          </a:bodyPr>
          <a:lstStyle/>
          <a:p>
            <a:r>
              <a:rPr lang="en-US" sz="2200" dirty="0" err="1">
                <a:effectLst/>
                <a:latin typeface="Arial" panose="020B0604020202020204" pitchFamily="34" charset="0"/>
                <a:ea typeface="Verdana" panose="020B0604030504040204" pitchFamily="34" charset="0"/>
                <a:cs typeface="Arial" panose="020B0604020202020204" pitchFamily="34" charset="0"/>
              </a:rPr>
              <a:t>Intervence</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paredzēta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atbalstam</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meža</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ekosistēmu</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noturības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un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ekoloģiskās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vērtības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uzturēšanas</a:t>
            </a:r>
            <a:r>
              <a:rPr lang="en-US" sz="22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darbībām</a:t>
            </a:r>
            <a:r>
              <a:rPr lang="lv-LV" sz="220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agrotehniskā</a:t>
            </a:r>
            <a:r>
              <a:rPr lang="en-US" sz="22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en-US" sz="22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kopšana</a:t>
            </a:r>
            <a:r>
              <a:rPr lang="en-US" sz="22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en-US" sz="22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pēc</a:t>
            </a:r>
            <a:r>
              <a:rPr lang="en-US" sz="22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en-US" sz="22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mežaudzes</a:t>
            </a:r>
            <a:r>
              <a:rPr lang="en-US" sz="2200" b="1" dirty="0">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 </a:t>
            </a:r>
            <a:r>
              <a:rPr lang="en-US" sz="2200" b="1" dirty="0" err="1">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ierīkošanas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endParaRPr lang="lv-LV" sz="2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endParaRPr lang="lv-LV" sz="22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err="1">
                <a:effectLst/>
                <a:latin typeface="Arial" panose="020B0604020202020204" pitchFamily="34" charset="0"/>
                <a:ea typeface="Verdana" panose="020B0604030504040204" pitchFamily="34" charset="0"/>
                <a:cs typeface="Arial" panose="020B0604020202020204" pitchFamily="34" charset="0"/>
              </a:rPr>
              <a:t>Atbalstu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piešķir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šādām</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aktivitātēm</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742950" lvl="1" indent="-285750">
              <a:spcBef>
                <a:spcPts val="200"/>
              </a:spcBef>
              <a:spcAft>
                <a:spcPts val="200"/>
              </a:spcAft>
              <a:buFont typeface="Arial" panose="020B0604020202020204" pitchFamily="34" charset="0"/>
              <a:buChar char="•"/>
            </a:pP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neproduktīvu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mežaudžu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nomaiņas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neproduktīva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mežaudze</a:t>
            </a:r>
            <a:r>
              <a:rPr lang="en-US" sz="2200" dirty="0">
                <a:effectLst/>
                <a:latin typeface="Arial" panose="020B0604020202020204" pitchFamily="34" charset="0"/>
                <a:ea typeface="Verdana" panose="020B0604030504040204" pitchFamily="34" charset="0"/>
                <a:cs typeface="Arial" panose="020B0604020202020204" pitchFamily="34" charset="0"/>
              </a:rPr>
              <a:t> - </a:t>
            </a:r>
            <a:r>
              <a:rPr lang="en-US" sz="2200" dirty="0" err="1">
                <a:effectLst/>
                <a:latin typeface="Arial" panose="020B0604020202020204" pitchFamily="34" charset="0"/>
                <a:ea typeface="Verdana" panose="020B0604030504040204" pitchFamily="34" charset="0"/>
                <a:cs typeface="Arial" panose="020B0604020202020204" pitchFamily="34" charset="0"/>
              </a:rPr>
              <a:t>saskaņā</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normatīvajiem</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aktiem</a:t>
            </a:r>
            <a:r>
              <a:rPr lang="en-US" sz="2200" dirty="0">
                <a:effectLst/>
                <a:latin typeface="Arial" panose="020B0604020202020204" pitchFamily="34" charset="0"/>
                <a:ea typeface="Verdana" panose="020B0604030504040204" pitchFamily="34" charset="0"/>
                <a:cs typeface="Arial" panose="020B0604020202020204" pitchFamily="34" charset="0"/>
              </a:rPr>
              <a:t> par koku </a:t>
            </a:r>
            <a:r>
              <a:rPr lang="en-US" sz="2200" dirty="0" err="1">
                <a:effectLst/>
                <a:latin typeface="Arial" panose="020B0604020202020204" pitchFamily="34" charset="0"/>
                <a:ea typeface="Verdana" panose="020B0604030504040204" pitchFamily="34" charset="0"/>
                <a:cs typeface="Arial" panose="020B0604020202020204" pitchFamily="34" charset="0"/>
              </a:rPr>
              <a:t>ciršanu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mežā</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742950" lvl="1" indent="-285750">
              <a:spcBef>
                <a:spcPts val="200"/>
              </a:spcBef>
              <a:spcAft>
                <a:spcPts val="200"/>
              </a:spcAft>
              <a:buFont typeface="Arial" panose="020B0604020202020204" pitchFamily="34" charset="0"/>
              <a:buChar char="•"/>
            </a:pP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valdošās</a:t>
            </a:r>
            <a:r>
              <a:rPr lang="en-US" sz="2200" dirty="0">
                <a:effectLst/>
                <a:latin typeface="Arial" panose="020B0604020202020204" pitchFamily="34" charset="0"/>
                <a:ea typeface="Verdana" panose="020B0604030504040204" pitchFamily="34" charset="0"/>
                <a:cs typeface="Arial" panose="020B0604020202020204" pitchFamily="34" charset="0"/>
              </a:rPr>
              <a:t> koku </a:t>
            </a:r>
            <a:r>
              <a:rPr lang="en-US" sz="2200" dirty="0" err="1">
                <a:effectLst/>
                <a:latin typeface="Arial" panose="020B0604020202020204" pitchFamily="34" charset="0"/>
                <a:ea typeface="Verdana" panose="020B0604030504040204" pitchFamily="34" charset="0"/>
                <a:cs typeface="Arial" panose="020B0604020202020204" pitchFamily="34" charset="0"/>
              </a:rPr>
              <a:t>sugas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nomaiņas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baltalkšņa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sugu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mežaudzēs</a:t>
            </a:r>
            <a:r>
              <a:rPr lang="en-US" sz="2200" dirty="0">
                <a:effectLst/>
                <a:latin typeface="Arial" panose="020B0604020202020204" pitchFamily="34" charset="0"/>
                <a:ea typeface="Verdana" panose="020B0604030504040204" pitchFamily="34" charset="0"/>
                <a:cs typeface="Arial" panose="020B0604020202020204" pitchFamily="34" charset="0"/>
              </a:rPr>
              <a:t> no 30 </a:t>
            </a:r>
            <a:r>
              <a:rPr lang="en-US" sz="2200" dirty="0" err="1">
                <a:effectLst/>
                <a:latin typeface="Arial" panose="020B0604020202020204" pitchFamily="34" charset="0"/>
                <a:ea typeface="Verdana" panose="020B0604030504040204" pitchFamily="34" charset="0"/>
                <a:cs typeface="Arial" panose="020B0604020202020204" pitchFamily="34" charset="0"/>
              </a:rPr>
              <a:t>gadu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vecuma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vai</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blīgznas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sugu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mežaudzēs</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742950" lvl="1" indent="-285750">
              <a:spcBef>
                <a:spcPts val="200"/>
              </a:spcBef>
              <a:spcAft>
                <a:spcPts val="200"/>
              </a:spcAft>
              <a:buFont typeface="Arial" panose="020B0604020202020204" pitchFamily="34" charset="0"/>
              <a:buChar char="•"/>
            </a:pPr>
            <a:r>
              <a:rPr lang="en-US" sz="2200" dirty="0" err="1">
                <a:effectLst/>
                <a:latin typeface="Arial" panose="020B0604020202020204" pitchFamily="34" charset="0"/>
                <a:ea typeface="Verdana" panose="020B0604030504040204" pitchFamily="34" charset="0"/>
                <a:cs typeface="Arial" panose="020B0604020202020204" pitchFamily="34" charset="0"/>
              </a:rPr>
              <a:t>agrotehniskā</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ieaudzēšanas</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marL="742950" lvl="1" indent="-285750">
              <a:buFont typeface="Arial" panose="020B0604020202020204" pitchFamily="34" charset="0"/>
              <a:buChar char="•"/>
            </a:pPr>
            <a:r>
              <a:rPr lang="en-US" sz="2200" dirty="0" err="1">
                <a:effectLst/>
                <a:latin typeface="Arial" panose="020B0604020202020204" pitchFamily="34" charset="0"/>
                <a:ea typeface="Verdana" panose="020B0604030504040204" pitchFamily="34" charset="0"/>
                <a:cs typeface="Arial" panose="020B0604020202020204" pitchFamily="34" charset="0"/>
              </a:rPr>
              <a:t>agrotehniskā</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atjaunošanas</a:t>
            </a:r>
            <a:r>
              <a:rPr lang="lv-LV" sz="2200" dirty="0">
                <a:effectLst/>
                <a:latin typeface="Arial" panose="020B0604020202020204" pitchFamily="34" charset="0"/>
                <a:ea typeface="Verdana" panose="020B0604030504040204" pitchFamily="34" charset="0"/>
                <a:cs typeface="Arial" panose="020B0604020202020204" pitchFamily="34" charset="0"/>
              </a:rPr>
              <a:t> (pēc postījumiem)</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endParaRPr lang="lv-LV" sz="22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lv-LV" sz="2200" dirty="0">
                <a:effectLst/>
                <a:latin typeface="Arial" panose="020B0604020202020204" pitchFamily="34" charset="0"/>
                <a:ea typeface="Verdana" panose="020B0604030504040204" pitchFamily="34" charset="0"/>
                <a:cs typeface="Arial" panose="020B0604020202020204" pitchFamily="34" charset="0"/>
              </a:rPr>
              <a:t>A</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tbalstu</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atjaunotās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mežaudzes</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lv-LV"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agrotehniskajai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kopšanai</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jeb</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uzturēšanai</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var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saņemt</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lv-LV"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atbilstoši plānam 3</a:t>
            </a:r>
            <a:r>
              <a:rPr lang="en-US"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Verdana" panose="020B0604030504040204" pitchFamily="34" charset="0"/>
                <a:cs typeface="Arial" panose="020B0604020202020204" pitchFamily="34" charset="0"/>
              </a:rPr>
              <a:t>reizes</a:t>
            </a:r>
            <a:r>
              <a:rPr lang="lv-LV" sz="2200" dirty="0">
                <a:solidFill>
                  <a:srgbClr val="000000"/>
                </a:solidFill>
                <a:effectLst/>
                <a:latin typeface="Arial" panose="020B0604020202020204" pitchFamily="34" charset="0"/>
                <a:ea typeface="Verdana" panose="020B0604030504040204" pitchFamily="34" charset="0"/>
                <a:cs typeface="Arial" panose="020B0604020202020204" pitchFamily="34" charset="0"/>
              </a:rPr>
              <a:t> piecu gadu periodā.</a:t>
            </a:r>
          </a:p>
          <a:p>
            <a:endParaRPr lang="lv-LV" sz="1800" dirty="0">
              <a:solidFill>
                <a:srgbClr val="000000"/>
              </a:solidFill>
              <a:effectLst/>
              <a:latin typeface="Times New Roman" panose="02020603050405020304" pitchFamily="18" charset="0"/>
              <a:ea typeface="Times New Roman" panose="02020603050405020304" pitchFamily="18" charset="0"/>
            </a:endParaRPr>
          </a:p>
          <a:p>
            <a:endParaRPr lang="lv-LV" dirty="0">
              <a:solidFill>
                <a:srgbClr val="000000"/>
              </a:solidFill>
              <a:latin typeface="Times New Roman" panose="02020603050405020304" pitchFamily="18" charset="0"/>
            </a:endParaRPr>
          </a:p>
          <a:p>
            <a:endParaRPr lang="lv-LV" dirty="0"/>
          </a:p>
        </p:txBody>
      </p:sp>
    </p:spTree>
    <p:extLst>
      <p:ext uri="{BB962C8B-B14F-4D97-AF65-F5344CB8AC3E}">
        <p14:creationId xmlns:p14="http://schemas.microsoft.com/office/powerpoint/2010/main" val="74368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p:txBody>
          <a:bodyPr>
            <a:normAutofit/>
          </a:bodyPr>
          <a:lstStyle/>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lv-LV"/>
          </a:p>
          <a:p>
            <a:pPr marL="257180" indent="-257180">
              <a:buFont typeface="Arial" charset="0"/>
              <a:buChar char="•"/>
            </a:pPr>
            <a:endParaRPr lang="lv-LV" altLang="en-US"/>
          </a:p>
          <a:p>
            <a:pPr marL="257180" indent="-257180">
              <a:buFont typeface="Arial" charset="0"/>
              <a:buChar char="•"/>
            </a:pPr>
            <a:endParaRPr lang="lv-LV" altLang="en-US"/>
          </a:p>
        </p:txBody>
      </p:sp>
      <p:sp>
        <p:nvSpPr>
          <p:cNvPr id="5" name="Slide Number Placeholder 4">
            <a:extLst>
              <a:ext uri="{FF2B5EF4-FFF2-40B4-BE49-F238E27FC236}">
                <a16:creationId xmlns:a16="http://schemas.microsoft.com/office/drawing/2014/main" id="{971FA39A-EA7E-4DBD-874D-FA4CE1FBB244}"/>
              </a:ext>
            </a:extLst>
          </p:cNvPr>
          <p:cNvSpPr>
            <a:spLocks noGrp="1"/>
          </p:cNvSpPr>
          <p:nvPr>
            <p:ph type="sldNum" sz="quarter" idx="13"/>
          </p:nvPr>
        </p:nvSpPr>
        <p:spPr>
          <a:xfrm>
            <a:off x="11684809" y="6399439"/>
            <a:ext cx="406400" cy="304800"/>
          </a:xfrm>
        </p:spPr>
        <p:txBody>
          <a:bodyPr/>
          <a:lstStyle/>
          <a:p>
            <a:fld id="{4503EEEB-F15E-4925-815F-2D3BDC176C91}" type="slidenum">
              <a:rPr lang="lv-LV" smtClean="0"/>
              <a:t>24</a:t>
            </a:fld>
            <a:endParaRPr lang="lv-LV"/>
          </a:p>
        </p:txBody>
      </p:sp>
      <p:sp>
        <p:nvSpPr>
          <p:cNvPr id="10" name="TextBox 9">
            <a:extLst>
              <a:ext uri="{FF2B5EF4-FFF2-40B4-BE49-F238E27FC236}">
                <a16:creationId xmlns:a16="http://schemas.microsoft.com/office/drawing/2014/main" id="{63C034F6-EC6A-4A34-9EA4-E756FE731861}"/>
              </a:ext>
            </a:extLst>
          </p:cNvPr>
          <p:cNvSpPr txBox="1"/>
          <p:nvPr/>
        </p:nvSpPr>
        <p:spPr>
          <a:xfrm>
            <a:off x="2428874" y="228600"/>
            <a:ext cx="8724901" cy="954107"/>
          </a:xfrm>
          <a:prstGeom prst="rect">
            <a:avLst/>
          </a:prstGeom>
          <a:noFill/>
        </p:spPr>
        <p:txBody>
          <a:bodyPr wrap="square">
            <a:spAutoFit/>
          </a:bodyPr>
          <a:lstStyle/>
          <a:p>
            <a:pPr>
              <a:spcBef>
                <a:spcPts val="1200"/>
              </a:spcBef>
              <a:spcAft>
                <a:spcPts val="300"/>
              </a:spcAft>
            </a:pPr>
            <a:r>
              <a:rPr lang="en-US" sz="2800" b="1" dirty="0">
                <a:effectLst/>
                <a:latin typeface="Arial" panose="020B0604020202020204" pitchFamily="34" charset="0"/>
                <a:ea typeface="Verdana" panose="020B0604030504040204" pitchFamily="34" charset="0"/>
                <a:cs typeface="Arial" panose="020B0604020202020204" pitchFamily="34" charset="0"/>
              </a:rPr>
              <a:t>LA 8 - </a:t>
            </a:r>
            <a:r>
              <a:rPr lang="en-US" sz="2800" b="1" dirty="0" err="1">
                <a:effectLst/>
                <a:latin typeface="Arial" panose="020B0604020202020204" pitchFamily="34" charset="0"/>
                <a:ea typeface="Verdana" panose="020B0604030504040204" pitchFamily="34" charset="0"/>
                <a:cs typeface="Arial" panose="020B0604020202020204" pitchFamily="34" charset="0"/>
              </a:rPr>
              <a:t>Atbalsts</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meža</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ekosistēmu</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noturības</a:t>
            </a:r>
            <a:r>
              <a:rPr lang="en-US" sz="2800" b="1" dirty="0">
                <a:effectLst/>
                <a:latin typeface="Arial" panose="020B0604020202020204" pitchFamily="34" charset="0"/>
                <a:ea typeface="Verdana" panose="020B0604030504040204" pitchFamily="34" charset="0"/>
                <a:cs typeface="Arial" panose="020B0604020202020204" pitchFamily="34" charset="0"/>
              </a:rPr>
              <a:t> un </a:t>
            </a:r>
            <a:r>
              <a:rPr lang="en-US" sz="2800" b="1" dirty="0" err="1">
                <a:effectLst/>
                <a:latin typeface="Arial" panose="020B0604020202020204" pitchFamily="34" charset="0"/>
                <a:ea typeface="Verdana" panose="020B0604030504040204" pitchFamily="34" charset="0"/>
                <a:cs typeface="Arial" panose="020B0604020202020204" pitchFamily="34" charset="0"/>
              </a:rPr>
              <a:t>ekoloģiskās</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vērtības</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uzlabošanai</a:t>
            </a:r>
            <a:r>
              <a:rPr lang="en-US" sz="2800" b="1" dirty="0">
                <a:effectLst/>
                <a:latin typeface="Arial" panose="020B0604020202020204" pitchFamily="34" charset="0"/>
                <a:ea typeface="Verdana" panose="020B0604030504040204" pitchFamily="34" charset="0"/>
                <a:cs typeface="Arial" panose="020B0604020202020204" pitchFamily="34" charset="0"/>
              </a:rPr>
              <a:t> </a:t>
            </a:r>
            <a:r>
              <a:rPr lang="en-US" sz="2800" b="1" dirty="0" err="1">
                <a:effectLst/>
                <a:latin typeface="Arial" panose="020B0604020202020204" pitchFamily="34" charset="0"/>
                <a:ea typeface="Verdana" panose="020B0604030504040204" pitchFamily="34" charset="0"/>
                <a:cs typeface="Arial" panose="020B0604020202020204" pitchFamily="34" charset="0"/>
              </a:rPr>
              <a:t>uzturēšanai</a:t>
            </a:r>
            <a:r>
              <a:rPr lang="lv-LV" sz="2800" b="1" dirty="0">
                <a:effectLst/>
                <a:latin typeface="Arial" panose="020B0604020202020204" pitchFamily="34" charset="0"/>
                <a:ea typeface="Verdana" panose="020B0604030504040204" pitchFamily="34" charset="0"/>
                <a:cs typeface="Arial" panose="020B0604020202020204" pitchFamily="34" charset="0"/>
              </a:rPr>
              <a:t> (2)</a:t>
            </a:r>
          </a:p>
        </p:txBody>
      </p:sp>
      <p:sp>
        <p:nvSpPr>
          <p:cNvPr id="13" name="Content Placeholder 2">
            <a:extLst>
              <a:ext uri="{FF2B5EF4-FFF2-40B4-BE49-F238E27FC236}">
                <a16:creationId xmlns:a16="http://schemas.microsoft.com/office/drawing/2014/main" id="{0B01C435-FB57-48CF-822A-A18B9CA4D7CB}"/>
              </a:ext>
            </a:extLst>
          </p:cNvPr>
          <p:cNvSpPr txBox="1">
            <a:spLocks/>
          </p:cNvSpPr>
          <p:nvPr/>
        </p:nvSpPr>
        <p:spPr>
          <a:xfrm>
            <a:off x="595312" y="1474330"/>
            <a:ext cx="11001375" cy="49339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1800" dirty="0">
              <a:effectLst/>
              <a:latin typeface="Times New Roman" panose="02020603050405020304" pitchFamily="18" charset="0"/>
              <a:ea typeface="Times New Roman" panose="02020603050405020304" pitchFamily="18" charset="0"/>
            </a:endParaRPr>
          </a:p>
          <a:p>
            <a:endParaRPr lang="lv-LV" sz="1600" dirty="0"/>
          </a:p>
        </p:txBody>
      </p:sp>
      <p:sp>
        <p:nvSpPr>
          <p:cNvPr id="7" name="TextBox 6">
            <a:extLst>
              <a:ext uri="{FF2B5EF4-FFF2-40B4-BE49-F238E27FC236}">
                <a16:creationId xmlns:a16="http://schemas.microsoft.com/office/drawing/2014/main" id="{97362930-AF22-4482-B804-E4C2A44361E7}"/>
              </a:ext>
            </a:extLst>
          </p:cNvPr>
          <p:cNvSpPr txBox="1"/>
          <p:nvPr/>
        </p:nvSpPr>
        <p:spPr>
          <a:xfrm>
            <a:off x="595311" y="1695450"/>
            <a:ext cx="10748963" cy="4216539"/>
          </a:xfrm>
          <a:prstGeom prst="rect">
            <a:avLst/>
          </a:prstGeom>
          <a:noFill/>
        </p:spPr>
        <p:txBody>
          <a:bodyPr wrap="square">
            <a:spAutoFit/>
          </a:bodyPr>
          <a:lstStyle/>
          <a:p>
            <a:pPr>
              <a:spcBef>
                <a:spcPts val="200"/>
              </a:spcBef>
              <a:spcAft>
                <a:spcPts val="200"/>
              </a:spcAft>
            </a:pPr>
            <a:endParaRPr lang="lv-LV" dirty="0">
              <a:latin typeface="Verdana" panose="020B0604030504040204" pitchFamily="34" charset="0"/>
              <a:ea typeface="Verdana" panose="020B0604030504040204" pitchFamily="34" charset="0"/>
            </a:endParaRPr>
          </a:p>
          <a:p>
            <a:pPr>
              <a:spcBef>
                <a:spcPts val="200"/>
              </a:spcBef>
              <a:spcAft>
                <a:spcPts val="200"/>
              </a:spcAft>
            </a:pPr>
            <a:r>
              <a:rPr lang="en-US" sz="2200" b="1" dirty="0" err="1">
                <a:effectLst/>
                <a:latin typeface="Arial" panose="020B0604020202020204" pitchFamily="34" charset="0"/>
                <a:ea typeface="Verdana" panose="020B0604030504040204" pitchFamily="34" charset="0"/>
                <a:cs typeface="Arial" panose="020B0604020202020204" pitchFamily="34" charset="0"/>
              </a:rPr>
              <a:t>Attiecināmās</a:t>
            </a:r>
            <a:r>
              <a:rPr lang="en-US" sz="2200" b="1" dirty="0">
                <a:effectLst/>
                <a:latin typeface="Arial" panose="020B0604020202020204" pitchFamily="34" charset="0"/>
                <a:ea typeface="Verdana" panose="020B0604030504040204" pitchFamily="34" charset="0"/>
                <a:cs typeface="Arial" panose="020B0604020202020204" pitchFamily="34" charset="0"/>
              </a:rPr>
              <a:t> </a:t>
            </a:r>
            <a:r>
              <a:rPr lang="en-US" sz="2200" b="1" dirty="0" err="1">
                <a:effectLst/>
                <a:latin typeface="Arial" panose="020B0604020202020204" pitchFamily="34" charset="0"/>
                <a:ea typeface="Verdana" panose="020B0604030504040204" pitchFamily="34" charset="0"/>
                <a:cs typeface="Arial" panose="020B0604020202020204" pitchFamily="34" charset="0"/>
              </a:rPr>
              <a:t>izmaksas</a:t>
            </a:r>
            <a:r>
              <a:rPr lang="lv-LV" sz="2200" b="1" dirty="0">
                <a:effectLst/>
                <a:latin typeface="Arial" panose="020B0604020202020204" pitchFamily="34" charset="0"/>
                <a:ea typeface="Verdana" panose="020B0604030504040204" pitchFamily="34" charset="0"/>
                <a:cs typeface="Arial" panose="020B0604020202020204" pitchFamily="34" charset="0"/>
              </a:rPr>
              <a:t> - 204 EUR/ha</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a:t>
            </a: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neproduktīvu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mežaudžu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nomaiņas</a:t>
            </a:r>
            <a:r>
              <a:rPr lang="lv-LV" sz="2200" dirty="0">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a:t>
            </a: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baltalkšņa</a:t>
            </a:r>
            <a:r>
              <a:rPr lang="en-US" sz="2200" dirty="0">
                <a:effectLst/>
                <a:latin typeface="Arial" panose="020B0604020202020204" pitchFamily="34" charset="0"/>
                <a:ea typeface="Verdana" panose="020B0604030504040204" pitchFamily="34" charset="0"/>
                <a:cs typeface="Arial" panose="020B0604020202020204" pitchFamily="34" charset="0"/>
              </a:rPr>
              <a:t> un </a:t>
            </a:r>
            <a:r>
              <a:rPr lang="en-US" sz="2200" dirty="0" err="1">
                <a:effectLst/>
                <a:latin typeface="Arial" panose="020B0604020202020204" pitchFamily="34" charset="0"/>
                <a:ea typeface="Verdana" panose="020B0604030504040204" pitchFamily="34" charset="0"/>
                <a:cs typeface="Arial" panose="020B0604020202020204" pitchFamily="34" charset="0"/>
              </a:rPr>
              <a:t>blīgznas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mežaudžu</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nomaiņas</a:t>
            </a:r>
            <a:r>
              <a:rPr lang="en-US" sz="2200" dirty="0">
                <a:effectLst/>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a:t>
            </a:r>
            <a:r>
              <a:rPr lang="en-US" sz="2200" dirty="0" err="1">
                <a:effectLst/>
                <a:latin typeface="Arial" panose="020B0604020202020204" pitchFamily="34" charset="0"/>
                <a:ea typeface="Verdana" panose="020B0604030504040204" pitchFamily="34" charset="0"/>
                <a:cs typeface="Arial" panose="020B0604020202020204" pitchFamily="34" charset="0"/>
              </a:rPr>
              <a:t>kopšana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pēc</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ieaudzēšanas</a:t>
            </a:r>
            <a:r>
              <a:rPr lang="lv-LV" sz="2200" dirty="0">
                <a:latin typeface="Arial" panose="020B0604020202020204" pitchFamily="34" charset="0"/>
                <a:ea typeface="Verdana" panose="020B0604030504040204" pitchFamily="34" charset="0"/>
                <a:cs typeface="Arial" panose="020B0604020202020204" pitchFamily="34" charset="0"/>
              </a:rPr>
              <a:t>.</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 </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b="1" dirty="0" err="1">
                <a:effectLst/>
                <a:latin typeface="Arial" panose="020B0604020202020204" pitchFamily="34" charset="0"/>
                <a:ea typeface="Verdana" panose="020B0604030504040204" pitchFamily="34" charset="0"/>
                <a:cs typeface="Arial" panose="020B0604020202020204" pitchFamily="34" charset="0"/>
              </a:rPr>
              <a:t>Atbalsta</a:t>
            </a:r>
            <a:r>
              <a:rPr lang="en-US" sz="2200" b="1" dirty="0">
                <a:effectLst/>
                <a:latin typeface="Arial" panose="020B0604020202020204" pitchFamily="34" charset="0"/>
                <a:ea typeface="Verdana" panose="020B0604030504040204" pitchFamily="34" charset="0"/>
                <a:cs typeface="Arial" panose="020B0604020202020204" pitchFamily="34" charset="0"/>
              </a:rPr>
              <a:t> </a:t>
            </a:r>
            <a:r>
              <a:rPr lang="en-US" sz="2200" b="1" dirty="0" err="1">
                <a:effectLst/>
                <a:latin typeface="Arial" panose="020B0604020202020204" pitchFamily="34" charset="0"/>
                <a:ea typeface="Verdana" panose="020B0604030504040204" pitchFamily="34" charset="0"/>
                <a:cs typeface="Arial" panose="020B0604020202020204" pitchFamily="34" charset="0"/>
              </a:rPr>
              <a:t>intensitāte</a:t>
            </a:r>
            <a:r>
              <a:rPr lang="en-US" sz="2200" b="1"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līdz</a:t>
            </a:r>
            <a:r>
              <a:rPr lang="en-US" sz="2200" dirty="0">
                <a:effectLst/>
                <a:latin typeface="Arial" panose="020B0604020202020204" pitchFamily="34" charset="0"/>
                <a:ea typeface="Verdana" panose="020B0604030504040204" pitchFamily="34" charset="0"/>
                <a:cs typeface="Arial" panose="020B0604020202020204" pitchFamily="34" charset="0"/>
              </a:rPr>
              <a:t> 60%.</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 </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 </a:t>
            </a:r>
            <a:endParaRPr lang="lv-LV" sz="2200" dirty="0">
              <a:effectLst/>
              <a:latin typeface="Arial" panose="020B0604020202020204" pitchFamily="34" charset="0"/>
              <a:ea typeface="Verdana" panose="020B0604030504040204" pitchFamily="34" charset="0"/>
              <a:cs typeface="Arial" panose="020B0604020202020204" pitchFamily="34" charset="0"/>
            </a:endParaRPr>
          </a:p>
          <a:p>
            <a:pPr>
              <a:spcBef>
                <a:spcPts val="200"/>
              </a:spcBef>
              <a:spcAft>
                <a:spcPts val="200"/>
              </a:spcAft>
            </a:pP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Attiecināmās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izmaksas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veicot</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agrotehnisko</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b="1" dirty="0" err="1">
                <a:effectLst/>
                <a:latin typeface="Arial" panose="020B0604020202020204" pitchFamily="34" charset="0"/>
                <a:ea typeface="Verdana" panose="020B0604030504040204" pitchFamily="34" charset="0"/>
                <a:cs typeface="Arial" panose="020B0604020202020204" pitchFamily="34" charset="0"/>
              </a:rPr>
              <a:t>kopšanu</a:t>
            </a:r>
            <a:r>
              <a:rPr lang="en-US" sz="2200" b="1" dirty="0">
                <a:effectLst/>
                <a:latin typeface="Arial" panose="020B0604020202020204" pitchFamily="34" charset="0"/>
                <a:ea typeface="Verdana" panose="020B0604030504040204" pitchFamily="34" charset="0"/>
                <a:cs typeface="Arial" panose="020B0604020202020204" pitchFamily="34" charset="0"/>
              </a:rPr>
              <a:t> </a:t>
            </a:r>
            <a:r>
              <a:rPr lang="en-US" sz="2200" b="1" dirty="0" err="1">
                <a:effectLst/>
                <a:latin typeface="Arial" panose="020B0604020202020204" pitchFamily="34" charset="0"/>
                <a:ea typeface="Verdana" panose="020B0604030504040204" pitchFamily="34" charset="0"/>
                <a:cs typeface="Arial" panose="020B0604020202020204" pitchFamily="34" charset="0"/>
              </a:rPr>
              <a:t>pēc</a:t>
            </a:r>
            <a:r>
              <a:rPr lang="en-US" sz="2200" b="1" dirty="0">
                <a:effectLst/>
                <a:latin typeface="Arial" panose="020B0604020202020204" pitchFamily="34" charset="0"/>
                <a:ea typeface="Verdana" panose="020B0604030504040204" pitchFamily="34" charset="0"/>
                <a:cs typeface="Arial" panose="020B0604020202020204" pitchFamily="34" charset="0"/>
              </a:rPr>
              <a:t> </a:t>
            </a:r>
            <a:r>
              <a:rPr lang="en-US" sz="2200" b="1" dirty="0" err="1">
                <a:effectLst/>
                <a:latin typeface="Arial" panose="020B0604020202020204" pitchFamily="34" charset="0"/>
                <a:ea typeface="Verdana" panose="020B0604030504040204" pitchFamily="34" charset="0"/>
                <a:cs typeface="Arial" panose="020B0604020202020204" pitchFamily="34" charset="0"/>
              </a:rPr>
              <a:t>atjaunošanas</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b="1" dirty="0">
                <a:effectLst/>
                <a:latin typeface="Arial" panose="020B0604020202020204" pitchFamily="34" charset="0"/>
                <a:ea typeface="Verdana" panose="020B0604030504040204" pitchFamily="34" charset="0"/>
                <a:cs typeface="Arial" panose="020B0604020202020204" pitchFamily="34" charset="0"/>
              </a:rPr>
              <a:t>- 204 EUR</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Atbalsta</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intensitāte</a:t>
            </a:r>
            <a:r>
              <a:rPr lang="en-US" sz="2200" dirty="0">
                <a:effectLst/>
                <a:latin typeface="Arial" panose="020B0604020202020204" pitchFamily="34" charset="0"/>
                <a:ea typeface="Verdana" panose="020B0604030504040204" pitchFamily="34" charset="0"/>
                <a:cs typeface="Arial" panose="020B0604020202020204" pitchFamily="34" charset="0"/>
              </a:rPr>
              <a:t> </a:t>
            </a:r>
            <a:r>
              <a:rPr lang="en-US" sz="2200" dirty="0" err="1">
                <a:effectLst/>
                <a:latin typeface="Arial" panose="020B0604020202020204" pitchFamily="34" charset="0"/>
                <a:ea typeface="Verdana" panose="020B0604030504040204" pitchFamily="34" charset="0"/>
                <a:cs typeface="Arial" panose="020B0604020202020204" pitchFamily="34" charset="0"/>
              </a:rPr>
              <a:t>līdz</a:t>
            </a:r>
            <a:r>
              <a:rPr lang="en-US" sz="2200" dirty="0">
                <a:effectLst/>
                <a:latin typeface="Arial" panose="020B0604020202020204" pitchFamily="34" charset="0"/>
                <a:ea typeface="Verdana" panose="020B0604030504040204" pitchFamily="34" charset="0"/>
                <a:cs typeface="Arial" panose="020B0604020202020204" pitchFamily="34" charset="0"/>
              </a:rPr>
              <a:t> 100%.</a:t>
            </a:r>
            <a:endParaRPr lang="lv-LV" sz="2200" dirty="0">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33163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6786-2908-4BD4-B463-6130E47B475B}"/>
              </a:ext>
            </a:extLst>
          </p:cNvPr>
          <p:cNvSpPr>
            <a:spLocks noGrp="1"/>
          </p:cNvSpPr>
          <p:nvPr>
            <p:ph type="title"/>
          </p:nvPr>
        </p:nvSpPr>
        <p:spPr>
          <a:xfrm>
            <a:off x="3052762" y="586106"/>
            <a:ext cx="6086475" cy="661669"/>
          </a:xfrm>
        </p:spPr>
        <p:txBody>
          <a:bodyPr>
            <a:normAutofit/>
          </a:bodyPr>
          <a:lstStyle/>
          <a:p>
            <a:pPr algn="ctr"/>
            <a:r>
              <a:rPr lang="lv-LV" sz="2800" dirty="0">
                <a:latin typeface="Arial" panose="020B0604020202020204" pitchFamily="34" charset="0"/>
                <a:cs typeface="Arial" panose="020B0604020202020204" pitchFamily="34" charset="0"/>
              </a:rPr>
              <a:t>Projektu atlases kritēriji</a:t>
            </a:r>
          </a:p>
        </p:txBody>
      </p:sp>
      <p:sp>
        <p:nvSpPr>
          <p:cNvPr id="3" name="Content Placeholder 2">
            <a:extLst>
              <a:ext uri="{FF2B5EF4-FFF2-40B4-BE49-F238E27FC236}">
                <a16:creationId xmlns:a16="http://schemas.microsoft.com/office/drawing/2014/main" id="{1F65CE05-83FC-41D7-B348-98F6145EE75A}"/>
              </a:ext>
            </a:extLst>
          </p:cNvPr>
          <p:cNvSpPr>
            <a:spLocks noGrp="1"/>
          </p:cNvSpPr>
          <p:nvPr>
            <p:ph idx="1"/>
          </p:nvPr>
        </p:nvSpPr>
        <p:spPr>
          <a:xfrm>
            <a:off x="619125" y="1581149"/>
            <a:ext cx="11172824" cy="4810125"/>
          </a:xfrm>
        </p:spPr>
        <p:txBody>
          <a:bodyPr>
            <a:noAutofit/>
          </a:bodyPr>
          <a:lstStyle/>
          <a:p>
            <a:endParaRPr lang="lv-LV" sz="2200" b="1" dirty="0">
              <a:effectLst/>
              <a:latin typeface="Arial" panose="020B0604020202020204" pitchFamily="34" charset="0"/>
              <a:cs typeface="Arial" panose="020B0604020202020204" pitchFamily="34" charset="0"/>
            </a:endParaRPr>
          </a:p>
          <a:p>
            <a:pPr algn="ctr"/>
            <a:r>
              <a:rPr lang="lv-LV" sz="2200" b="1" dirty="0">
                <a:effectLst/>
                <a:latin typeface="Arial" panose="020B0604020202020204" pitchFamily="34" charset="0"/>
                <a:cs typeface="Arial" panose="020B0604020202020204" pitchFamily="34" charset="0"/>
              </a:rPr>
              <a:t>LA 7.1. Ieguldījumi meža ieaudzēšanai, nomaiņai, atjaunošanai un retināšanai </a:t>
            </a:r>
            <a:r>
              <a:rPr lang="lv-LV" sz="2200" dirty="0">
                <a:effectLst/>
                <a:latin typeface="Arial" panose="020B0604020202020204" pitchFamily="34" charset="0"/>
                <a:cs typeface="Arial" panose="020B0604020202020204" pitchFamily="34" charset="0"/>
              </a:rPr>
              <a:t>(</a:t>
            </a:r>
            <a:r>
              <a:rPr lang="lv-LV" sz="2200" i="1" dirty="0">
                <a:effectLst/>
                <a:latin typeface="Arial" panose="020B0604020202020204" pitchFamily="34" charset="0"/>
                <a:cs typeface="Arial" panose="020B0604020202020204" pitchFamily="34" charset="0"/>
              </a:rPr>
              <a:t>ieaudzēšana, atjaunošana pēc postījumiem, mežaudžu nomaiņa un retināšana</a:t>
            </a:r>
            <a:r>
              <a:rPr lang="lv-LV" sz="2200" dirty="0">
                <a:effectLst/>
                <a:latin typeface="Arial" panose="020B0604020202020204" pitchFamily="34" charset="0"/>
                <a:cs typeface="Arial" panose="020B0604020202020204" pitchFamily="34" charset="0"/>
              </a:rPr>
              <a:t>)</a:t>
            </a:r>
          </a:p>
          <a:p>
            <a:pPr algn="ctr"/>
            <a:endParaRPr lang="lv-LV" sz="2200" b="1" dirty="0">
              <a:effectLst/>
              <a:latin typeface="Arial" panose="020B0604020202020204" pitchFamily="34" charset="0"/>
              <a:cs typeface="Arial" panose="020B0604020202020204" pitchFamily="34" charset="0"/>
            </a:endParaRPr>
          </a:p>
          <a:p>
            <a:pPr algn="ctr"/>
            <a:r>
              <a:rPr lang="en-US" sz="2200" b="1" dirty="0">
                <a:effectLst/>
                <a:latin typeface="Arial" panose="020B0604020202020204" pitchFamily="34" charset="0"/>
                <a:cs typeface="Arial" panose="020B0604020202020204" pitchFamily="34" charset="0"/>
              </a:rPr>
              <a:t>LA 8 - </a:t>
            </a:r>
            <a:r>
              <a:rPr lang="en-US" sz="2200" b="1" dirty="0" err="1">
                <a:effectLst/>
                <a:latin typeface="Arial" panose="020B0604020202020204" pitchFamily="34" charset="0"/>
                <a:cs typeface="Arial" panose="020B0604020202020204" pitchFamily="34" charset="0"/>
              </a:rPr>
              <a:t>Atbalsts</a:t>
            </a:r>
            <a:r>
              <a:rPr lang="en-US" sz="2200" b="1" dirty="0">
                <a:effectLst/>
                <a:latin typeface="Arial" panose="020B0604020202020204" pitchFamily="34" charset="0"/>
                <a:cs typeface="Arial" panose="020B0604020202020204" pitchFamily="34" charset="0"/>
              </a:rPr>
              <a:t> </a:t>
            </a:r>
            <a:r>
              <a:rPr lang="en-US" sz="2200" b="1" dirty="0" err="1">
                <a:effectLst/>
                <a:latin typeface="Arial" panose="020B0604020202020204" pitchFamily="34" charset="0"/>
                <a:cs typeface="Arial" panose="020B0604020202020204" pitchFamily="34" charset="0"/>
              </a:rPr>
              <a:t>meža</a:t>
            </a:r>
            <a:r>
              <a:rPr lang="en-US" sz="2200" b="1" dirty="0">
                <a:effectLst/>
                <a:latin typeface="Arial" panose="020B0604020202020204" pitchFamily="34" charset="0"/>
                <a:cs typeface="Arial" panose="020B0604020202020204" pitchFamily="34" charset="0"/>
              </a:rPr>
              <a:t> </a:t>
            </a:r>
            <a:r>
              <a:rPr lang="en-US" sz="2200" b="1" dirty="0" err="1">
                <a:effectLst/>
                <a:latin typeface="Arial" panose="020B0604020202020204" pitchFamily="34" charset="0"/>
                <a:cs typeface="Arial" panose="020B0604020202020204" pitchFamily="34" charset="0"/>
              </a:rPr>
              <a:t>ekosistēmu</a:t>
            </a:r>
            <a:r>
              <a:rPr lang="en-US" sz="2200" b="1" dirty="0">
                <a:effectLst/>
                <a:latin typeface="Arial" panose="020B0604020202020204" pitchFamily="34" charset="0"/>
                <a:cs typeface="Arial" panose="020B0604020202020204" pitchFamily="34" charset="0"/>
              </a:rPr>
              <a:t> </a:t>
            </a:r>
            <a:r>
              <a:rPr lang="en-US" sz="2200" b="1" dirty="0" err="1">
                <a:effectLst/>
                <a:latin typeface="Arial" panose="020B0604020202020204" pitchFamily="34" charset="0"/>
                <a:cs typeface="Arial" panose="020B0604020202020204" pitchFamily="34" charset="0"/>
              </a:rPr>
              <a:t>noturības</a:t>
            </a:r>
            <a:r>
              <a:rPr lang="en-US" sz="2200" b="1" dirty="0">
                <a:effectLst/>
                <a:latin typeface="Arial" panose="020B0604020202020204" pitchFamily="34" charset="0"/>
                <a:cs typeface="Arial" panose="020B0604020202020204" pitchFamily="34" charset="0"/>
              </a:rPr>
              <a:t> un </a:t>
            </a:r>
            <a:r>
              <a:rPr lang="en-US" sz="2200" b="1" dirty="0" err="1">
                <a:effectLst/>
                <a:latin typeface="Arial" panose="020B0604020202020204" pitchFamily="34" charset="0"/>
                <a:cs typeface="Arial" panose="020B0604020202020204" pitchFamily="34" charset="0"/>
              </a:rPr>
              <a:t>ekoloģiskās</a:t>
            </a:r>
            <a:r>
              <a:rPr lang="en-US" sz="2200" b="1" dirty="0">
                <a:effectLst/>
                <a:latin typeface="Arial" panose="020B0604020202020204" pitchFamily="34" charset="0"/>
                <a:cs typeface="Arial" panose="020B0604020202020204" pitchFamily="34" charset="0"/>
              </a:rPr>
              <a:t> </a:t>
            </a:r>
            <a:r>
              <a:rPr lang="en-US" sz="2200" b="1" dirty="0" err="1">
                <a:effectLst/>
                <a:latin typeface="Arial" panose="020B0604020202020204" pitchFamily="34" charset="0"/>
                <a:cs typeface="Arial" panose="020B0604020202020204" pitchFamily="34" charset="0"/>
              </a:rPr>
              <a:t>vērtības</a:t>
            </a:r>
            <a:r>
              <a:rPr lang="en-US" sz="2200" b="1" dirty="0">
                <a:effectLst/>
                <a:latin typeface="Arial" panose="020B0604020202020204" pitchFamily="34" charset="0"/>
                <a:cs typeface="Arial" panose="020B0604020202020204" pitchFamily="34" charset="0"/>
              </a:rPr>
              <a:t> </a:t>
            </a:r>
            <a:r>
              <a:rPr lang="en-US" sz="2200" b="1" dirty="0" err="1">
                <a:effectLst/>
                <a:latin typeface="Arial" panose="020B0604020202020204" pitchFamily="34" charset="0"/>
                <a:cs typeface="Arial" panose="020B0604020202020204" pitchFamily="34" charset="0"/>
              </a:rPr>
              <a:t>uzlabošanai</a:t>
            </a:r>
            <a:r>
              <a:rPr lang="en-US" sz="2200" b="1" dirty="0">
                <a:effectLst/>
                <a:latin typeface="Arial" panose="020B0604020202020204" pitchFamily="34" charset="0"/>
                <a:cs typeface="Arial" panose="020B0604020202020204" pitchFamily="34" charset="0"/>
              </a:rPr>
              <a:t> </a:t>
            </a:r>
            <a:r>
              <a:rPr lang="en-US" sz="2200" b="1" dirty="0" err="1">
                <a:effectLst/>
                <a:latin typeface="Arial" panose="020B0604020202020204" pitchFamily="34" charset="0"/>
                <a:cs typeface="Arial" panose="020B0604020202020204" pitchFamily="34" charset="0"/>
              </a:rPr>
              <a:t>uzturēšanai</a:t>
            </a:r>
            <a:r>
              <a:rPr lang="lv-LV" sz="2200" b="1" dirty="0">
                <a:latin typeface="Arial" panose="020B0604020202020204" pitchFamily="34" charset="0"/>
                <a:cs typeface="Arial" panose="020B0604020202020204" pitchFamily="34" charset="0"/>
              </a:rPr>
              <a:t> </a:t>
            </a:r>
            <a:r>
              <a:rPr lang="lv-LV" sz="2200" dirty="0">
                <a:latin typeface="Arial" panose="020B0604020202020204" pitchFamily="34" charset="0"/>
                <a:cs typeface="Arial" panose="020B0604020202020204" pitchFamily="34" charset="0"/>
              </a:rPr>
              <a:t>(</a:t>
            </a:r>
            <a:r>
              <a:rPr lang="lv-LV" sz="2200" i="1" dirty="0">
                <a:latin typeface="Arial" panose="020B0604020202020204" pitchFamily="34" charset="0"/>
                <a:cs typeface="Arial" panose="020B0604020202020204" pitchFamily="34" charset="0"/>
              </a:rPr>
              <a:t>agrotehniskā k</a:t>
            </a:r>
            <a:r>
              <a:rPr lang="en-US" sz="2200" i="1" dirty="0" err="1">
                <a:effectLst/>
                <a:latin typeface="Arial" panose="020B0604020202020204" pitchFamily="34" charset="0"/>
                <a:cs typeface="Arial" panose="020B0604020202020204" pitchFamily="34" charset="0"/>
              </a:rPr>
              <a:t>opšana</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pēc</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mežaudzes</a:t>
            </a:r>
            <a:r>
              <a:rPr lang="en-US" sz="2200" i="1" dirty="0">
                <a:effectLst/>
                <a:latin typeface="Arial" panose="020B0604020202020204" pitchFamily="34" charset="0"/>
                <a:cs typeface="Arial" panose="020B0604020202020204" pitchFamily="34" charset="0"/>
              </a:rPr>
              <a:t> </a:t>
            </a:r>
            <a:r>
              <a:rPr lang="en-US" sz="2200" i="1" dirty="0" err="1">
                <a:effectLst/>
                <a:latin typeface="Arial" panose="020B0604020202020204" pitchFamily="34" charset="0"/>
                <a:cs typeface="Arial" panose="020B0604020202020204" pitchFamily="34" charset="0"/>
              </a:rPr>
              <a:t>nomaiņas</a:t>
            </a:r>
            <a:r>
              <a:rPr lang="lv-LV" sz="2200" i="1" dirty="0">
                <a:effectLst/>
                <a:latin typeface="Arial" panose="020B0604020202020204" pitchFamily="34" charset="0"/>
                <a:cs typeface="Arial" panose="020B0604020202020204" pitchFamily="34" charset="0"/>
              </a:rPr>
              <a:t>, ieaudzēšanas, atjaunošanas pēc postījumiem</a:t>
            </a:r>
            <a:r>
              <a:rPr lang="lv-LV" sz="2200" dirty="0">
                <a:effectLst/>
                <a:latin typeface="Arial" panose="020B0604020202020204" pitchFamily="34" charset="0"/>
                <a:cs typeface="Arial" panose="020B0604020202020204" pitchFamily="34" charset="0"/>
              </a:rPr>
              <a:t>)</a:t>
            </a:r>
          </a:p>
          <a:p>
            <a:pPr algn="ctr"/>
            <a:endParaRPr lang="lv-LV" sz="2200" dirty="0">
              <a:latin typeface="Arial" panose="020B0604020202020204" pitchFamily="34" charset="0"/>
              <a:cs typeface="Arial" panose="020B0604020202020204" pitchFamily="34" charset="0"/>
            </a:endParaRPr>
          </a:p>
          <a:p>
            <a:pPr algn="ctr"/>
            <a:endParaRPr lang="lv-LV" sz="2200" dirty="0">
              <a:latin typeface="Arial" panose="020B0604020202020204" pitchFamily="34" charset="0"/>
              <a:cs typeface="Arial" panose="020B0604020202020204" pitchFamily="34" charset="0"/>
            </a:endParaRPr>
          </a:p>
          <a:p>
            <a:pPr algn="ctr"/>
            <a:endParaRPr lang="lv-LV" sz="2200" dirty="0">
              <a:latin typeface="Arial" panose="020B0604020202020204" pitchFamily="34" charset="0"/>
              <a:cs typeface="Arial" panose="020B0604020202020204" pitchFamily="34" charset="0"/>
            </a:endParaRPr>
          </a:p>
          <a:p>
            <a:pPr algn="ctr"/>
            <a:r>
              <a:rPr lang="lv-LV" sz="2200" b="1" dirty="0">
                <a:latin typeface="Arial" panose="020B0604020202020204" pitchFamily="34" charset="0"/>
                <a:cs typeface="Arial" panose="020B0604020202020204" pitchFamily="34" charset="0"/>
              </a:rPr>
              <a:t>PROJEKTU ATLASES KRITĒRIJUS</a:t>
            </a:r>
          </a:p>
          <a:p>
            <a:pPr algn="ctr"/>
            <a:r>
              <a:rPr lang="lv-LV" sz="2200" b="1" dirty="0">
                <a:latin typeface="Arial" panose="020B0604020202020204" pitchFamily="34" charset="0"/>
                <a:cs typeface="Arial" panose="020B0604020202020204" pitchFamily="34" charset="0"/>
              </a:rPr>
              <a:t>APSTIPRINA </a:t>
            </a:r>
            <a:r>
              <a:rPr lang="lv-LV" sz="2200" b="1" dirty="0">
                <a:effectLst/>
                <a:latin typeface="Arial" panose="020B0604020202020204" pitchFamily="34" charset="0"/>
                <a:cs typeface="Arial" panose="020B0604020202020204" pitchFamily="34" charset="0"/>
              </a:rPr>
              <a:t>UZRAUDZĪBAS KOMITEJĀ</a:t>
            </a:r>
            <a:endParaRPr lang="lv-LV" sz="2200" b="1" dirty="0">
              <a:latin typeface="Arial" panose="020B060402020202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59646E14-6967-4281-8D1D-22BB671C31E2}"/>
              </a:ext>
            </a:extLst>
          </p:cNvPr>
          <p:cNvSpPr/>
          <p:nvPr/>
        </p:nvSpPr>
        <p:spPr>
          <a:xfrm>
            <a:off x="5495924" y="4333875"/>
            <a:ext cx="921383" cy="942976"/>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979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DC21-2DF4-4027-92EA-1ED91473D72B}"/>
              </a:ext>
            </a:extLst>
          </p:cNvPr>
          <p:cNvSpPr>
            <a:spLocks noGrp="1"/>
          </p:cNvSpPr>
          <p:nvPr>
            <p:ph type="title"/>
          </p:nvPr>
        </p:nvSpPr>
        <p:spPr>
          <a:xfrm>
            <a:off x="2247900" y="390525"/>
            <a:ext cx="9134475" cy="885825"/>
          </a:xfrm>
        </p:spPr>
        <p:txBody>
          <a:bodyPr>
            <a:normAutofit/>
          </a:bodyPr>
          <a:lstStyle/>
          <a:p>
            <a:pPr algn="ctr"/>
            <a:r>
              <a:rPr lang="lv-LV" sz="2800" b="1" dirty="0">
                <a:latin typeface="Arial" panose="020B0604020202020204" pitchFamily="34" charset="0"/>
                <a:cs typeface="Arial" panose="020B0604020202020204" pitchFamily="34" charset="0"/>
              </a:rPr>
              <a:t>Potenciālās izmaiņas administrēšanas nosacījumos</a:t>
            </a:r>
            <a:endParaRPr lang="lv-LV" sz="2800" dirty="0"/>
          </a:p>
        </p:txBody>
      </p:sp>
      <p:sp>
        <p:nvSpPr>
          <p:cNvPr id="3" name="Content Placeholder 2">
            <a:extLst>
              <a:ext uri="{FF2B5EF4-FFF2-40B4-BE49-F238E27FC236}">
                <a16:creationId xmlns:a16="http://schemas.microsoft.com/office/drawing/2014/main" id="{B62E9DE6-8BBC-4102-A9AF-51853FEC0A34}"/>
              </a:ext>
            </a:extLst>
          </p:cNvPr>
          <p:cNvSpPr>
            <a:spLocks noGrp="1"/>
          </p:cNvSpPr>
          <p:nvPr>
            <p:ph idx="1"/>
          </p:nvPr>
        </p:nvSpPr>
        <p:spPr>
          <a:xfrm>
            <a:off x="866775" y="1724025"/>
            <a:ext cx="10715625" cy="4402153"/>
          </a:xfrm>
        </p:spPr>
        <p:txBody>
          <a:bodyPr>
            <a:normAutofit/>
          </a:bodyPr>
          <a:lstStyle/>
          <a:p>
            <a:pPr marL="285750" indent="-285750">
              <a:buFont typeface="Arial" panose="020B0604020202020204" pitchFamily="34" charset="0"/>
              <a:buChar char="•"/>
            </a:pPr>
            <a:r>
              <a:rPr lang="lv-LV" sz="2400" dirty="0">
                <a:effectLst/>
                <a:latin typeface="Arial" panose="020B0604020202020204" pitchFamily="34" charset="0"/>
                <a:cs typeface="Arial" panose="020B0604020202020204" pitchFamily="34" charset="0"/>
              </a:rPr>
              <a:t>Atteikšanās no papīra formāta </a:t>
            </a:r>
            <a:r>
              <a:rPr lang="lv-LV" sz="2400" dirty="0">
                <a:effectLst/>
                <a:latin typeface="Arial" panose="020B0604020202020204" pitchFamily="34" charset="0"/>
                <a:ea typeface="Times New Roman" panose="02020603050405020304" pitchFamily="18" charset="0"/>
                <a:cs typeface="Arial" panose="020B0604020202020204" pitchFamily="34" charset="0"/>
              </a:rPr>
              <a:t>Meža apsaimniekošanas atbalsta pasākumu plāna (</a:t>
            </a:r>
            <a:r>
              <a:rPr lang="lv-LV" sz="2400" dirty="0">
                <a:effectLst/>
                <a:latin typeface="Arial" panose="020B0604020202020204" pitchFamily="34" charset="0"/>
                <a:cs typeface="Arial" panose="020B0604020202020204" pitchFamily="34" charset="0"/>
              </a:rPr>
              <a:t>MAAPP), veicot pieteikšanos tikai elektroniskā formātā </a:t>
            </a:r>
          </a:p>
          <a:p>
            <a:pPr marL="285750" indent="-285750">
              <a:buFont typeface="Arial" panose="020B0604020202020204" pitchFamily="34" charset="0"/>
              <a:buChar char="•"/>
            </a:pPr>
            <a:r>
              <a:rPr lang="lv-LV" sz="2400" dirty="0">
                <a:effectLst/>
                <a:latin typeface="Arial" panose="020B0604020202020204" pitchFamily="34" charset="0"/>
                <a:cs typeface="Arial" panose="020B0604020202020204" pitchFamily="34" charset="0"/>
              </a:rPr>
              <a:t>VMD un LAD nodrošina savstarpēju datu apmaiņu gan par MAAPP apstiprināšanu </a:t>
            </a:r>
            <a:r>
              <a:rPr lang="lv-LV" sz="2400" dirty="0" err="1">
                <a:effectLst/>
                <a:latin typeface="Arial" panose="020B0604020202020204" pitchFamily="34" charset="0"/>
                <a:cs typeface="Arial" panose="020B0604020202020204" pitchFamily="34" charset="0"/>
              </a:rPr>
              <a:t>atbalsttiesīgajā</a:t>
            </a:r>
            <a:r>
              <a:rPr lang="lv-LV" sz="2400" dirty="0">
                <a:effectLst/>
                <a:latin typeface="Arial" panose="020B0604020202020204" pitchFamily="34" charset="0"/>
                <a:cs typeface="Arial" panose="020B0604020202020204" pitchFamily="34" charset="0"/>
              </a:rPr>
              <a:t> platībā, gan </a:t>
            </a:r>
            <a:r>
              <a:rPr lang="lv-LV" sz="2400" dirty="0">
                <a:latin typeface="Arial" panose="020B0604020202020204" pitchFamily="34" charset="0"/>
                <a:cs typeface="Arial" panose="020B0604020202020204" pitchFamily="34" charset="0"/>
              </a:rPr>
              <a:t>informāciju par projektā paveiktajām darbībām</a:t>
            </a:r>
          </a:p>
          <a:p>
            <a:pPr marL="285750" indent="-285750">
              <a:buFont typeface="Arial" panose="020B0604020202020204" pitchFamily="34" charset="0"/>
              <a:buChar char="•"/>
            </a:pPr>
            <a:r>
              <a:rPr lang="lv-LV" sz="2400" i="1" dirty="0">
                <a:latin typeface="Arial" panose="020B0604020202020204" pitchFamily="34" charset="0"/>
                <a:cs typeface="Arial" panose="020B0604020202020204" pitchFamily="34" charset="0"/>
              </a:rPr>
              <a:t>e</a:t>
            </a:r>
            <a:r>
              <a:rPr lang="lv-LV" sz="2400" i="1" dirty="0">
                <a:effectLst/>
                <a:latin typeface="Arial" panose="020B0604020202020204" pitchFamily="34" charset="0"/>
                <a:cs typeface="Arial" panose="020B0604020202020204" pitchFamily="34" charset="0"/>
              </a:rPr>
              <a:t>lektronisko</a:t>
            </a:r>
            <a:r>
              <a:rPr lang="lv-LV" sz="2400" dirty="0">
                <a:effectLst/>
                <a:latin typeface="Arial" panose="020B0604020202020204" pitchFamily="34" charset="0"/>
                <a:cs typeface="Arial" panose="020B0604020202020204" pitchFamily="34" charset="0"/>
              </a:rPr>
              <a:t> MAAPP pretendents varēs savlaicīgi apstiprināt VMD, pirms tiek uzsākta projektu iesniegšanas kārta</a:t>
            </a:r>
          </a:p>
          <a:p>
            <a:pPr marL="285750" indent="-285750">
              <a:buFont typeface="Arial" panose="020B0604020202020204" pitchFamily="34" charset="0"/>
              <a:buChar char="•"/>
            </a:pPr>
            <a:r>
              <a:rPr lang="lv-LV" sz="2400" dirty="0">
                <a:latin typeface="Arial" panose="020B0604020202020204" pitchFamily="34" charset="0"/>
                <a:cs typeface="Arial" panose="020B0604020202020204" pitchFamily="34" charset="0"/>
              </a:rPr>
              <a:t>Pirmajā kārtā iespējams p</a:t>
            </a:r>
            <a:r>
              <a:rPr lang="lv-LV" sz="2400" dirty="0">
                <a:effectLst/>
                <a:latin typeface="Arial" panose="020B0604020202020204" pitchFamily="34" charset="0"/>
                <a:cs typeface="Arial" panose="020B0604020202020204" pitchFamily="34" charset="0"/>
              </a:rPr>
              <a:t>ārejas periods, lai nodrošinātu jau apstiprināto papīra formāta MAAPP izmantošanu </a:t>
            </a:r>
          </a:p>
          <a:p>
            <a:pPr marL="342900" indent="-342900">
              <a:buFont typeface="Arial" panose="020B0604020202020204" pitchFamily="34" charset="0"/>
              <a:buChar char="•"/>
            </a:pPr>
            <a:r>
              <a:rPr lang="lv-LV" sz="2400" dirty="0">
                <a:latin typeface="Arial" panose="020B0604020202020204" pitchFamily="34" charset="0"/>
                <a:cs typeface="Arial" panose="020B0604020202020204" pitchFamily="34" charset="0"/>
              </a:rPr>
              <a:t>Jaunā perioda pirmās projektu iesniegumu kārtas orientējoši plānotas 2023. gada jūnija mēnesī </a:t>
            </a:r>
          </a:p>
          <a:p>
            <a:endParaRPr lang="lv-LV" sz="1600" dirty="0">
              <a:effectLst/>
            </a:endParaRPr>
          </a:p>
          <a:p>
            <a:endParaRPr lang="lv-LV" dirty="0"/>
          </a:p>
        </p:txBody>
      </p:sp>
    </p:spTree>
    <p:extLst>
      <p:ext uri="{BB962C8B-B14F-4D97-AF65-F5344CB8AC3E}">
        <p14:creationId xmlns:p14="http://schemas.microsoft.com/office/powerpoint/2010/main" val="1487457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1502-CD39-475F-8331-7743B5AF97B3}"/>
              </a:ext>
            </a:extLst>
          </p:cNvPr>
          <p:cNvSpPr>
            <a:spLocks noGrp="1"/>
          </p:cNvSpPr>
          <p:nvPr>
            <p:ph type="title"/>
          </p:nvPr>
        </p:nvSpPr>
        <p:spPr>
          <a:xfrm>
            <a:off x="2370137" y="489726"/>
            <a:ext cx="8128000" cy="796149"/>
          </a:xfrm>
        </p:spPr>
        <p:txBody>
          <a:bodyPr/>
          <a:lstStyle/>
          <a:p>
            <a:pPr algn="ctr"/>
            <a:r>
              <a:rPr lang="en-US" sz="2800" b="1" dirty="0">
                <a:effectLst/>
                <a:latin typeface="Arial" panose="020B0604020202020204" pitchFamily="34" charset="0"/>
                <a:cs typeface="Arial" panose="020B0604020202020204" pitchFamily="34" charset="0"/>
              </a:rPr>
              <a:t>LA 12 - </a:t>
            </a:r>
            <a:r>
              <a:rPr lang="en-US" sz="2800" b="1" i="1" dirty="0">
                <a:effectLst/>
                <a:latin typeface="Arial" panose="020B0604020202020204" pitchFamily="34" charset="0"/>
                <a:cs typeface="Arial" panose="020B0604020202020204" pitchFamily="34" charset="0"/>
              </a:rPr>
              <a:t>Natura</a:t>
            </a:r>
            <a:r>
              <a:rPr lang="en-US" sz="2800" b="1" dirty="0">
                <a:effectLst/>
                <a:latin typeface="Arial" panose="020B0604020202020204" pitchFamily="34" charset="0"/>
                <a:cs typeface="Arial" panose="020B0604020202020204" pitchFamily="34" charset="0"/>
              </a:rPr>
              <a:t> 2000 </a:t>
            </a:r>
            <a:r>
              <a:rPr lang="en-US" sz="2800" b="1" dirty="0" err="1">
                <a:effectLst/>
                <a:latin typeface="Arial" panose="020B0604020202020204" pitchFamily="34" charset="0"/>
                <a:cs typeface="Arial" panose="020B0604020202020204" pitchFamily="34" charset="0"/>
              </a:rPr>
              <a:t>maksājums</a:t>
            </a:r>
            <a:r>
              <a:rPr lang="en-US" sz="2800" b="1" dirty="0">
                <a:effectLst/>
                <a:latin typeface="Arial" panose="020B0604020202020204" pitchFamily="34" charset="0"/>
                <a:cs typeface="Arial" panose="020B0604020202020204" pitchFamily="34" charset="0"/>
              </a:rPr>
              <a:t> </a:t>
            </a:r>
            <a:r>
              <a:rPr lang="en-US" sz="2800" b="1" dirty="0" err="1">
                <a:effectLst/>
                <a:latin typeface="Arial" panose="020B0604020202020204" pitchFamily="34" charset="0"/>
                <a:cs typeface="Arial" panose="020B0604020202020204" pitchFamily="34" charset="0"/>
              </a:rPr>
              <a:t>mežiem</a:t>
            </a:r>
            <a:br>
              <a:rPr lang="lv-LV" sz="1800" b="1" dirty="0">
                <a:effectLst/>
                <a:latin typeface="Times New Roman" panose="02020603050405020304" pitchFamily="18" charset="0"/>
              </a:rPr>
            </a:br>
            <a:endParaRPr lang="lv-LV" dirty="0"/>
          </a:p>
        </p:txBody>
      </p:sp>
      <p:sp>
        <p:nvSpPr>
          <p:cNvPr id="3" name="Content Placeholder 2">
            <a:extLst>
              <a:ext uri="{FF2B5EF4-FFF2-40B4-BE49-F238E27FC236}">
                <a16:creationId xmlns:a16="http://schemas.microsoft.com/office/drawing/2014/main" id="{0BB780A9-86B6-4C57-A185-B71F641DC1F9}"/>
              </a:ext>
            </a:extLst>
          </p:cNvPr>
          <p:cNvSpPr>
            <a:spLocks noGrp="1"/>
          </p:cNvSpPr>
          <p:nvPr>
            <p:ph idx="1"/>
          </p:nvPr>
        </p:nvSpPr>
        <p:spPr>
          <a:xfrm>
            <a:off x="723900" y="1393018"/>
            <a:ext cx="10877549" cy="5274482"/>
          </a:xfrm>
        </p:spPr>
        <p:txBody>
          <a:bodyPr>
            <a:noAutofit/>
          </a:bodyPr>
          <a:lstStyle/>
          <a:p>
            <a:pPr algn="r">
              <a:lnSpc>
                <a:spcPct val="120000"/>
              </a:lnSpc>
              <a:spcBef>
                <a:spcPts val="0"/>
              </a:spcBef>
            </a:pPr>
            <a:r>
              <a:rPr lang="lv-LV" sz="1900" b="1" dirty="0">
                <a:latin typeface="Arial" panose="020B0604020202020204" pitchFamily="34" charset="0"/>
                <a:cs typeface="Arial" panose="020B0604020202020204" pitchFamily="34" charset="0"/>
              </a:rPr>
              <a:t>Kompensāciju veida atbalsts par mežsaimnieciskās darbības ierobežojumiem</a:t>
            </a:r>
          </a:p>
          <a:p>
            <a:pPr>
              <a:lnSpc>
                <a:spcPct val="120000"/>
              </a:lnSpc>
              <a:spcBef>
                <a:spcPts val="0"/>
              </a:spcBef>
            </a:pPr>
            <a:r>
              <a:rPr lang="lv-LV" sz="1900" dirty="0">
                <a:effectLst/>
                <a:latin typeface="Arial" panose="020B0604020202020204" pitchFamily="34" charset="0"/>
                <a:ea typeface="Times New Roman" panose="02020603050405020304" pitchFamily="18" charset="0"/>
                <a:cs typeface="Arial" panose="020B0604020202020204" pitchFamily="34" charset="0"/>
              </a:rPr>
              <a:t>A</a:t>
            </a:r>
            <a:r>
              <a:rPr lang="en-US" sz="1900" dirty="0" err="1">
                <a:effectLst/>
                <a:latin typeface="Arial" panose="020B0604020202020204" pitchFamily="34" charset="0"/>
                <a:ea typeface="Times New Roman" panose="02020603050405020304" pitchFamily="18" charset="0"/>
                <a:cs typeface="Arial" panose="020B0604020202020204" pitchFamily="34" charset="0"/>
              </a:rPr>
              <a:t>tbalsttiesīgā</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platība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ir</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privāto</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īpašumu</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meža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zeme</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izņemot</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purvu</a:t>
            </a:r>
            <a:r>
              <a:rPr lang="en-US" sz="1900" dirty="0">
                <a:effectLst/>
                <a:latin typeface="Arial" panose="020B0604020202020204" pitchFamily="34" charset="0"/>
                <a:ea typeface="Times New Roman" panose="02020603050405020304" pitchFamily="18" charset="0"/>
                <a:cs typeface="Arial" panose="020B0604020202020204" pitchFamily="34" charset="0"/>
              </a:rPr>
              <a:t>), kas </a:t>
            </a:r>
            <a:r>
              <a:rPr lang="en-US" sz="1900" dirty="0" err="1">
                <a:effectLst/>
                <a:latin typeface="Arial" panose="020B0604020202020204" pitchFamily="34" charset="0"/>
                <a:ea typeface="Times New Roman" panose="02020603050405020304" pitchFamily="18" charset="0"/>
                <a:cs typeface="Arial" panose="020B0604020202020204" pitchFamily="34" charset="0"/>
              </a:rPr>
              <a:t>iekļauta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Eiropas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nozīmes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aizsargājamo</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dabas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teritoriju</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i="1" dirty="0">
                <a:effectLst/>
                <a:latin typeface="Arial" panose="020B0604020202020204" pitchFamily="34" charset="0"/>
                <a:ea typeface="Times New Roman" panose="02020603050405020304" pitchFamily="18" charset="0"/>
                <a:cs typeface="Arial" panose="020B0604020202020204" pitchFamily="34" charset="0"/>
              </a:rPr>
              <a:t>Natura </a:t>
            </a:r>
            <a:r>
              <a:rPr lang="en-US" sz="1900" dirty="0">
                <a:effectLst/>
                <a:latin typeface="Arial" panose="020B0604020202020204" pitchFamily="34" charset="0"/>
                <a:ea typeface="Times New Roman" panose="02020603050405020304" pitchFamily="18" charset="0"/>
                <a:cs typeface="Arial" panose="020B0604020202020204" pitchFamily="34" charset="0"/>
              </a:rPr>
              <a:t>2000) </a:t>
            </a:r>
            <a:r>
              <a:rPr lang="en-US" sz="1900" dirty="0" err="1">
                <a:effectLst/>
                <a:latin typeface="Arial" panose="020B0604020202020204" pitchFamily="34" charset="0"/>
                <a:ea typeface="Times New Roman" panose="02020603050405020304" pitchFamily="18" charset="0"/>
                <a:cs typeface="Arial" panose="020B0604020202020204" pitchFamily="34" charset="0"/>
              </a:rPr>
              <a:t>sarakstā</a:t>
            </a:r>
            <a:r>
              <a:rPr lang="en-US" sz="1900" dirty="0">
                <a:effectLst/>
                <a:latin typeface="Arial" panose="020B0604020202020204" pitchFamily="34" charset="0"/>
                <a:ea typeface="Times New Roman" panose="02020603050405020304" pitchFamily="18" charset="0"/>
                <a:cs typeface="Arial" panose="020B0604020202020204" pitchFamily="34" charset="0"/>
              </a:rPr>
              <a:t> un/</a:t>
            </a:r>
            <a:r>
              <a:rPr lang="en-US" sz="1900" dirty="0" err="1">
                <a:effectLst/>
                <a:latin typeface="Arial" panose="020B0604020202020204" pitchFamily="34" charset="0"/>
                <a:ea typeface="Times New Roman" panose="02020603050405020304" pitchFamily="18" charset="0"/>
                <a:cs typeface="Arial" panose="020B0604020202020204" pitchFamily="34" charset="0"/>
              </a:rPr>
              <a:t>vai</a:t>
            </a:r>
            <a:r>
              <a:rPr lang="en-US" sz="1900" dirty="0">
                <a:effectLst/>
                <a:latin typeface="Arial" panose="020B0604020202020204" pitchFamily="34" charset="0"/>
                <a:ea typeface="Times New Roman" panose="02020603050405020304" pitchFamily="18" charset="0"/>
                <a:cs typeface="Arial" panose="020B0604020202020204" pitchFamily="34" charset="0"/>
              </a:rPr>
              <a:t>, kas </a:t>
            </a:r>
            <a:r>
              <a:rPr lang="en-US" sz="1900" dirty="0" err="1">
                <a:effectLst/>
                <a:latin typeface="Arial" panose="020B0604020202020204" pitchFamily="34" charset="0"/>
                <a:ea typeface="Times New Roman" panose="02020603050405020304" pitchFamily="18" charset="0"/>
                <a:cs typeface="Arial" panose="020B0604020202020204" pitchFamily="34" charset="0"/>
              </a:rPr>
              <a:t>atrodas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mikroliegumā</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Atbalstu</a:t>
            </a:r>
            <a:r>
              <a:rPr lang="en-US" sz="1900" dirty="0">
                <a:effectLst/>
                <a:latin typeface="Arial" panose="020B0604020202020204" pitchFamily="34" charset="0"/>
                <a:ea typeface="Times New Roman" panose="02020603050405020304" pitchFamily="18" charset="0"/>
                <a:cs typeface="Arial" panose="020B0604020202020204" pitchFamily="34" charset="0"/>
              </a:rPr>
              <a:t> var </a:t>
            </a:r>
            <a:r>
              <a:rPr lang="en-US" sz="1900" dirty="0" err="1">
                <a:effectLst/>
                <a:latin typeface="Arial" panose="020B0604020202020204" pitchFamily="34" charset="0"/>
                <a:ea typeface="Times New Roman" panose="02020603050405020304" pitchFamily="18" charset="0"/>
                <a:cs typeface="Arial" panose="020B0604020202020204" pitchFamily="34" charset="0"/>
              </a:rPr>
              <a:t>saņemt</a:t>
            </a:r>
            <a:r>
              <a:rPr lang="en-US" sz="1900" dirty="0">
                <a:effectLst/>
                <a:latin typeface="Arial" panose="020B0604020202020204" pitchFamily="34" charset="0"/>
                <a:ea typeface="Times New Roman" panose="02020603050405020304" pitchFamily="18" charset="0"/>
                <a:cs typeface="Arial" panose="020B0604020202020204" pitchFamily="34" charset="0"/>
              </a:rPr>
              <a:t> par </a:t>
            </a:r>
            <a:r>
              <a:rPr lang="en-US" sz="1900" dirty="0" err="1">
                <a:effectLst/>
                <a:latin typeface="Arial" panose="020B0604020202020204" pitchFamily="34" charset="0"/>
                <a:ea typeface="Times New Roman" panose="02020603050405020304" pitchFamily="18" charset="0"/>
                <a:cs typeface="Arial" panose="020B0604020202020204" pitchFamily="34" charset="0"/>
              </a:rPr>
              <a:t>platībām</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kurās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noteikts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kāds</a:t>
            </a:r>
            <a:r>
              <a:rPr lang="en-US" sz="1900" dirty="0">
                <a:effectLst/>
                <a:latin typeface="Arial" panose="020B0604020202020204" pitchFamily="34" charset="0"/>
                <a:ea typeface="Times New Roman" panose="02020603050405020304" pitchFamily="18" charset="0"/>
                <a:cs typeface="Arial" panose="020B0604020202020204" pitchFamily="34" charset="0"/>
              </a:rPr>
              <a:t> no </a:t>
            </a:r>
            <a:r>
              <a:rPr lang="en-US" sz="1900" dirty="0" err="1">
                <a:effectLst/>
                <a:latin typeface="Arial" panose="020B0604020202020204" pitchFamily="34" charset="0"/>
                <a:ea typeface="Times New Roman" panose="02020603050405020304" pitchFamily="18" charset="0"/>
                <a:cs typeface="Arial" panose="020B0604020202020204" pitchFamily="34" charset="0"/>
              </a:rPr>
              <a:t>šādiem</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saimnieciskās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darbības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ierobežojumiem</a:t>
            </a:r>
            <a:r>
              <a:rPr lang="en-US" sz="1900" dirty="0">
                <a:effectLst/>
                <a:latin typeface="Arial" panose="020B0604020202020204" pitchFamily="34" charset="0"/>
                <a:ea typeface="Times New Roman" panose="02020603050405020304" pitchFamily="18" charset="0"/>
                <a:cs typeface="Arial" panose="020B0604020202020204" pitchFamily="34" charset="0"/>
              </a:rPr>
              <a:t>:</a:t>
            </a:r>
            <a:endParaRPr lang="lv-LV" sz="1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aizliegta</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mežsaimnieciskā</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darbība</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lv-LV"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aizliegta</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galvenā</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cirte</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un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kopšanas</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cirte</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lv-LV"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aizliegta</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galvenā</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cirte</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lv-LV"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pP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aizliegta</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kailcirte</a:t>
            </a:r>
            <a:r>
              <a:rPr lang="en-US"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lv-LV" sz="19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pPr>
            <a:endParaRPr lang="lv-LV" sz="19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err="1">
                <a:effectLst/>
                <a:latin typeface="Arial" panose="020B0604020202020204" pitchFamily="34" charset="0"/>
                <a:ea typeface="Times New Roman" panose="02020603050405020304" pitchFamily="18" charset="0"/>
                <a:cs typeface="Arial" panose="020B0604020202020204" pitchFamily="34" charset="0"/>
              </a:rPr>
              <a:t>Atbalsta</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err="1">
                <a:effectLst/>
                <a:latin typeface="Arial" panose="020B0604020202020204" pitchFamily="34" charset="0"/>
                <a:ea typeface="Times New Roman" panose="02020603050405020304" pitchFamily="18" charset="0"/>
                <a:cs typeface="Arial" panose="020B0604020202020204" pitchFamily="34" charset="0"/>
              </a:rPr>
              <a:t>apmērs</a:t>
            </a:r>
            <a:r>
              <a:rPr lang="en-US" sz="1900" b="1" dirty="0">
                <a:effectLst/>
                <a:latin typeface="Arial" panose="020B0604020202020204" pitchFamily="34" charset="0"/>
                <a:ea typeface="Times New Roman" panose="02020603050405020304" pitchFamily="18" charset="0"/>
                <a:cs typeface="Arial" panose="020B0604020202020204" pitchFamily="34" charset="0"/>
              </a:rPr>
              <a:t>:</a:t>
            </a:r>
            <a:endParaRPr lang="lv-LV" sz="19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a:effectLst/>
                <a:latin typeface="Arial" panose="020B0604020202020204" pitchFamily="34" charset="0"/>
                <a:ea typeface="Times New Roman" panose="02020603050405020304" pitchFamily="18" charset="0"/>
                <a:cs typeface="Arial" panose="020B0604020202020204" pitchFamily="34" charset="0"/>
              </a:rPr>
              <a:t>196 </a:t>
            </a:r>
            <a:r>
              <a:rPr lang="lv-LV" sz="1900" b="1" dirty="0">
                <a:effectLst/>
                <a:latin typeface="Arial" panose="020B0604020202020204" pitchFamily="34" charset="0"/>
                <a:ea typeface="Times New Roman" panose="02020603050405020304" pitchFamily="18" charset="0"/>
                <a:cs typeface="Arial" panose="020B0604020202020204" pitchFamily="34" charset="0"/>
              </a:rPr>
              <a:t>EUR/ha</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aizliegta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mežsaimnieciskā</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darbība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aizliegta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galvenā</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cirte</a:t>
            </a:r>
            <a:r>
              <a:rPr lang="en-US" sz="1900" dirty="0">
                <a:effectLst/>
                <a:latin typeface="Arial" panose="020B0604020202020204" pitchFamily="34" charset="0"/>
                <a:ea typeface="Times New Roman" panose="02020603050405020304" pitchFamily="18" charset="0"/>
                <a:cs typeface="Arial" panose="020B0604020202020204" pitchFamily="34" charset="0"/>
              </a:rPr>
              <a:t> un </a:t>
            </a:r>
            <a:r>
              <a:rPr lang="en-US" sz="1900" dirty="0" err="1">
                <a:effectLst/>
                <a:latin typeface="Arial" panose="020B0604020202020204" pitchFamily="34" charset="0"/>
                <a:ea typeface="Times New Roman" panose="02020603050405020304" pitchFamily="18" charset="0"/>
                <a:cs typeface="Arial" panose="020B0604020202020204" pitchFamily="34" charset="0"/>
              </a:rPr>
              <a:t>kopšanas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cirte</a:t>
            </a:r>
            <a:r>
              <a:rPr lang="en-US" sz="1900" dirty="0">
                <a:effectLst/>
                <a:latin typeface="Arial" panose="020B0604020202020204" pitchFamily="34" charset="0"/>
                <a:ea typeface="Times New Roman" panose="02020603050405020304" pitchFamily="18" charset="0"/>
                <a:cs typeface="Arial" panose="020B0604020202020204" pitchFamily="34" charset="0"/>
              </a:rPr>
              <a:t>;</a:t>
            </a:r>
            <a:endParaRPr lang="lv-LV" sz="1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a:effectLst/>
                <a:latin typeface="Arial" panose="020B0604020202020204" pitchFamily="34" charset="0"/>
                <a:ea typeface="Times New Roman" panose="02020603050405020304" pitchFamily="18" charset="0"/>
                <a:cs typeface="Arial" panose="020B0604020202020204" pitchFamily="34" charset="0"/>
              </a:rPr>
              <a:t>145 </a:t>
            </a:r>
            <a:r>
              <a:rPr lang="lv-LV" sz="1900" b="1" dirty="0">
                <a:effectLst/>
                <a:latin typeface="Arial" panose="020B0604020202020204" pitchFamily="34" charset="0"/>
                <a:ea typeface="Times New Roman" panose="02020603050405020304" pitchFamily="18" charset="0"/>
                <a:cs typeface="Arial" panose="020B0604020202020204" pitchFamily="34" charset="0"/>
              </a:rPr>
              <a:t>EUR/ha</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aizliegta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galvenā</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cirte</a:t>
            </a:r>
            <a:r>
              <a:rPr lang="en-US" sz="1900" dirty="0">
                <a:effectLst/>
                <a:latin typeface="Arial" panose="020B0604020202020204" pitchFamily="34" charset="0"/>
                <a:ea typeface="Times New Roman" panose="02020603050405020304" pitchFamily="18" charset="0"/>
                <a:cs typeface="Arial" panose="020B0604020202020204" pitchFamily="34" charset="0"/>
              </a:rPr>
              <a:t>;</a:t>
            </a:r>
            <a:endParaRPr lang="lv-LV" sz="1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US" sz="1900" b="1" dirty="0">
                <a:effectLst/>
                <a:latin typeface="Arial" panose="020B0604020202020204" pitchFamily="34" charset="0"/>
                <a:ea typeface="Times New Roman" panose="02020603050405020304" pitchFamily="18" charset="0"/>
                <a:cs typeface="Arial" panose="020B0604020202020204" pitchFamily="34" charset="0"/>
              </a:rPr>
              <a:t>52 </a:t>
            </a:r>
            <a:r>
              <a:rPr lang="lv-LV" sz="1900" b="1" dirty="0">
                <a:effectLst/>
                <a:latin typeface="Arial" panose="020B0604020202020204" pitchFamily="34" charset="0"/>
                <a:ea typeface="Times New Roman" panose="02020603050405020304" pitchFamily="18" charset="0"/>
                <a:cs typeface="Arial" panose="020B0604020202020204" pitchFamily="34" charset="0"/>
              </a:rPr>
              <a:t>EUR/ha</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aizliegta</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kailcirte</a:t>
            </a:r>
            <a:endParaRPr lang="lv-LV" sz="19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pPr>
            <a:r>
              <a:rPr lang="en-US" sz="1900" dirty="0">
                <a:effectLst/>
                <a:latin typeface="Arial" panose="020B0604020202020204" pitchFamily="34" charset="0"/>
                <a:ea typeface="Times New Roman" panose="02020603050405020304" pitchFamily="18" charset="0"/>
                <a:cs typeface="Arial" panose="020B0604020202020204" pitchFamily="34" charset="0"/>
              </a:rPr>
              <a:t> </a:t>
            </a:r>
            <a:endParaRPr lang="lv-LV" sz="1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lv-LV" sz="1900" b="1" dirty="0">
                <a:latin typeface="Arial" panose="020B0604020202020204" pitchFamily="34" charset="0"/>
                <a:cs typeface="Arial" panose="020B0604020202020204" pitchFamily="34" charset="0"/>
              </a:rPr>
              <a:t>Finansējums </a:t>
            </a:r>
            <a:r>
              <a:rPr lang="lv-LV" sz="1900" dirty="0">
                <a:latin typeface="Arial" panose="020B0604020202020204" pitchFamily="34" charset="0"/>
                <a:cs typeface="Arial" panose="020B0604020202020204" pitchFamily="34" charset="0"/>
              </a:rPr>
              <a:t>11,9 milj. EUR, </a:t>
            </a:r>
            <a:r>
              <a:rPr lang="en-US" sz="1900" dirty="0" err="1">
                <a:effectLst/>
                <a:latin typeface="Arial" panose="020B0604020202020204" pitchFamily="34" charset="0"/>
                <a:ea typeface="Times New Roman" panose="02020603050405020304" pitchFamily="18" charset="0"/>
                <a:cs typeface="Arial" panose="020B0604020202020204" pitchFamily="34" charset="0"/>
              </a:rPr>
              <a:t>Paredzēts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valsts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papildus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finansējums</a:t>
            </a:r>
            <a:r>
              <a:rPr lang="en-US" sz="1900" dirty="0">
                <a:effectLst/>
                <a:latin typeface="Arial" panose="020B0604020202020204" pitchFamily="34" charset="0"/>
                <a:ea typeface="Times New Roman" panose="02020603050405020304" pitchFamily="18" charset="0"/>
                <a:cs typeface="Arial" panose="020B0604020202020204" pitchFamily="34" charset="0"/>
              </a:rPr>
              <a:t> 21 000 000 EUR</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err="1">
                <a:effectLst/>
                <a:latin typeface="Arial" panose="020B0604020202020204" pitchFamily="34" charset="0"/>
                <a:ea typeface="Times New Roman" panose="02020603050405020304" pitchFamily="18" charset="0"/>
                <a:cs typeface="Arial" panose="020B0604020202020204" pitchFamily="34" charset="0"/>
              </a:rPr>
              <a:t>EUR</a:t>
            </a:r>
            <a:endParaRPr lang="lv-LV" sz="1900" b="1" dirty="0">
              <a:latin typeface="Arial" panose="020B0604020202020204" pitchFamily="34" charset="0"/>
              <a:cs typeface="Arial" panose="020B0604020202020204" pitchFamily="34" charset="0"/>
            </a:endParaRPr>
          </a:p>
          <a:p>
            <a:pPr algn="ctr">
              <a:lnSpc>
                <a:spcPct val="120000"/>
              </a:lnSpc>
              <a:spcBef>
                <a:spcPts val="0"/>
              </a:spcBef>
            </a:pPr>
            <a:endParaRPr lang="lv-LV" sz="1800" dirty="0">
              <a:latin typeface="Arial" panose="020B0604020202020204" pitchFamily="34" charset="0"/>
              <a:cs typeface="Arial" panose="020B0604020202020204" pitchFamily="34" charset="0"/>
            </a:endParaRPr>
          </a:p>
          <a:p>
            <a:pPr>
              <a:lnSpc>
                <a:spcPct val="120000"/>
              </a:lnSpc>
              <a:spcBef>
                <a:spcPts val="0"/>
              </a:spcBef>
            </a:pPr>
            <a:endParaRPr lang="lv-LV"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59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5A12AE-2D54-486A-82BA-77CA6CD405E3}"/>
              </a:ext>
            </a:extLst>
          </p:cNvPr>
          <p:cNvSpPr txBox="1">
            <a:spLocks/>
          </p:cNvSpPr>
          <p:nvPr/>
        </p:nvSpPr>
        <p:spPr>
          <a:xfrm>
            <a:off x="1857375" y="3533775"/>
            <a:ext cx="8229600" cy="1143000"/>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3200" b="1" dirty="0">
                <a:solidFill>
                  <a:schemeClr val="tx1">
                    <a:lumMod val="75000"/>
                    <a:lumOff val="25000"/>
                  </a:schemeClr>
                </a:solidFill>
                <a:latin typeface="Arial" panose="020B0604020202020204" pitchFamily="34" charset="0"/>
                <a:cs typeface="Arial" panose="020B0604020202020204" pitchFamily="34" charset="0"/>
              </a:rPr>
              <a:t>Paldies </a:t>
            </a:r>
            <a:r>
              <a:rPr lang="lv-LV" sz="3200" b="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par</a:t>
            </a:r>
            <a:r>
              <a:rPr lang="lv-LV" sz="3200" b="1" dirty="0">
                <a:solidFill>
                  <a:schemeClr val="tx1">
                    <a:lumMod val="75000"/>
                    <a:lumOff val="25000"/>
                  </a:schemeClr>
                </a:solidFill>
                <a:latin typeface="Arial" panose="020B0604020202020204" pitchFamily="34" charset="0"/>
                <a:cs typeface="Arial" panose="020B0604020202020204" pitchFamily="34" charset="0"/>
              </a:rPr>
              <a:t> uzmanību!</a:t>
            </a:r>
          </a:p>
        </p:txBody>
      </p:sp>
      <p:sp>
        <p:nvSpPr>
          <p:cNvPr id="3" name="Text Placeholder 1">
            <a:extLst>
              <a:ext uri="{FF2B5EF4-FFF2-40B4-BE49-F238E27FC236}">
                <a16:creationId xmlns:a16="http://schemas.microsoft.com/office/drawing/2014/main" id="{39B45716-F07B-4DC7-A764-72243F807F78}"/>
              </a:ext>
            </a:extLst>
          </p:cNvPr>
          <p:cNvSpPr>
            <a:spLocks noGrp="1"/>
          </p:cNvSpPr>
          <p:nvPr>
            <p:ph type="body" sz="quarter" idx="10"/>
          </p:nvPr>
        </p:nvSpPr>
        <p:spPr>
          <a:xfrm>
            <a:off x="392113" y="5102225"/>
            <a:ext cx="5037137" cy="1143000"/>
          </a:xfrm>
        </p:spPr>
        <p:txBody>
          <a:bodyPr>
            <a:normAutofit/>
          </a:bodyPr>
          <a:lstStyle/>
          <a:p>
            <a:pPr algn="l"/>
            <a:r>
              <a:rPr lang="lv-LV" altLang="lv-LV" sz="1900" dirty="0">
                <a:latin typeface="Arial" panose="020B0604020202020204" pitchFamily="34" charset="0"/>
                <a:cs typeface="Arial" panose="020B0604020202020204" pitchFamily="34" charset="0"/>
              </a:rPr>
              <a:t>Saziņai, priekšlikumiem</a:t>
            </a:r>
            <a:r>
              <a:rPr lang="en-GB" altLang="lv-LV" sz="1900" dirty="0">
                <a:latin typeface="Arial" panose="020B0604020202020204" pitchFamily="34" charset="0"/>
                <a:cs typeface="Arial" panose="020B0604020202020204" pitchFamily="34" charset="0"/>
              </a:rPr>
              <a:t>: </a:t>
            </a:r>
            <a:endParaRPr lang="lv-LV" altLang="lv-LV" sz="1900" dirty="0">
              <a:latin typeface="Arial" panose="020B0604020202020204" pitchFamily="34" charset="0"/>
              <a:cs typeface="Arial" panose="020B0604020202020204" pitchFamily="34" charset="0"/>
            </a:endParaRPr>
          </a:p>
          <a:p>
            <a:pPr algn="l"/>
            <a:r>
              <a:rPr lang="lv-LV" altLang="lv-LV" sz="1900" b="1" dirty="0" err="1">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iveta.vaite@zm.gov.lv</a:t>
            </a:r>
            <a:endParaRPr lang="lv-LV" altLang="lv-LV" sz="1900" b="1" dirty="0">
              <a:solidFill>
                <a:schemeClr val="accent6">
                  <a:lumMod val="75000"/>
                </a:schemeClr>
              </a:solidFill>
              <a:latin typeface="Arial" panose="020B0604020202020204" pitchFamily="34" charset="0"/>
              <a:cs typeface="Arial" panose="020B0604020202020204" pitchFamily="34" charset="0"/>
            </a:endParaRPr>
          </a:p>
          <a:p>
            <a:pPr algn="l"/>
            <a:r>
              <a:rPr lang="lv-LV" altLang="lv-LV" sz="1900" b="1" dirty="0" err="1">
                <a:solidFill>
                  <a:schemeClr val="accent6">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ilze.silamikele@zm.gov.lv</a:t>
            </a:r>
            <a:endParaRPr lang="lv-LV" altLang="lv-LV" sz="1900" b="1" dirty="0">
              <a:solidFill>
                <a:schemeClr val="accent6">
                  <a:lumMod val="75000"/>
                </a:schemeClr>
              </a:solidFill>
              <a:latin typeface="Arial" panose="020B0604020202020204" pitchFamily="34" charset="0"/>
              <a:cs typeface="Arial" panose="020B0604020202020204" pitchFamily="34" charset="0"/>
            </a:endParaRPr>
          </a:p>
          <a:p>
            <a:endParaRPr lang="en-GB" altLang="lv-LV" b="1" dirty="0">
              <a:solidFill>
                <a:srgbClr val="4F6228"/>
              </a:solidFill>
            </a:endParaRPr>
          </a:p>
          <a:p>
            <a:endParaRPr lang="en-GB" altLang="lv-LV" b="1" dirty="0">
              <a:solidFill>
                <a:srgbClr val="4F622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BE4FE61-0A1D-4B34-8FEC-E438CB802176}"/>
              </a:ext>
            </a:extLst>
          </p:cNvPr>
          <p:cNvSpPr>
            <a:spLocks noGrp="1"/>
          </p:cNvSpPr>
          <p:nvPr>
            <p:ph type="title"/>
          </p:nvPr>
        </p:nvSpPr>
        <p:spPr>
          <a:xfrm>
            <a:off x="2714625" y="342900"/>
            <a:ext cx="7581900" cy="973139"/>
          </a:xfrm>
        </p:spPr>
        <p:txBody>
          <a:bodyPr>
            <a:noAutofit/>
          </a:bodyPr>
          <a:lstStyle/>
          <a:p>
            <a:pPr algn="ctr"/>
            <a:r>
              <a:rPr lang="lv-LV" altLang="lv-LV" sz="2800" dirty="0">
                <a:latin typeface="Arial" panose="020B0604020202020204" pitchFamily="34" charset="0"/>
                <a:cs typeface="Arial" panose="020B0604020202020204" pitchFamily="34" charset="0"/>
              </a:rPr>
              <a:t>2022. gadā izstrādātie normatīvie akti par meža apsaimniekošanu</a:t>
            </a:r>
            <a:br>
              <a:rPr lang="lv-LV" altLang="lv-LV" dirty="0">
                <a:latin typeface="Times New Roman" panose="02020603050405020304" pitchFamily="18" charset="0"/>
              </a:rPr>
            </a:br>
            <a:endParaRPr lang="lv-LV" altLang="en-US" dirty="0">
              <a:latin typeface="Times New Roman" panose="02020603050405020304" pitchFamily="18" charset="0"/>
            </a:endParaRPr>
          </a:p>
        </p:txBody>
      </p:sp>
      <p:sp>
        <p:nvSpPr>
          <p:cNvPr id="17411" name="Content Placeholder 2">
            <a:extLst>
              <a:ext uri="{FF2B5EF4-FFF2-40B4-BE49-F238E27FC236}">
                <a16:creationId xmlns:a16="http://schemas.microsoft.com/office/drawing/2014/main" id="{71EBB70D-FBDF-47D9-8F44-5A1BEFFFC58F}"/>
              </a:ext>
            </a:extLst>
          </p:cNvPr>
          <p:cNvSpPr>
            <a:spLocks noGrp="1"/>
          </p:cNvSpPr>
          <p:nvPr>
            <p:ph idx="1"/>
          </p:nvPr>
        </p:nvSpPr>
        <p:spPr>
          <a:xfrm>
            <a:off x="463550" y="1587501"/>
            <a:ext cx="11125070" cy="4889499"/>
          </a:xfrm>
        </p:spPr>
        <p:txBody>
          <a:bodyPr>
            <a:normAutofit fontScale="85000" lnSpcReduction="10000"/>
          </a:bodyPr>
          <a:lstStyle/>
          <a:p>
            <a:pPr marL="742950" indent="-285750" algn="just">
              <a:lnSpc>
                <a:spcPct val="106000"/>
              </a:lnSpc>
              <a:spcAft>
                <a:spcPts val="800"/>
              </a:spcAft>
              <a:buFont typeface="Arial" panose="020B0604020202020204" pitchFamily="34" charset="0"/>
              <a:buChar char="•"/>
            </a:pPr>
            <a:r>
              <a:rPr lang="lv-LV" altLang="lv-LV" sz="2400" dirty="0">
                <a:solidFill>
                  <a:srgbClr val="333333"/>
                </a:solidFill>
                <a:latin typeface="Arial" panose="020B0604020202020204" pitchFamily="34" charset="0"/>
                <a:cs typeface="Arial" panose="020B0604020202020204" pitchFamily="34" charset="0"/>
              </a:rPr>
              <a:t> </a:t>
            </a:r>
            <a:r>
              <a:rPr lang="lv-LV" altLang="lv-LV" sz="2400" b="1" dirty="0">
                <a:latin typeface="Arial" panose="020B0604020202020204" pitchFamily="34" charset="0"/>
                <a:ea typeface="Calibri" panose="020F0502020204030204" pitchFamily="34" charset="0"/>
                <a:cs typeface="Arial" panose="020B0604020202020204" pitchFamily="34" charset="0"/>
              </a:rPr>
              <a:t>“Grozījumi Ministru kabineta 2013.gada 26.marta noteikumos Nr.159 “Noteikumi par meža reproduktīvo materiālu”” </a:t>
            </a:r>
            <a:r>
              <a:rPr lang="lv-LV" altLang="lv-LV" sz="2400" dirty="0">
                <a:solidFill>
                  <a:srgbClr val="414142"/>
                </a:solidFill>
                <a:latin typeface="Arial" panose="020B0604020202020204" pitchFamily="34" charset="0"/>
                <a:ea typeface="Calibri" panose="020F0502020204030204" pitchFamily="34" charset="0"/>
                <a:cs typeface="Arial" panose="020B0604020202020204" pitchFamily="34" charset="0"/>
              </a:rPr>
              <a:t>Ministru kabineta 22.02.2022. noteikumi Nr. 139.</a:t>
            </a:r>
            <a:endParaRPr lang="lv-LV" altLang="lv-LV" sz="2400" dirty="0">
              <a:latin typeface="Arial" panose="020B0604020202020204" pitchFamily="34" charset="0"/>
              <a:ea typeface="Calibri" panose="020F0502020204030204" pitchFamily="34" charset="0"/>
              <a:cs typeface="Arial" panose="020B0604020202020204" pitchFamily="34" charset="0"/>
            </a:endParaRPr>
          </a:p>
          <a:p>
            <a:pPr lvl="1" algn="just">
              <a:lnSpc>
                <a:spcPct val="107000"/>
              </a:lnSpc>
              <a:spcAft>
                <a:spcPts val="800"/>
              </a:spcAft>
            </a:pPr>
            <a:r>
              <a:rPr lang="lv-LV" altLang="lv-LV" sz="2400" b="1" dirty="0">
                <a:latin typeface="Arial" panose="020B0604020202020204" pitchFamily="34" charset="0"/>
                <a:ea typeface="Calibri" panose="020F0502020204030204" pitchFamily="34" charset="0"/>
                <a:cs typeface="Arial" panose="020B0604020202020204" pitchFamily="34" charset="0"/>
              </a:rPr>
              <a:t>“Grozījumi </a:t>
            </a:r>
            <a:r>
              <a:rPr lang="lv-LV" altLang="lv-LV" sz="2400" b="1" dirty="0">
                <a:solidFill>
                  <a:srgbClr val="212121"/>
                </a:solidFill>
                <a:latin typeface="Arial" panose="020B0604020202020204" pitchFamily="34" charset="0"/>
                <a:ea typeface="Calibri" panose="020F0502020204030204" pitchFamily="34" charset="0"/>
                <a:cs typeface="Arial" panose="020B0604020202020204" pitchFamily="34" charset="0"/>
              </a:rPr>
              <a:t>Ministru kabineta </a:t>
            </a:r>
            <a:r>
              <a:rPr lang="lv-LV" altLang="lv-LV" sz="2400" b="1" dirty="0">
                <a:latin typeface="Arial" panose="020B0604020202020204" pitchFamily="34" charset="0"/>
                <a:ea typeface="Calibri" panose="020F0502020204030204" pitchFamily="34" charset="0"/>
                <a:cs typeface="Arial" panose="020B0604020202020204" pitchFamily="34" charset="0"/>
              </a:rPr>
              <a:t>2012.gada 18.decembra noteikumos Nr. Nr.947 “Noteikumi par meža aizsardzības pasākumiem un ārkārtējās situācijas izsludināšanu mežā”  </a:t>
            </a:r>
            <a:r>
              <a:rPr lang="lv-LV" altLang="lv-LV" sz="2400" dirty="0">
                <a:latin typeface="Arial" panose="020B0604020202020204" pitchFamily="34" charset="0"/>
                <a:ea typeface="Calibri" panose="020F0502020204030204" pitchFamily="34" charset="0"/>
                <a:cs typeface="Arial" panose="020B0604020202020204" pitchFamily="34" charset="0"/>
              </a:rPr>
              <a:t>Ministru kabineta15.02.2022. noteikumi Nr. 123.</a:t>
            </a:r>
          </a:p>
          <a:p>
            <a:pPr lvl="1" algn="just">
              <a:lnSpc>
                <a:spcPct val="107000"/>
              </a:lnSpc>
              <a:spcAft>
                <a:spcPts val="800"/>
              </a:spcAft>
            </a:pPr>
            <a:r>
              <a:rPr lang="lv-LV" altLang="lv-LV" sz="2400" b="1" dirty="0">
                <a:latin typeface="Arial" panose="020B0604020202020204" pitchFamily="34" charset="0"/>
                <a:cs typeface="Arial" panose="020B0604020202020204" pitchFamily="34" charset="0"/>
              </a:rPr>
              <a:t>“Grozījumi Ministru kabineta 2016. gada 21. jūnija noteikumos Nr. 384 "Meža inventarizācijas un Meža valsts reģistra informācijas aprites noteikumi"</a:t>
            </a:r>
            <a:r>
              <a:rPr lang="lv-LV" altLang="lv-LV" sz="2400" b="1" dirty="0">
                <a:solidFill>
                  <a:srgbClr val="414142"/>
                </a:solidFill>
                <a:latin typeface="Arial" panose="020B0604020202020204" pitchFamily="34" charset="0"/>
                <a:cs typeface="Arial" panose="020B0604020202020204" pitchFamily="34" charset="0"/>
              </a:rPr>
              <a:t> </a:t>
            </a:r>
            <a:r>
              <a:rPr lang="lv-LV" altLang="lv-LV" sz="2400" dirty="0">
                <a:solidFill>
                  <a:srgbClr val="414142"/>
                </a:solidFill>
                <a:latin typeface="Arial" panose="020B0604020202020204" pitchFamily="34" charset="0"/>
                <a:cs typeface="Arial" panose="020B0604020202020204" pitchFamily="34" charset="0"/>
              </a:rPr>
              <a:t>Ministru kabineta 09.09.2022. noteikumi Nr. 500.</a:t>
            </a:r>
            <a:endParaRPr lang="lv-LV" altLang="lv-LV" sz="2400" dirty="0">
              <a:latin typeface="Arial" panose="020B0604020202020204" pitchFamily="34" charset="0"/>
              <a:cs typeface="Arial" panose="020B0604020202020204" pitchFamily="34" charset="0"/>
            </a:endParaRPr>
          </a:p>
          <a:p>
            <a:pPr lvl="1" algn="just">
              <a:lnSpc>
                <a:spcPct val="107000"/>
              </a:lnSpc>
              <a:spcAft>
                <a:spcPts val="800"/>
              </a:spcAft>
            </a:pPr>
            <a:r>
              <a:rPr lang="lv-LV" altLang="lv-LV" sz="2400" b="1" dirty="0">
                <a:latin typeface="Arial" panose="020B0604020202020204" pitchFamily="34" charset="0"/>
                <a:cs typeface="Arial" panose="020B0604020202020204" pitchFamily="34" charset="0"/>
              </a:rPr>
              <a:t>“Grozījumi Ministru kabineta 2012.gada 2.maija noteikumos Nr.308 “Meža atjaunošanas, meža ieaudzēšanas un plantāciju meža noteikumi”” </a:t>
            </a:r>
            <a:r>
              <a:rPr lang="lv-LV" altLang="lv-LV" sz="2400" dirty="0">
                <a:solidFill>
                  <a:srgbClr val="414142"/>
                </a:solidFill>
                <a:latin typeface="Arial" panose="020B0604020202020204" pitchFamily="34" charset="0"/>
                <a:cs typeface="Arial" panose="020B0604020202020204" pitchFamily="34" charset="0"/>
              </a:rPr>
              <a:t>Ministru kabineta 21.06.2022. noteikumi Nr. 375.</a:t>
            </a:r>
          </a:p>
          <a:p>
            <a:pPr lvl="1" algn="just">
              <a:lnSpc>
                <a:spcPct val="107000"/>
              </a:lnSpc>
              <a:spcAft>
                <a:spcPts val="800"/>
              </a:spcAft>
            </a:pPr>
            <a:r>
              <a:rPr lang="lv-LV" altLang="lv-LV" sz="2400" b="1" dirty="0">
                <a:latin typeface="Arial" panose="020B0604020202020204" pitchFamily="34" charset="0"/>
                <a:cs typeface="Arial" panose="020B0604020202020204" pitchFamily="34" charset="0"/>
              </a:rPr>
              <a:t>“Grozījumi Ministru kabineta 2012.gada 18.decembra noteikumos Nr.935 “Noteikumi par koku ciršanu mežā”” </a:t>
            </a:r>
            <a:r>
              <a:rPr lang="lv-LV" altLang="lv-LV" sz="2400" dirty="0">
                <a:solidFill>
                  <a:srgbClr val="414142"/>
                </a:solidFill>
                <a:latin typeface="Arial" panose="020B0604020202020204" pitchFamily="34" charset="0"/>
                <a:cs typeface="Arial" panose="020B0604020202020204" pitchFamily="34" charset="0"/>
              </a:rPr>
              <a:t>Ministru kabineta 21.06.2022. noteikumi Nr. 374.</a:t>
            </a:r>
            <a:endParaRPr lang="lv-LV" altLang="lv-LV" sz="2400" dirty="0">
              <a:latin typeface="Arial" panose="020B0604020202020204" pitchFamily="34" charset="0"/>
              <a:cs typeface="Arial" panose="020B0604020202020204" pitchFamily="34" charset="0"/>
            </a:endParaRPr>
          </a:p>
          <a:p>
            <a:pPr lvl="1" algn="just">
              <a:lnSpc>
                <a:spcPct val="107000"/>
              </a:lnSpc>
              <a:spcAft>
                <a:spcPts val="800"/>
              </a:spcAft>
              <a:buNone/>
            </a:pPr>
            <a:endParaRPr lang="lv-LV" altLang="lv-LV" sz="1600" dirty="0">
              <a:latin typeface="Arial" panose="020B0604020202020204" pitchFamily="34" charset="0"/>
              <a:cs typeface="Arial" panose="020B0604020202020204" pitchFamily="34" charset="0"/>
            </a:endParaRPr>
          </a:p>
          <a:p>
            <a:pPr marL="742950" indent="-285750"/>
            <a:endParaRPr lang="lv-LV" altLang="lv-LV" sz="1600" b="1" dirty="0">
              <a:latin typeface="Arial" panose="020B0604020202020204" pitchFamily="34" charset="0"/>
              <a:cs typeface="Arial" panose="020B0604020202020204" pitchFamily="34" charset="0"/>
            </a:endParaRPr>
          </a:p>
          <a:p>
            <a:pPr marL="742950" indent="-285750">
              <a:lnSpc>
                <a:spcPct val="60000"/>
              </a:lnSpc>
              <a:buFont typeface="Arial" panose="020B0604020202020204" pitchFamily="34" charset="0"/>
              <a:buChar char="•"/>
            </a:pPr>
            <a:endParaRPr lang="lv-LV" altLang="lv-LV" sz="1400" dirty="0">
              <a:latin typeface="Arial" panose="020B0604020202020204" pitchFamily="34" charset="0"/>
              <a:cs typeface="Arial" panose="020B0604020202020204" pitchFamily="34" charset="0"/>
            </a:endParaRPr>
          </a:p>
          <a:p>
            <a:pPr marL="742950" indent="-285750">
              <a:lnSpc>
                <a:spcPct val="60000"/>
              </a:lnSpc>
              <a:buFont typeface="Arial" panose="020B0604020202020204" pitchFamily="34" charset="0"/>
              <a:buChar char="•"/>
            </a:pPr>
            <a:endParaRPr lang="lv-LV" altLang="lv-LV" sz="1400" dirty="0">
              <a:latin typeface="Arial" panose="020B0604020202020204" pitchFamily="34" charset="0"/>
              <a:cs typeface="Arial" panose="020B0604020202020204" pitchFamily="34" charset="0"/>
            </a:endParaRPr>
          </a:p>
          <a:p>
            <a:pPr marL="742950" indent="-285750">
              <a:lnSpc>
                <a:spcPct val="60000"/>
              </a:lnSpc>
              <a:buFont typeface="Arial" panose="020B0604020202020204" pitchFamily="34" charset="0"/>
              <a:buChar char="•"/>
            </a:pPr>
            <a:endParaRPr lang="lv-LV" altLang="lv-LV" sz="1400" b="1"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dirty="0">
              <a:latin typeface="Arial" panose="020B0604020202020204" pitchFamily="34" charset="0"/>
              <a:cs typeface="Arial" panose="020B0604020202020204" pitchFamily="34" charset="0"/>
            </a:endParaRPr>
          </a:p>
          <a:p>
            <a:pPr marL="742950" indent="-285750">
              <a:lnSpc>
                <a:spcPct val="60000"/>
              </a:lnSpc>
            </a:pPr>
            <a:endParaRPr lang="lv-LV" altLang="lv-LV" sz="1400" b="1" dirty="0">
              <a:latin typeface="Arial" panose="020B0604020202020204" pitchFamily="34" charset="0"/>
              <a:cs typeface="Arial" panose="020B0604020202020204" pitchFamily="34" charset="0"/>
            </a:endParaRPr>
          </a:p>
        </p:txBody>
      </p:sp>
      <p:sp>
        <p:nvSpPr>
          <p:cNvPr id="13316" name="Slide Number Placeholder 5">
            <a:extLst>
              <a:ext uri="{FF2B5EF4-FFF2-40B4-BE49-F238E27FC236}">
                <a16:creationId xmlns:a16="http://schemas.microsoft.com/office/drawing/2014/main" id="{0F0C61BF-6DB1-4102-9F82-C3E9F8C2B19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76070645-1EDC-4D69-A4B7-7C59DC59CB8D}" type="slidenum">
              <a:rPr lang="en-US" altLang="en-US" sz="100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sp>
        <p:nvSpPr>
          <p:cNvPr id="13317" name="TextBox 1">
            <a:extLst>
              <a:ext uri="{FF2B5EF4-FFF2-40B4-BE49-F238E27FC236}">
                <a16:creationId xmlns:a16="http://schemas.microsoft.com/office/drawing/2014/main" id="{A1CC80F2-598E-4428-866A-BF2D12E286E6}"/>
              </a:ext>
            </a:extLst>
          </p:cNvPr>
          <p:cNvSpPr txBox="1">
            <a:spLocks noChangeArrowheads="1"/>
          </p:cNvSpPr>
          <p:nvPr/>
        </p:nvSpPr>
        <p:spPr bwMode="auto">
          <a:xfrm>
            <a:off x="5638801" y="2974975"/>
            <a:ext cx="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endParaRPr lang="lv-LV" altLang="lv-LV"/>
          </a:p>
        </p:txBody>
      </p:sp>
      <p:sp>
        <p:nvSpPr>
          <p:cNvPr id="13318" name="Taisnstūris 2">
            <a:extLst>
              <a:ext uri="{FF2B5EF4-FFF2-40B4-BE49-F238E27FC236}">
                <a16:creationId xmlns:a16="http://schemas.microsoft.com/office/drawing/2014/main" id="{B1A28BA5-F495-487E-B04F-58C8ABE0E8AF}"/>
              </a:ext>
            </a:extLst>
          </p:cNvPr>
          <p:cNvSpPr>
            <a:spLocks noChangeArrowheads="1"/>
          </p:cNvSpPr>
          <p:nvPr/>
        </p:nvSpPr>
        <p:spPr bwMode="auto">
          <a:xfrm>
            <a:off x="3810000" y="3548063"/>
            <a:ext cx="4572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9750" algn="l"/>
              </a:tabLst>
              <a:defRPr sz="1700">
                <a:solidFill>
                  <a:schemeClr val="tx1"/>
                </a:solidFill>
                <a:latin typeface="Times New Roman" panose="02020603050405020304" pitchFamily="18" charset="0"/>
                <a:cs typeface="Arial" panose="020B0604020202020204" pitchFamily="34" charset="0"/>
              </a:defRPr>
            </a:lvl1pPr>
            <a:lvl2pPr marL="742950" indent="-285750">
              <a:tabLst>
                <a:tab pos="539750" algn="l"/>
              </a:tabLst>
              <a:defRPr sz="1700">
                <a:solidFill>
                  <a:schemeClr val="tx1"/>
                </a:solidFill>
                <a:latin typeface="Times New Roman" panose="02020603050405020304" pitchFamily="18" charset="0"/>
                <a:cs typeface="Arial" panose="020B0604020202020204" pitchFamily="34" charset="0"/>
              </a:defRPr>
            </a:lvl2pPr>
            <a:lvl3pPr marL="1143000" indent="-228600">
              <a:tabLst>
                <a:tab pos="539750" algn="l"/>
              </a:tabLst>
              <a:defRPr sz="1700">
                <a:solidFill>
                  <a:schemeClr val="tx1"/>
                </a:solidFill>
                <a:latin typeface="Times New Roman" panose="02020603050405020304" pitchFamily="18" charset="0"/>
                <a:cs typeface="Arial" panose="020B0604020202020204" pitchFamily="34" charset="0"/>
              </a:defRPr>
            </a:lvl3pPr>
            <a:lvl4pPr marL="1600200" indent="-228600">
              <a:tabLst>
                <a:tab pos="539750" algn="l"/>
              </a:tabLst>
              <a:defRPr sz="1700">
                <a:solidFill>
                  <a:schemeClr val="tx1"/>
                </a:solidFill>
                <a:latin typeface="Times New Roman" panose="02020603050405020304" pitchFamily="18" charset="0"/>
                <a:cs typeface="Arial" panose="020B0604020202020204" pitchFamily="34" charset="0"/>
              </a:defRPr>
            </a:lvl4pPr>
            <a:lvl5pPr marL="2057400" indent="-228600">
              <a:tabLst>
                <a:tab pos="539750" algn="l"/>
              </a:tabLst>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9pPr>
          </a:lstStyle>
          <a:p>
            <a:pPr algn="just"/>
            <a:endParaRPr lang="lv-LV" alt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D7FBF37-4CFB-41ED-98BA-49A7B32BC264}"/>
              </a:ext>
            </a:extLst>
          </p:cNvPr>
          <p:cNvSpPr>
            <a:spLocks noGrp="1"/>
          </p:cNvSpPr>
          <p:nvPr>
            <p:ph type="title"/>
          </p:nvPr>
        </p:nvSpPr>
        <p:spPr>
          <a:xfrm>
            <a:off x="2886075" y="314326"/>
            <a:ext cx="6484938" cy="1001714"/>
          </a:xfrm>
        </p:spPr>
        <p:txBody>
          <a:bodyPr>
            <a:noAutofit/>
          </a:bodyPr>
          <a:lstStyle/>
          <a:p>
            <a:pPr algn="ctr"/>
            <a:r>
              <a:rPr lang="lv-LV" altLang="lv-LV" sz="2800" dirty="0">
                <a:latin typeface="Arial" panose="020B0604020202020204" pitchFamily="34" charset="0"/>
                <a:cs typeface="Arial" panose="020B0604020202020204" pitchFamily="34" charset="0"/>
              </a:rPr>
              <a:t>2022. gadā izstrādātie normatīvie akti par meža apsaimniekošanu</a:t>
            </a:r>
            <a:endParaRPr lang="lv-LV" altLang="en-US" sz="2800" dirty="0">
              <a:latin typeface="Arial" panose="020B0604020202020204" pitchFamily="34" charset="0"/>
              <a:cs typeface="Arial" panose="020B0604020202020204" pitchFamily="34" charset="0"/>
            </a:endParaRPr>
          </a:p>
        </p:txBody>
      </p:sp>
      <p:sp>
        <p:nvSpPr>
          <p:cNvPr id="17411" name="Content Placeholder 2">
            <a:extLst>
              <a:ext uri="{FF2B5EF4-FFF2-40B4-BE49-F238E27FC236}">
                <a16:creationId xmlns:a16="http://schemas.microsoft.com/office/drawing/2014/main" id="{4C3CAD17-726A-48EE-9675-386FBAB57C21}"/>
              </a:ext>
            </a:extLst>
          </p:cNvPr>
          <p:cNvSpPr>
            <a:spLocks noGrp="1"/>
          </p:cNvSpPr>
          <p:nvPr>
            <p:ph idx="1"/>
          </p:nvPr>
        </p:nvSpPr>
        <p:spPr>
          <a:xfrm>
            <a:off x="406401" y="1766888"/>
            <a:ext cx="10972799" cy="5091112"/>
          </a:xfrm>
        </p:spPr>
        <p:txBody>
          <a:bodyPr>
            <a:noAutofit/>
          </a:bodyPr>
          <a:lstStyle/>
          <a:p>
            <a:pPr marL="457200" indent="-457200">
              <a:defRPr/>
            </a:pPr>
            <a:r>
              <a:rPr lang="lv-LV" altLang="lv-LV" sz="1400" b="1" dirty="0">
                <a:latin typeface="Arial" panose="020B0604020202020204" pitchFamily="34" charset="0"/>
                <a:cs typeface="Arial" panose="020B0604020202020204" pitchFamily="34" charset="0"/>
              </a:rPr>
              <a:t> </a:t>
            </a:r>
            <a:endParaRPr lang="lv-LV" altLang="lv-LV" sz="1400" dirty="0">
              <a:highlight>
                <a:srgbClr val="FFFF00"/>
              </a:highlight>
              <a:latin typeface="Arial" panose="020B0604020202020204" pitchFamily="34" charset="0"/>
              <a:cs typeface="Arial" panose="020B0604020202020204" pitchFamily="34" charset="0"/>
            </a:endParaRPr>
          </a:p>
          <a:p>
            <a:pPr marL="742950" indent="-285750" algn="just">
              <a:lnSpc>
                <a:spcPct val="106000"/>
              </a:lnSpc>
              <a:buFont typeface="Arial" panose="020B0604020202020204" pitchFamily="34" charset="0"/>
              <a:buChar char="•"/>
              <a:defRPr/>
            </a:pPr>
            <a:r>
              <a:rPr lang="lv-LV" b="1" dirty="0">
                <a:solidFill>
                  <a:srgbClr val="000000"/>
                </a:solidFill>
                <a:latin typeface="Arial" panose="020B0604020202020204" pitchFamily="34" charset="0"/>
                <a:ea typeface="Calibri" panose="020F0502020204030204" pitchFamily="34" charset="0"/>
                <a:cs typeface="Arial" panose="020B0604020202020204" pitchFamily="34" charset="0"/>
              </a:rPr>
              <a:t>Izstrādāts likumprojekts </a:t>
            </a:r>
            <a:r>
              <a:rPr lang="lv-LV" b="1" dirty="0">
                <a:latin typeface="Arial" panose="020B0604020202020204" pitchFamily="34" charset="0"/>
                <a:ea typeface="Times New Roman" panose="02020603050405020304" pitchFamily="18" charset="0"/>
                <a:cs typeface="Arial" panose="020B0604020202020204" pitchFamily="34" charset="0"/>
              </a:rPr>
              <a:t>“</a:t>
            </a:r>
            <a:r>
              <a:rPr lang="lv-LV" b="1" dirty="0">
                <a:latin typeface="Arial" panose="020B0604020202020204" pitchFamily="34" charset="0"/>
                <a:ea typeface="Calibri" panose="020F0502020204030204" pitchFamily="34" charset="0"/>
                <a:cs typeface="Arial" panose="020B0604020202020204" pitchFamily="34" charset="0"/>
              </a:rPr>
              <a:t>Grozījums Medību likumā” (stājas spēkā 01.04.2022.g.).</a:t>
            </a:r>
            <a:endParaRPr lang="lv-LV"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6000"/>
              </a:lnSpc>
              <a:defRPr/>
            </a:pPr>
            <a:r>
              <a:rPr lang="lv-LV" dirty="0">
                <a:solidFill>
                  <a:srgbClr val="000000"/>
                </a:solidFill>
                <a:latin typeface="Arial" panose="020B0604020202020204" pitchFamily="34" charset="0"/>
                <a:ea typeface="Calibri" panose="020F0502020204030204" pitchFamily="34" charset="0"/>
                <a:cs typeface="Arial" panose="020B0604020202020204" pitchFamily="34" charset="0"/>
              </a:rPr>
              <a:t>Likumprojekts izstrādāts, lai mazinātu medījamo dzīvnieku postījumus, ceļot medību efektivitāti – samazinot platības, kurās medības ierobežotas, paplašinot medību ieroču klāstu, kā arī novēršot ar informācijas ieguvi konstatētās problēmas.</a:t>
            </a:r>
            <a:endParaRPr lang="lv-LV"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6000"/>
              </a:lnSpc>
              <a:defRPr/>
            </a:pPr>
            <a:endParaRPr lang="lv-LV" b="1" dirty="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06000"/>
              </a:lnSpc>
              <a:buFont typeface="Arial" panose="020B0604020202020204" pitchFamily="34" charset="0"/>
              <a:buChar char="•"/>
              <a:defRPr/>
            </a:pPr>
            <a:r>
              <a:rPr lang="lv-LV" b="1" dirty="0">
                <a:latin typeface="Arial" panose="020B0604020202020204" pitchFamily="34" charset="0"/>
                <a:ea typeface="Calibri" panose="020F0502020204030204" pitchFamily="34" charset="0"/>
                <a:cs typeface="Arial" panose="020B0604020202020204" pitchFamily="34" charset="0"/>
              </a:rPr>
              <a:t>Aktualizēts rīcības plāns 2022. gadam </a:t>
            </a:r>
            <a:r>
              <a:rPr lang="lv-LV" b="1" dirty="0">
                <a:latin typeface="Arial" panose="020B0604020202020204" pitchFamily="34" charset="0"/>
                <a:ea typeface="SimSun" panose="02010600030101010101" pitchFamily="2" charset="-122"/>
                <a:cs typeface="Arial" panose="020B0604020202020204" pitchFamily="34" charset="0"/>
              </a:rPr>
              <a:t>egļu audžu aizsardzībai pret egļu astoņzobu mizgrauzi </a:t>
            </a:r>
            <a:r>
              <a:rPr lang="lv-LV" b="1" dirty="0">
                <a:latin typeface="Arial" panose="020B0604020202020204" pitchFamily="34" charset="0"/>
                <a:ea typeface="Batang" panose="020B0503020000020004" pitchFamily="18" charset="-127"/>
                <a:cs typeface="Arial" panose="020B0604020202020204" pitchFamily="34" charset="0"/>
              </a:rPr>
              <a:t>(</a:t>
            </a:r>
            <a:r>
              <a:rPr lang="lv-LV" b="1" i="1" dirty="0" err="1">
                <a:latin typeface="Arial" panose="020B0604020202020204" pitchFamily="34" charset="0"/>
                <a:ea typeface="Batang" panose="020B0503020000020004" pitchFamily="18" charset="-127"/>
                <a:cs typeface="Arial" panose="020B0604020202020204" pitchFamily="34" charset="0"/>
              </a:rPr>
              <a:t>Ips</a:t>
            </a:r>
            <a:r>
              <a:rPr lang="lv-LV" b="1" i="1" dirty="0">
                <a:latin typeface="Arial" panose="020B0604020202020204" pitchFamily="34" charset="0"/>
                <a:ea typeface="Batang" panose="020B0503020000020004" pitchFamily="18" charset="-127"/>
                <a:cs typeface="Arial" panose="020B0604020202020204" pitchFamily="34" charset="0"/>
              </a:rPr>
              <a:t> </a:t>
            </a:r>
            <a:r>
              <a:rPr lang="lv-LV" b="1" i="1" dirty="0" err="1">
                <a:latin typeface="Arial" panose="020B0604020202020204" pitchFamily="34" charset="0"/>
                <a:ea typeface="Batang" panose="020B0503020000020004" pitchFamily="18" charset="-127"/>
                <a:cs typeface="Arial" panose="020B0604020202020204" pitchFamily="34" charset="0"/>
              </a:rPr>
              <a:t>typographus</a:t>
            </a:r>
            <a:r>
              <a:rPr lang="lv-LV" b="1" i="1" dirty="0">
                <a:latin typeface="Arial" panose="020B0604020202020204" pitchFamily="34" charset="0"/>
                <a:ea typeface="Batang" panose="020B0503020000020004" pitchFamily="18" charset="-127"/>
                <a:cs typeface="Arial" panose="020B0604020202020204" pitchFamily="34" charset="0"/>
              </a:rPr>
              <a:t>).</a:t>
            </a:r>
            <a:endParaRPr lang="lv-LV"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6000"/>
              </a:lnSpc>
              <a:spcAft>
                <a:spcPts val="800"/>
              </a:spcAft>
              <a:defRPr/>
            </a:pPr>
            <a:r>
              <a:rPr lang="lv-LV" dirty="0">
                <a:latin typeface="Arial" panose="020B0604020202020204" pitchFamily="34" charset="0"/>
                <a:ea typeface="Times New Roman" panose="02020603050405020304" pitchFamily="18" charset="0"/>
                <a:cs typeface="Arial" panose="020B0604020202020204" pitchFamily="34" charset="0"/>
              </a:rPr>
              <a:t>Sadarbojoties </a:t>
            </a:r>
            <a:r>
              <a:rPr lang="lv-LV" dirty="0">
                <a:latin typeface="Arial" panose="020B0604020202020204" pitchFamily="34" charset="0"/>
                <a:ea typeface="Calibri" panose="020F0502020204030204" pitchFamily="34" charset="0"/>
                <a:cs typeface="Arial" panose="020B0604020202020204" pitchFamily="34" charset="0"/>
              </a:rPr>
              <a:t>ZM padotības institūcijām (VMD, MPS, VAAD, LVM) zinātniekiem, ekspertiem, meža īpašniekiem, atbilstoši rīcības plānam </a:t>
            </a:r>
            <a:r>
              <a:rPr lang="lv-LV" dirty="0">
                <a:latin typeface="Arial" panose="020B0604020202020204" pitchFamily="34" charset="0"/>
                <a:ea typeface="SimSun" panose="02010600030101010101" pitchFamily="2" charset="-122"/>
                <a:cs typeface="Arial" panose="020B0604020202020204" pitchFamily="34" charset="0"/>
              </a:rPr>
              <a:t>egļu audžu aizsardzībai pret egļu astoņzobu mizgrauzi </a:t>
            </a:r>
            <a:r>
              <a:rPr lang="lv-LV" dirty="0">
                <a:latin typeface="Arial" panose="020B0604020202020204" pitchFamily="34" charset="0"/>
                <a:ea typeface="Batang" panose="020B0503020000020004" pitchFamily="18" charset="-127"/>
                <a:cs typeface="Arial" panose="020B0604020202020204" pitchFamily="34" charset="0"/>
              </a:rPr>
              <a:t>(</a:t>
            </a:r>
            <a:r>
              <a:rPr lang="lv-LV" i="1" dirty="0" err="1">
                <a:latin typeface="Arial" panose="020B0604020202020204" pitchFamily="34" charset="0"/>
                <a:ea typeface="Batang" panose="020B0503020000020004" pitchFamily="18" charset="-127"/>
                <a:cs typeface="Arial" panose="020B0604020202020204" pitchFamily="34" charset="0"/>
              </a:rPr>
              <a:t>Ips</a:t>
            </a:r>
            <a:r>
              <a:rPr lang="lv-LV" i="1" dirty="0">
                <a:latin typeface="Arial" panose="020B0604020202020204" pitchFamily="34" charset="0"/>
                <a:ea typeface="Batang" panose="020B0503020000020004" pitchFamily="18" charset="-127"/>
                <a:cs typeface="Arial" panose="020B0604020202020204" pitchFamily="34" charset="0"/>
              </a:rPr>
              <a:t> </a:t>
            </a:r>
            <a:r>
              <a:rPr lang="lv-LV" i="1" dirty="0" err="1">
                <a:latin typeface="Arial" panose="020B0604020202020204" pitchFamily="34" charset="0"/>
                <a:ea typeface="Batang" panose="020B0503020000020004" pitchFamily="18" charset="-127"/>
                <a:cs typeface="Arial" panose="020B0604020202020204" pitchFamily="34" charset="0"/>
              </a:rPr>
              <a:t>typographus</a:t>
            </a:r>
            <a:r>
              <a:rPr lang="lv-LV" dirty="0">
                <a:latin typeface="Arial" panose="020B0604020202020204" pitchFamily="34" charset="0"/>
                <a:ea typeface="Batang" panose="020B0503020000020004" pitchFamily="18" charset="-127"/>
                <a:cs typeface="Arial" panose="020B0604020202020204" pitchFamily="34" charset="0"/>
              </a:rPr>
              <a:t>) veikti pasākumi </a:t>
            </a:r>
            <a:r>
              <a:rPr lang="lv-LV" dirty="0">
                <a:latin typeface="Arial" panose="020B0604020202020204" pitchFamily="34" charset="0"/>
                <a:ea typeface="SimSun" panose="02010600030101010101" pitchFamily="2" charset="-122"/>
                <a:cs typeface="Arial" panose="020B0604020202020204" pitchFamily="34" charset="0"/>
              </a:rPr>
              <a:t>egļu audžu aizsardzībai </a:t>
            </a:r>
            <a:r>
              <a:rPr lang="lv-LV" dirty="0">
                <a:latin typeface="Arial" panose="020B0604020202020204" pitchFamily="34" charset="0"/>
                <a:ea typeface="Batang" panose="020B0503020000020004" pitchFamily="18" charset="-127"/>
                <a:cs typeface="Arial" panose="020B0604020202020204" pitchFamily="34" charset="0"/>
              </a:rPr>
              <a:t>un tā izplatības samazināšanai. </a:t>
            </a:r>
            <a:endParaRPr lang="lv-LV"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60000"/>
              </a:lnSpc>
              <a:defRPr/>
            </a:pPr>
            <a:endParaRPr lang="lv-LV" altLang="lv-LV" sz="1400" dirty="0">
              <a:latin typeface="Arial" panose="020B0604020202020204" pitchFamily="34" charset="0"/>
              <a:cs typeface="Arial" panose="020B0604020202020204" pitchFamily="34" charset="0"/>
            </a:endParaRPr>
          </a:p>
          <a:p>
            <a:pPr marL="457200" indent="-457200">
              <a:lnSpc>
                <a:spcPct val="60000"/>
              </a:lnSpc>
              <a:defRPr/>
            </a:pPr>
            <a:endParaRPr lang="lv-LV" altLang="lv-LV" sz="1400" dirty="0">
              <a:latin typeface="Arial" panose="020B0604020202020204" pitchFamily="34" charset="0"/>
              <a:cs typeface="Arial" panose="020B0604020202020204" pitchFamily="34" charset="0"/>
            </a:endParaRPr>
          </a:p>
          <a:p>
            <a:pPr marL="457200" indent="-457200">
              <a:lnSpc>
                <a:spcPct val="60000"/>
              </a:lnSpc>
              <a:defRPr/>
            </a:pPr>
            <a:endParaRPr lang="lv-LV" altLang="lv-LV" sz="1400" dirty="0">
              <a:latin typeface="Arial" panose="020B0604020202020204" pitchFamily="34" charset="0"/>
              <a:cs typeface="Arial" panose="020B0604020202020204" pitchFamily="34" charset="0"/>
            </a:endParaRPr>
          </a:p>
          <a:p>
            <a:pPr marL="457200" indent="-457200">
              <a:lnSpc>
                <a:spcPct val="60000"/>
              </a:lnSpc>
              <a:defRPr/>
            </a:pPr>
            <a:endParaRPr lang="lv-LV" altLang="lv-LV" sz="1400" b="1" dirty="0">
              <a:latin typeface="Arial" panose="020B0604020202020204" pitchFamily="34" charset="0"/>
              <a:cs typeface="Arial" panose="020B0604020202020204" pitchFamily="34" charset="0"/>
            </a:endParaRPr>
          </a:p>
        </p:txBody>
      </p:sp>
      <p:sp>
        <p:nvSpPr>
          <p:cNvPr id="14340" name="Slide Number Placeholder 5">
            <a:extLst>
              <a:ext uri="{FF2B5EF4-FFF2-40B4-BE49-F238E27FC236}">
                <a16:creationId xmlns:a16="http://schemas.microsoft.com/office/drawing/2014/main" id="{B96707F5-0AE3-48CE-9F87-64D663DCFA0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18B5439B-F768-4FCF-8491-A6D4758F0386}" type="slidenum">
              <a:rPr lang="en-US" altLang="en-US" sz="100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sp>
        <p:nvSpPr>
          <p:cNvPr id="14341" name="TextBox 1">
            <a:extLst>
              <a:ext uri="{FF2B5EF4-FFF2-40B4-BE49-F238E27FC236}">
                <a16:creationId xmlns:a16="http://schemas.microsoft.com/office/drawing/2014/main" id="{E57F756D-2F79-4BCD-8FEF-F21F73C2BE64}"/>
              </a:ext>
            </a:extLst>
          </p:cNvPr>
          <p:cNvSpPr txBox="1">
            <a:spLocks noChangeArrowheads="1"/>
          </p:cNvSpPr>
          <p:nvPr/>
        </p:nvSpPr>
        <p:spPr bwMode="auto">
          <a:xfrm>
            <a:off x="5638801" y="2974975"/>
            <a:ext cx="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endParaRPr lang="lv-LV" altLang="lv-LV"/>
          </a:p>
        </p:txBody>
      </p:sp>
      <p:sp>
        <p:nvSpPr>
          <p:cNvPr id="14342" name="Taisnstūris 2">
            <a:extLst>
              <a:ext uri="{FF2B5EF4-FFF2-40B4-BE49-F238E27FC236}">
                <a16:creationId xmlns:a16="http://schemas.microsoft.com/office/drawing/2014/main" id="{3B42274D-E93C-42E1-BBCE-26B94E0EC716}"/>
              </a:ext>
            </a:extLst>
          </p:cNvPr>
          <p:cNvSpPr>
            <a:spLocks noChangeArrowheads="1"/>
          </p:cNvSpPr>
          <p:nvPr/>
        </p:nvSpPr>
        <p:spPr bwMode="auto">
          <a:xfrm>
            <a:off x="3810000" y="3548063"/>
            <a:ext cx="4572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9750" algn="l"/>
              </a:tabLst>
              <a:defRPr sz="1700">
                <a:solidFill>
                  <a:schemeClr val="tx1"/>
                </a:solidFill>
                <a:latin typeface="Times New Roman" panose="02020603050405020304" pitchFamily="18" charset="0"/>
                <a:cs typeface="Arial" panose="020B0604020202020204" pitchFamily="34" charset="0"/>
              </a:defRPr>
            </a:lvl1pPr>
            <a:lvl2pPr marL="742950" indent="-285750">
              <a:tabLst>
                <a:tab pos="539750" algn="l"/>
              </a:tabLst>
              <a:defRPr sz="1700">
                <a:solidFill>
                  <a:schemeClr val="tx1"/>
                </a:solidFill>
                <a:latin typeface="Times New Roman" panose="02020603050405020304" pitchFamily="18" charset="0"/>
                <a:cs typeface="Arial" panose="020B0604020202020204" pitchFamily="34" charset="0"/>
              </a:defRPr>
            </a:lvl2pPr>
            <a:lvl3pPr marL="1143000" indent="-228600">
              <a:tabLst>
                <a:tab pos="539750" algn="l"/>
              </a:tabLst>
              <a:defRPr sz="1700">
                <a:solidFill>
                  <a:schemeClr val="tx1"/>
                </a:solidFill>
                <a:latin typeface="Times New Roman" panose="02020603050405020304" pitchFamily="18" charset="0"/>
                <a:cs typeface="Arial" panose="020B0604020202020204" pitchFamily="34" charset="0"/>
              </a:defRPr>
            </a:lvl3pPr>
            <a:lvl4pPr marL="1600200" indent="-228600">
              <a:tabLst>
                <a:tab pos="539750" algn="l"/>
              </a:tabLst>
              <a:defRPr sz="1700">
                <a:solidFill>
                  <a:schemeClr val="tx1"/>
                </a:solidFill>
                <a:latin typeface="Times New Roman" panose="02020603050405020304" pitchFamily="18" charset="0"/>
                <a:cs typeface="Arial" panose="020B0604020202020204" pitchFamily="34" charset="0"/>
              </a:defRPr>
            </a:lvl4pPr>
            <a:lvl5pPr marL="2057400" indent="-228600">
              <a:tabLst>
                <a:tab pos="539750" algn="l"/>
              </a:tabLst>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tabLst>
                <a:tab pos="539750" algn="l"/>
              </a:tabLst>
              <a:defRPr sz="1700">
                <a:solidFill>
                  <a:schemeClr val="tx1"/>
                </a:solidFill>
                <a:latin typeface="Times New Roman" panose="02020603050405020304" pitchFamily="18" charset="0"/>
                <a:cs typeface="Arial" panose="020B0604020202020204" pitchFamily="34" charset="0"/>
              </a:defRPr>
            </a:lvl9pPr>
          </a:lstStyle>
          <a:p>
            <a:pPr algn="just"/>
            <a:endParaRPr lang="lv-LV" altLang="lv-LV"/>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8EA5D32-E7FE-413F-89A4-E6AA662D429F}"/>
              </a:ext>
            </a:extLst>
          </p:cNvPr>
          <p:cNvSpPr>
            <a:spLocks noGrp="1"/>
          </p:cNvSpPr>
          <p:nvPr>
            <p:ph type="title"/>
          </p:nvPr>
        </p:nvSpPr>
        <p:spPr>
          <a:xfrm>
            <a:off x="2266950" y="0"/>
            <a:ext cx="9391651" cy="2065336"/>
          </a:xfrm>
        </p:spPr>
        <p:txBody>
          <a:bodyPr>
            <a:normAutofit fontScale="90000"/>
          </a:bodyPr>
          <a:lstStyle/>
          <a:p>
            <a:pPr algn="ctr">
              <a:defRPr/>
            </a:pPr>
            <a:br>
              <a:rPr lang="lv-LV" altLang="lv-LV" sz="2200" dirty="0">
                <a:latin typeface="Arial" panose="020B0604020202020204" pitchFamily="34" charset="0"/>
                <a:cs typeface="Arial" panose="020B0604020202020204" pitchFamily="34" charset="0"/>
              </a:rPr>
            </a:br>
            <a:r>
              <a:rPr lang="lv-LV" altLang="lv-LV" sz="3100" dirty="0">
                <a:latin typeface="Arial" panose="020B0604020202020204" pitchFamily="34" charset="0"/>
                <a:cs typeface="Arial" panose="020B0604020202020204" pitchFamily="34" charset="0"/>
              </a:rPr>
              <a:t>MK noteikumu projekts “Grozījumi Ministru kabineta 2012.gada 18.decembra noteikumos Nr.935 “Noteikumi par koku ciršanu mežā”” </a:t>
            </a:r>
            <a:br>
              <a:rPr lang="lv-LV" altLang="lv-LV" dirty="0">
                <a:latin typeface="Arial" panose="020B0604020202020204" pitchFamily="34" charset="0"/>
                <a:cs typeface="Arial" panose="020B0604020202020204" pitchFamily="34" charset="0"/>
              </a:rPr>
            </a:br>
            <a:br>
              <a:rPr lang="lv-LV" altLang="lv-LV" dirty="0">
                <a:latin typeface="Arial" panose="020B0604020202020204" pitchFamily="34" charset="0"/>
                <a:cs typeface="Arial" panose="020B0604020202020204" pitchFamily="34" charset="0"/>
              </a:rPr>
            </a:br>
            <a:r>
              <a:rPr lang="lv-LV" altLang="lv-LV" sz="2200" dirty="0">
                <a:solidFill>
                  <a:srgbClr val="414142"/>
                </a:solidFill>
                <a:latin typeface="Arial" panose="020B0604020202020204" pitchFamily="34" charset="0"/>
                <a:cs typeface="Arial" panose="020B0604020202020204" pitchFamily="34" charset="0"/>
              </a:rPr>
              <a:t>Ministru kabineta 21.06.2022. noteikumi Nr. 374</a:t>
            </a:r>
            <a:endParaRPr lang="lv-LV" altLang="en-US" sz="2200" dirty="0">
              <a:latin typeface="Arial" panose="020B0604020202020204" pitchFamily="34" charset="0"/>
              <a:cs typeface="Arial" panose="020B0604020202020204" pitchFamily="34" charset="0"/>
            </a:endParaRPr>
          </a:p>
        </p:txBody>
      </p:sp>
      <p:sp>
        <p:nvSpPr>
          <p:cNvPr id="15363" name="Slide Number Placeholder 5">
            <a:extLst>
              <a:ext uri="{FF2B5EF4-FFF2-40B4-BE49-F238E27FC236}">
                <a16:creationId xmlns:a16="http://schemas.microsoft.com/office/drawing/2014/main" id="{E77D7A84-8027-4C82-9AE3-8B9628F3C8A5}"/>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43F468-0246-4432-8B01-17AB9CF6BFA4}" type="slidenum">
              <a:rPr lang="en-US" altLang="en-US" smtClean="0"/>
              <a:pPr/>
              <a:t>5</a:t>
            </a:fld>
            <a:endParaRPr lang="en-US" altLang="en-US"/>
          </a:p>
        </p:txBody>
      </p:sp>
      <p:sp>
        <p:nvSpPr>
          <p:cNvPr id="2" name="Satura vietturis 1">
            <a:extLst>
              <a:ext uri="{FF2B5EF4-FFF2-40B4-BE49-F238E27FC236}">
                <a16:creationId xmlns:a16="http://schemas.microsoft.com/office/drawing/2014/main" id="{FF41B548-9C50-4E1A-9E41-37CD23778D15}"/>
              </a:ext>
            </a:extLst>
          </p:cNvPr>
          <p:cNvSpPr>
            <a:spLocks noGrp="1"/>
          </p:cNvSpPr>
          <p:nvPr>
            <p:ph idx="1"/>
          </p:nvPr>
        </p:nvSpPr>
        <p:spPr>
          <a:xfrm>
            <a:off x="533399" y="2065336"/>
            <a:ext cx="10944225" cy="4667250"/>
          </a:xfrm>
        </p:spPr>
        <p:txBody>
          <a:bodyPr>
            <a:noAutofit/>
          </a:bodyPr>
          <a:lstStyle/>
          <a:p>
            <a:pPr algn="just">
              <a:defRPr/>
            </a:pPr>
            <a:r>
              <a:rPr lang="lv-LV" sz="1800" b="1" u="sng" dirty="0">
                <a:latin typeface="Arial" panose="020B0604020202020204" pitchFamily="34" charset="0"/>
                <a:cs typeface="Arial" panose="020B0604020202020204" pitchFamily="34" charset="0"/>
              </a:rPr>
              <a:t>Mērķi un ieguvumi:</a:t>
            </a:r>
          </a:p>
          <a:p>
            <a:pPr algn="just">
              <a:defRPr/>
            </a:pPr>
            <a:endParaRPr lang="lv-LV" sz="1900" b="1" u="sng" dirty="0">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
              <a:defRPr/>
            </a:pPr>
            <a:r>
              <a:rPr lang="lv-LV" sz="1900" b="1" dirty="0">
                <a:latin typeface="Arial" panose="020B0604020202020204" pitchFamily="34" charset="0"/>
                <a:cs typeface="Arial" panose="020B0604020202020204" pitchFamily="34" charset="0"/>
              </a:rPr>
              <a:t>celt nākotnes mežu kvalitāti un ražību; </a:t>
            </a:r>
          </a:p>
          <a:p>
            <a:pPr marL="257175" indent="-257175">
              <a:buFont typeface="Wingdings" panose="05000000000000000000" pitchFamily="2" charset="2"/>
              <a:buChar char="§"/>
              <a:defRPr/>
            </a:pPr>
            <a:r>
              <a:rPr lang="lv-LV" sz="1900" b="1" dirty="0">
                <a:latin typeface="Arial" panose="020B0604020202020204" pitchFamily="34" charset="0"/>
                <a:cs typeface="Arial" panose="020B0604020202020204" pitchFamily="34" charset="0"/>
              </a:rPr>
              <a:t>veicināt daudzpusīgāku mežu apsaimniekošanu un iedrošināt mežu īpašniekus rūpēties par saviem mežu īpašumiem aktīvāk, nekā tas tiek šobrīd darīts, apsaimniekot mežu  atbilstoši saviem mērķiem, palielināt meža atjaunošanas apjomu ar kvalitatīvu un selekcionētu Latvijas meža koku sugu stādāmo materiālu (galvenokārt priede, egle, bērzs);</a:t>
            </a:r>
            <a:br>
              <a:rPr lang="lv-LV" sz="1900" b="1" dirty="0">
                <a:latin typeface="Arial" panose="020B0604020202020204" pitchFamily="34" charset="0"/>
                <a:cs typeface="Arial" panose="020B0604020202020204" pitchFamily="34" charset="0"/>
              </a:rPr>
            </a:br>
            <a:endParaRPr lang="lv-LV" sz="1900" b="1" dirty="0">
              <a:latin typeface="Arial" panose="020B0604020202020204" pitchFamily="34" charset="0"/>
              <a:cs typeface="Arial" panose="020B0604020202020204" pitchFamily="34" charset="0"/>
            </a:endParaRPr>
          </a:p>
          <a:p>
            <a:pPr marL="257175" indent="-257175">
              <a:buFont typeface="Wingdings" panose="05000000000000000000" pitchFamily="2" charset="2"/>
              <a:buChar char="§"/>
              <a:defRPr/>
            </a:pPr>
            <a:r>
              <a:rPr lang="lv-LV" sz="1900" b="1" dirty="0">
                <a:latin typeface="Arial" panose="020B0604020202020204" pitchFamily="34" charset="0"/>
                <a:cs typeface="Arial" panose="020B0604020202020204" pitchFamily="34" charset="0"/>
              </a:rPr>
              <a:t>palielināt mežaudžu kvalitāti un nomainīt mežaudzes, kas jau sasniegušas savu augšanas potenciālu, vai sākušas zaudēt savu vērtību; </a:t>
            </a:r>
          </a:p>
          <a:p>
            <a:pPr marL="257175" indent="-257175" algn="just">
              <a:buFont typeface="Wingdings" panose="05000000000000000000" pitchFamily="2" charset="2"/>
              <a:buChar char="§"/>
              <a:defRPr/>
            </a:pPr>
            <a:r>
              <a:rPr lang="lv-LV" sz="1900" b="1" dirty="0">
                <a:latin typeface="Arial" panose="020B0604020202020204" pitchFamily="34" charset="0"/>
                <a:cs typeface="Arial" panose="020B0604020202020204" pitchFamily="34" charset="0"/>
              </a:rPr>
              <a:t>pielīdzināt mērķa caurmērus, no kuriem atļauta meža atjaunošanas cirte, kaimiņvalstīm, lai nodrošinātu Latvijas meža nozares konkurētspēju; </a:t>
            </a:r>
          </a:p>
          <a:p>
            <a:pPr marL="257175" indent="-257175" algn="just">
              <a:buFont typeface="Wingdings" panose="05000000000000000000" pitchFamily="2" charset="2"/>
              <a:buChar char="§"/>
              <a:defRPr/>
            </a:pPr>
            <a:r>
              <a:rPr lang="lv-LV" sz="1900" b="1" dirty="0">
                <a:latin typeface="Arial" panose="020B0604020202020204" pitchFamily="34" charset="0"/>
                <a:cs typeface="Arial" panose="020B0604020202020204" pitchFamily="34" charset="0"/>
              </a:rPr>
              <a:t>sniegt atbalstu meža nozares stratēģisko mērķa sasniegšanai – palielināt Latvijas mežu ražību par 25% līdz 2050 gadam, tādējādi palielinot ikgadējo CO2 piesaisti Latvijas mežos.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irsraksts 1">
            <a:extLst>
              <a:ext uri="{FF2B5EF4-FFF2-40B4-BE49-F238E27FC236}">
                <a16:creationId xmlns:a16="http://schemas.microsoft.com/office/drawing/2014/main" id="{8BF6B838-4E6F-4CFE-B846-14E13CCA3FAE}"/>
              </a:ext>
            </a:extLst>
          </p:cNvPr>
          <p:cNvSpPr>
            <a:spLocks noGrp="1"/>
          </p:cNvSpPr>
          <p:nvPr>
            <p:ph type="title"/>
          </p:nvPr>
        </p:nvSpPr>
        <p:spPr>
          <a:xfrm>
            <a:off x="2716214" y="396874"/>
            <a:ext cx="6332537" cy="814388"/>
          </a:xfrm>
        </p:spPr>
        <p:txBody>
          <a:bodyPr>
            <a:normAutofit/>
          </a:bodyPr>
          <a:lstStyle/>
          <a:p>
            <a:pPr algn="ctr"/>
            <a:r>
              <a:rPr lang="lv-LV" altLang="en-US" sz="2800" dirty="0">
                <a:latin typeface="Arial" panose="020B0604020202020204" pitchFamily="34" charset="0"/>
                <a:cs typeface="Arial" panose="020B0604020202020204" pitchFamily="34" charset="0"/>
              </a:rPr>
              <a:t>Galvenās cirtes caurmēra izmaiņas</a:t>
            </a:r>
            <a:endParaRPr lang="lv-LV" altLang="lv-LV" sz="2800" dirty="0">
              <a:latin typeface="Arial" panose="020B0604020202020204" pitchFamily="34" charset="0"/>
              <a:cs typeface="Arial" panose="020B0604020202020204" pitchFamily="34" charset="0"/>
            </a:endParaRPr>
          </a:p>
        </p:txBody>
      </p:sp>
      <p:sp>
        <p:nvSpPr>
          <p:cNvPr id="16387" name="Slaida numura vietturis 5">
            <a:extLst>
              <a:ext uri="{FF2B5EF4-FFF2-40B4-BE49-F238E27FC236}">
                <a16:creationId xmlns:a16="http://schemas.microsoft.com/office/drawing/2014/main" id="{EB34E9BA-6D9B-4572-BA77-7459A18929B3}"/>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543B2-C864-4C94-97E1-628F42F060C3}" type="slidenum">
              <a:rPr lang="en-US" altLang="en-US" smtClean="0"/>
              <a:pPr/>
              <a:t>6</a:t>
            </a:fld>
            <a:endParaRPr lang="en-US" altLang="en-US"/>
          </a:p>
        </p:txBody>
      </p:sp>
      <p:pic>
        <p:nvPicPr>
          <p:cNvPr id="16388" name="Picture 4">
            <a:extLst>
              <a:ext uri="{FF2B5EF4-FFF2-40B4-BE49-F238E27FC236}">
                <a16:creationId xmlns:a16="http://schemas.microsoft.com/office/drawing/2014/main" id="{BA3F7BDC-7060-4741-BFC5-4959FA438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32" b="65845"/>
          <a:stretch>
            <a:fillRect/>
          </a:stretch>
        </p:blipFill>
        <p:spPr bwMode="auto">
          <a:xfrm>
            <a:off x="1902550" y="1306456"/>
            <a:ext cx="9602095" cy="167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5F242475-B7F8-45A7-BB94-BCA220EFA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2986450"/>
            <a:ext cx="5819775" cy="36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B7C936F-C16F-4B99-BB63-F31DFEAAE1B0}"/>
              </a:ext>
            </a:extLst>
          </p:cNvPr>
          <p:cNvSpPr>
            <a:spLocks noGrp="1"/>
          </p:cNvSpPr>
          <p:nvPr>
            <p:ph type="title"/>
          </p:nvPr>
        </p:nvSpPr>
        <p:spPr>
          <a:xfrm>
            <a:off x="2757487" y="417909"/>
            <a:ext cx="6677025" cy="904875"/>
          </a:xfrm>
        </p:spPr>
        <p:txBody>
          <a:bodyPr>
            <a:normAutofit/>
          </a:bodyPr>
          <a:lstStyle/>
          <a:p>
            <a:pPr algn="ctr"/>
            <a:r>
              <a:rPr lang="lv-LV" altLang="en-US" sz="2800" dirty="0">
                <a:latin typeface="Arial" panose="020B0604020202020204" pitchFamily="34" charset="0"/>
                <a:cs typeface="Arial" panose="020B0604020202020204" pitchFamily="34" charset="0"/>
              </a:rPr>
              <a:t>Galvenās cirtes caurmēra izmaiņas</a:t>
            </a:r>
          </a:p>
        </p:txBody>
      </p:sp>
      <p:sp>
        <p:nvSpPr>
          <p:cNvPr id="35843" name="Text Placeholder 4">
            <a:extLst>
              <a:ext uri="{FF2B5EF4-FFF2-40B4-BE49-F238E27FC236}">
                <a16:creationId xmlns:a16="http://schemas.microsoft.com/office/drawing/2014/main" id="{0837FAB8-57CC-42D7-952C-2558B03B643C}"/>
              </a:ext>
            </a:extLst>
          </p:cNvPr>
          <p:cNvSpPr>
            <a:spLocks noGrp="1"/>
          </p:cNvSpPr>
          <p:nvPr>
            <p:ph type="body" sz="quarter" idx="4294967295"/>
          </p:nvPr>
        </p:nvSpPr>
        <p:spPr>
          <a:xfrm>
            <a:off x="933450" y="1600200"/>
            <a:ext cx="10608517" cy="4600575"/>
          </a:xfrm>
        </p:spPr>
        <p:txBody>
          <a:bodyPr>
            <a:normAutofit/>
          </a:bodyPr>
          <a:lstStyle/>
          <a:p>
            <a:pPr>
              <a:lnSpc>
                <a:spcPct val="107000"/>
              </a:lnSpc>
              <a:buFont typeface="Wingdings" panose="05000000000000000000" pitchFamily="2" charset="2"/>
              <a:buChar char="§"/>
              <a:defRPr/>
            </a:pPr>
            <a:endParaRPr lang="lv-LV" sz="20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defRPr/>
            </a:pPr>
            <a:r>
              <a:rPr lang="lv-LV" altLang="lv-LV" sz="2000" b="1" dirty="0">
                <a:latin typeface="Arial" panose="020B0604020202020204" pitchFamily="34" charset="0"/>
                <a:ea typeface="Verdana" panose="020B0604030504040204" pitchFamily="34" charset="0"/>
                <a:cs typeface="Arial" panose="020B0604020202020204" pitchFamily="34" charset="0"/>
              </a:rPr>
              <a:t>Ministru kabineta noteikumu grozījumi neattiecas uz īpaši aizsargājamām dabas teritorijām un mikroliegumiem.</a:t>
            </a:r>
          </a:p>
          <a:p>
            <a:pPr>
              <a:buFont typeface="Wingdings" panose="05000000000000000000" pitchFamily="2" charset="2"/>
              <a:buChar char="§"/>
              <a:defRPr/>
            </a:pPr>
            <a:endParaRPr lang="lv-LV" altLang="lv-LV" sz="2000" b="1" dirty="0">
              <a:latin typeface="Arial" panose="020B0604020202020204" pitchFamily="34" charset="0"/>
              <a:ea typeface="Verdana" panose="020B0604030504040204" pitchFamily="34" charset="0"/>
              <a:cs typeface="Arial" panose="020B0604020202020204" pitchFamily="34" charset="0"/>
            </a:endParaRPr>
          </a:p>
          <a:p>
            <a:pPr>
              <a:buFont typeface="Wingdings" panose="05000000000000000000" pitchFamily="2" charset="2"/>
              <a:buChar char="§"/>
              <a:defRPr/>
            </a:pPr>
            <a:r>
              <a:rPr lang="lv-LV" sz="2000" b="1" dirty="0">
                <a:latin typeface="Arial" panose="020B0604020202020204" pitchFamily="34" charset="0"/>
                <a:ea typeface="Verdana" panose="020B0604030504040204" pitchFamily="34" charset="0"/>
                <a:cs typeface="Arial" panose="020B0604020202020204" pitchFamily="34" charset="0"/>
              </a:rPr>
              <a:t>Saimniekošana pēc caurmēra nav nekas jauns – jau kopš 2000.gada Latvijā kokus galvenajā jeb atjaunošanas cirtē cērt, kad tie ir sasnieguši vai nu atjaunošanas cirtes vecumu, vai caurmēru. Grozījumi paredz caurmēru skaitlisko vērtību noteikšanu līdzīgi kā Igaunijā.</a:t>
            </a:r>
            <a:br>
              <a:rPr lang="lv-LV" sz="2000" b="1" dirty="0">
                <a:latin typeface="Arial" panose="020B0604020202020204" pitchFamily="34" charset="0"/>
                <a:ea typeface="Verdana" panose="020B0604030504040204" pitchFamily="34" charset="0"/>
                <a:cs typeface="Arial" panose="020B0604020202020204" pitchFamily="34" charset="0"/>
              </a:rPr>
            </a:br>
            <a:endParaRPr lang="lv-LV" sz="2000" b="1" dirty="0">
              <a:latin typeface="Arial" panose="020B0604020202020204" pitchFamily="34" charset="0"/>
              <a:ea typeface="Verdana" panose="020B0604030504040204" pitchFamily="34" charset="0"/>
              <a:cs typeface="Arial" panose="020B0604020202020204" pitchFamily="34" charset="0"/>
            </a:endParaRPr>
          </a:p>
          <a:p>
            <a:pPr>
              <a:buFont typeface="Wingdings" panose="05000000000000000000" pitchFamily="2" charset="2"/>
              <a:buChar char="§"/>
              <a:defRPr/>
            </a:pPr>
            <a:r>
              <a:rPr lang="lv-LV" sz="2000" b="1" dirty="0">
                <a:latin typeface="Arial" panose="020B0604020202020204" pitchFamily="34" charset="0"/>
                <a:ea typeface="Verdana" panose="020B0604030504040204" pitchFamily="34" charset="0"/>
                <a:cs typeface="Arial" panose="020B0604020202020204" pitchFamily="34" charset="0"/>
              </a:rPr>
              <a:t>Normatīvais regulējums tiek vienkāršots, nosakot vienādu caurmēru visām vienas sugas mežaudzēm, kas nozīmē apsaimniekošanas nosacījumu vienkāršošanu. Turklāt atsevišķām mežaudzēm </a:t>
            </a:r>
            <a:r>
              <a:rPr lang="lv-LV" altLang="lv-LV" sz="2000" b="1" dirty="0">
                <a:latin typeface="Arial" panose="020B0604020202020204" pitchFamily="34" charset="0"/>
                <a:cs typeface="Arial" panose="020B0604020202020204" pitchFamily="34" charset="0"/>
              </a:rPr>
              <a:t>valdošās koku sugas pirmā stāva koku vidējā caurmēra </a:t>
            </a:r>
            <a:r>
              <a:rPr lang="lv-LV" sz="2000" b="1" dirty="0">
                <a:latin typeface="Arial" panose="020B0604020202020204" pitchFamily="34" charset="0"/>
                <a:ea typeface="Verdana" panose="020B0604030504040204" pitchFamily="34" charset="0"/>
                <a:cs typeface="Arial" panose="020B0604020202020204" pitchFamily="34" charset="0"/>
              </a:rPr>
              <a:t>skaitliskās vērtības tiek samazinātas, bet citām – palielinātas.</a:t>
            </a:r>
            <a:br>
              <a:rPr lang="lv-LV" sz="1600" dirty="0">
                <a:latin typeface="+mj-lt"/>
              </a:rPr>
            </a:br>
            <a:endParaRPr lang="lv-LV" sz="1600" dirty="0">
              <a:latin typeface="+mj-lt"/>
            </a:endParaRPr>
          </a:p>
          <a:p>
            <a:pPr>
              <a:defRPr/>
            </a:pPr>
            <a:endParaRPr lang="lv-LV" sz="1200" b="1" dirty="0"/>
          </a:p>
        </p:txBody>
      </p:sp>
      <p:sp>
        <p:nvSpPr>
          <p:cNvPr id="35844" name="Taisnstūris 1">
            <a:extLst>
              <a:ext uri="{FF2B5EF4-FFF2-40B4-BE49-F238E27FC236}">
                <a16:creationId xmlns:a16="http://schemas.microsoft.com/office/drawing/2014/main" id="{D1868E26-CB4A-44B3-A080-52CBE1BC8DFF}"/>
              </a:ext>
            </a:extLst>
          </p:cNvPr>
          <p:cNvSpPr>
            <a:spLocks noChangeArrowheads="1"/>
          </p:cNvSpPr>
          <p:nvPr/>
        </p:nvSpPr>
        <p:spPr bwMode="auto">
          <a:xfrm>
            <a:off x="3470276" y="2457451"/>
            <a:ext cx="5110163" cy="669925"/>
          </a:xfrm>
          <a:prstGeom prst="rect">
            <a:avLst/>
          </a:prstGeom>
          <a:noFill/>
          <a:ln>
            <a:noFill/>
          </a:ln>
        </p:spPr>
        <p:txBody>
          <a:bodyPr>
            <a:spAutoFit/>
          </a:bodyPr>
          <a:lstStyle/>
          <a:p>
            <a:pPr algn="just">
              <a:defRPr/>
            </a:pPr>
            <a:endParaRPr lang="lv-LV" altLang="lv-LV" sz="1200" b="1" dirty="0">
              <a:latin typeface="Verdana" panose="020B0604030504040204" pitchFamily="34" charset="0"/>
            </a:endParaRPr>
          </a:p>
          <a:p>
            <a:pPr algn="just">
              <a:defRPr/>
            </a:pPr>
            <a:endParaRPr lang="lv-LV" altLang="lv-LV" sz="1275" dirty="0">
              <a:cs typeface="Times New Roman" panose="02020603050405020304" pitchFamily="18" charset="0"/>
            </a:endParaRPr>
          </a:p>
          <a:p>
            <a:pPr algn="just">
              <a:defRPr/>
            </a:pPr>
            <a:r>
              <a:rPr lang="lv-LV" altLang="lv-LV" sz="1275" dirty="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628900" y="258765"/>
            <a:ext cx="7734300" cy="1265236"/>
          </a:xfrm>
        </p:spPr>
        <p:txBody>
          <a:bodyPr>
            <a:normAutofit/>
          </a:bodyPr>
          <a:lstStyle/>
          <a:p>
            <a:pPr algn="ctr"/>
            <a:r>
              <a:rPr lang="lv-LV" altLang="lv-LV" sz="2800" dirty="0">
                <a:latin typeface="Arial" panose="020B0604020202020204" pitchFamily="34" charset="0"/>
                <a:cs typeface="Arial" panose="020B0604020202020204" pitchFamily="34" charset="0"/>
              </a:rPr>
              <a:t>Caurmēra atjaunošanas ciršu attiecība pret </a:t>
            </a:r>
            <a:br>
              <a:rPr lang="lv-LV" altLang="lv-LV" sz="2800" dirty="0">
                <a:latin typeface="Arial" panose="020B0604020202020204" pitchFamily="34" charset="0"/>
                <a:cs typeface="Arial" panose="020B0604020202020204" pitchFamily="34" charset="0"/>
              </a:rPr>
            </a:br>
            <a:r>
              <a:rPr lang="lv-LV" altLang="lv-LV" sz="2800" dirty="0">
                <a:latin typeface="Arial" panose="020B0604020202020204" pitchFamily="34" charset="0"/>
                <a:cs typeface="Arial" panose="020B0604020202020204" pitchFamily="34" charset="0"/>
              </a:rPr>
              <a:t>atjaunošanas cirtēm kopā</a:t>
            </a:r>
            <a:endParaRPr lang="lv-LV" altLang="lv-LV" b="0" dirty="0">
              <a:latin typeface="Arial" panose="020B0604020202020204" pitchFamily="34" charset="0"/>
              <a:cs typeface="Arial" panose="020B0604020202020204" pitchFamily="34" charset="0"/>
            </a:endParaRPr>
          </a:p>
        </p:txBody>
      </p:sp>
      <p:sp>
        <p:nvSpPr>
          <p:cNvPr id="16387" name="Slide Number Placeholder 5"/>
          <p:cNvSpPr>
            <a:spLocks noGrp="1"/>
          </p:cNvSpPr>
          <p:nvPr>
            <p:ph type="sldNum" sz="quarter" idx="13"/>
          </p:nvPr>
        </p:nvSpPr>
        <p:spPr bwMode="auto">
          <a:xfrm>
            <a:off x="9901238" y="6324600"/>
            <a:ext cx="4619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EE06B7-6CA0-4F74-A9CF-430E08AACA22}" type="slidenum">
              <a:rPr lang="en-US" altLang="en-US" smtClean="0"/>
              <a:pPr/>
              <a:t>8</a:t>
            </a:fld>
            <a:endParaRPr lang="en-US" altLang="en-US"/>
          </a:p>
        </p:txBody>
      </p:sp>
      <p:graphicFrame>
        <p:nvGraphicFramePr>
          <p:cNvPr id="5" name="Content Placeholder 4">
            <a:extLst>
              <a:ext uri="{FF2B5EF4-FFF2-40B4-BE49-F238E27FC236}">
                <a16:creationId xmlns:a16="http://schemas.microsoft.com/office/drawing/2014/main" id="{E64E7886-69EE-5837-7E84-DB50F2D3CDB6}"/>
              </a:ext>
            </a:extLst>
          </p:cNvPr>
          <p:cNvGraphicFramePr>
            <a:graphicFrameLocks noGrp="1"/>
          </p:cNvGraphicFramePr>
          <p:nvPr>
            <p:ph idx="1"/>
          </p:nvPr>
        </p:nvGraphicFramePr>
        <p:xfrm>
          <a:off x="2290916" y="1828801"/>
          <a:ext cx="7919884" cy="449579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81F115DD-AD35-2265-D92C-3789E26B6453}"/>
              </a:ext>
            </a:extLst>
          </p:cNvPr>
          <p:cNvCxnSpPr>
            <a:cxnSpLocks/>
          </p:cNvCxnSpPr>
          <p:nvPr/>
        </p:nvCxnSpPr>
        <p:spPr>
          <a:xfrm>
            <a:off x="5427407" y="2369575"/>
            <a:ext cx="0" cy="375658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0">
            <a:extLst>
              <a:ext uri="{FF2B5EF4-FFF2-40B4-BE49-F238E27FC236}">
                <a16:creationId xmlns:a16="http://schemas.microsoft.com/office/drawing/2014/main" id="{548CEB01-380E-2411-1728-7DBD7E7D97D3}"/>
              </a:ext>
            </a:extLst>
          </p:cNvPr>
          <p:cNvSpPr txBox="1">
            <a:spLocks noChangeArrowheads="1"/>
          </p:cNvSpPr>
          <p:nvPr/>
        </p:nvSpPr>
        <p:spPr bwMode="auto">
          <a:xfrm>
            <a:off x="7439026" y="6291458"/>
            <a:ext cx="3009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dirty="0">
                <a:latin typeface="Arial" panose="020B0604020202020204" pitchFamily="34" charset="0"/>
                <a:cs typeface="Arial" panose="020B0604020202020204" pitchFamily="34" charset="0"/>
              </a:rPr>
              <a:t>Avots VMD Meža valsts reģistrs</a:t>
            </a:r>
          </a:p>
        </p:txBody>
      </p:sp>
    </p:spTree>
    <p:extLst>
      <p:ext uri="{BB962C8B-B14F-4D97-AF65-F5344CB8AC3E}">
        <p14:creationId xmlns:p14="http://schemas.microsoft.com/office/powerpoint/2010/main" val="145848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36E98D6-F7D1-416C-9BB4-77159851DF43}"/>
              </a:ext>
            </a:extLst>
          </p:cNvPr>
          <p:cNvSpPr>
            <a:spLocks noGrp="1"/>
          </p:cNvSpPr>
          <p:nvPr>
            <p:ph type="title"/>
          </p:nvPr>
        </p:nvSpPr>
        <p:spPr>
          <a:xfrm>
            <a:off x="2609850" y="342899"/>
            <a:ext cx="7877175" cy="904875"/>
          </a:xfrm>
        </p:spPr>
        <p:txBody>
          <a:bodyPr>
            <a:normAutofit/>
          </a:bodyPr>
          <a:lstStyle/>
          <a:p>
            <a:pPr algn="ctr"/>
            <a:r>
              <a:rPr lang="lv-LV" altLang="lv-LV" sz="2800" dirty="0">
                <a:latin typeface="Arial" panose="020B0604020202020204" pitchFamily="34" charset="0"/>
                <a:cs typeface="Arial" panose="020B0604020202020204" pitchFamily="34" charset="0"/>
              </a:rPr>
              <a:t>Nosacījumi meža atjaunošanas prasībām</a:t>
            </a:r>
            <a:endParaRPr lang="lv-LV" alt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DB0E05-42B7-4375-BB49-3B4C57493273}"/>
              </a:ext>
            </a:extLst>
          </p:cNvPr>
          <p:cNvSpPr txBox="1"/>
          <p:nvPr/>
        </p:nvSpPr>
        <p:spPr>
          <a:xfrm>
            <a:off x="800100" y="1295002"/>
            <a:ext cx="10287000" cy="5562998"/>
          </a:xfrm>
          <a:prstGeom prst="rect">
            <a:avLst/>
          </a:prstGeom>
          <a:noFill/>
        </p:spPr>
        <p:txBody>
          <a:bodyPr wrap="square">
            <a:spAutoFit/>
          </a:bodyPr>
          <a:lstStyle/>
          <a:p>
            <a:pPr algn="ctr">
              <a:lnSpc>
                <a:spcPct val="70000"/>
              </a:lnSpc>
              <a:defRPr/>
            </a:pPr>
            <a:endParaRPr lang="lv-LV" altLang="lv-LV" sz="1600" b="1" dirty="0">
              <a:solidFill>
                <a:srgbClr val="333333"/>
              </a:solidFill>
              <a:cs typeface="Times New Roman" panose="02020603050405020304" pitchFamily="18" charset="0"/>
            </a:endParaRPr>
          </a:p>
          <a:p>
            <a:pPr algn="ctr">
              <a:lnSpc>
                <a:spcPct val="70000"/>
              </a:lnSpc>
              <a:defRPr/>
            </a:pPr>
            <a:r>
              <a:rPr lang="lv-LV" altLang="lv-LV" sz="2000" b="1" dirty="0">
                <a:solidFill>
                  <a:srgbClr val="333333"/>
                </a:solidFill>
                <a:latin typeface="Arial" panose="020B0604020202020204" pitchFamily="34" charset="0"/>
                <a:cs typeface="Arial" panose="020B0604020202020204" pitchFamily="34" charset="0"/>
              </a:rPr>
              <a:t>MK noteikumu projekts </a:t>
            </a:r>
            <a:r>
              <a:rPr lang="lv-LV" altLang="lv-LV" sz="2000" b="1" dirty="0">
                <a:latin typeface="Arial" panose="020B0604020202020204" pitchFamily="34" charset="0"/>
                <a:cs typeface="Arial" panose="020B0604020202020204" pitchFamily="34" charset="0"/>
              </a:rPr>
              <a:t>“Grozījumi Ministru kabineta 2012.gada 2.maija noteikumos Nr.308 “Meža atjaunošanas, meža ieaudzēšanas un plantāciju meža noteikumi””</a:t>
            </a:r>
            <a:r>
              <a:rPr lang="lv-LV" altLang="lv-LV" sz="2000" b="1" dirty="0">
                <a:solidFill>
                  <a:srgbClr val="414142"/>
                </a:solidFill>
                <a:latin typeface="Arial" panose="020B0604020202020204" pitchFamily="34" charset="0"/>
                <a:cs typeface="Arial" panose="020B0604020202020204" pitchFamily="34" charset="0"/>
              </a:rPr>
              <a:t> Ministru kabineta 21.06.2022. noteikumi Nr. 375</a:t>
            </a:r>
          </a:p>
          <a:p>
            <a:pPr algn="just">
              <a:lnSpc>
                <a:spcPct val="70000"/>
              </a:lnSpc>
              <a:defRPr/>
            </a:pPr>
            <a:endParaRPr lang="lv-LV" altLang="lv-LV" sz="2000" b="1" dirty="0">
              <a:solidFill>
                <a:srgbClr val="414142"/>
              </a:solidFill>
              <a:latin typeface="Arial" panose="020B0604020202020204" pitchFamily="34" charset="0"/>
              <a:cs typeface="Arial" panose="020B0604020202020204" pitchFamily="34" charset="0"/>
            </a:endParaRPr>
          </a:p>
          <a:p>
            <a:pPr algn="just">
              <a:lnSpc>
                <a:spcPct val="70000"/>
              </a:lnSpc>
              <a:defRPr/>
            </a:pPr>
            <a:endParaRPr lang="lv-LV" altLang="lv-LV" sz="2000" b="1" dirty="0">
              <a:latin typeface="Arial" panose="020B0604020202020204" pitchFamily="34" charset="0"/>
              <a:cs typeface="Arial" panose="020B0604020202020204" pitchFamily="34" charset="0"/>
            </a:endParaRPr>
          </a:p>
          <a:p>
            <a:pPr algn="just">
              <a:buFont typeface="Arial" panose="020B0604020202020204" pitchFamily="34" charset="0"/>
              <a:buNone/>
              <a:defRPr/>
            </a:pPr>
            <a:r>
              <a:rPr lang="lv-LV" altLang="en-US" sz="2000" b="1" dirty="0">
                <a:latin typeface="Arial" panose="020B0604020202020204" pitchFamily="34" charset="0"/>
                <a:cs typeface="Arial" panose="020B0604020202020204" pitchFamily="34" charset="0"/>
              </a:rPr>
              <a:t>MK noteikumos noteikts, ka </a:t>
            </a:r>
            <a:r>
              <a:rPr lang="lv-LV" altLang="en-US" sz="2000" b="1" u="sng" dirty="0">
                <a:solidFill>
                  <a:schemeClr val="accent6">
                    <a:lumMod val="75000"/>
                  </a:schemeClr>
                </a:solidFill>
                <a:latin typeface="Arial" panose="020B0604020202020204" pitchFamily="34" charset="0"/>
                <a:cs typeface="Arial" panose="020B0604020202020204" pitchFamily="34" charset="0"/>
              </a:rPr>
              <a:t>p</a:t>
            </a:r>
            <a:r>
              <a:rPr lang="lv-LV" altLang="lv-LV" sz="2000" b="1" u="sng" dirty="0">
                <a:solidFill>
                  <a:schemeClr val="accent6">
                    <a:lumMod val="75000"/>
                  </a:schemeClr>
                </a:solidFill>
                <a:latin typeface="Arial" panose="020B0604020202020204" pitchFamily="34" charset="0"/>
                <a:cs typeface="Arial" panose="020B0604020202020204" pitchFamily="34" charset="0"/>
              </a:rPr>
              <a:t>ēc galvenās cirtes pēc caurmēra, mežaudzi atjauno </a:t>
            </a:r>
            <a:r>
              <a:rPr lang="lv-LV" sz="2000" b="1" u="sng" dirty="0">
                <a:solidFill>
                  <a:schemeClr val="accent6">
                    <a:lumMod val="75000"/>
                  </a:schemeClr>
                </a:solidFill>
                <a:latin typeface="Arial" panose="020B0604020202020204" pitchFamily="34" charset="0"/>
                <a:cs typeface="Arial" panose="020B0604020202020204" pitchFamily="34" charset="0"/>
              </a:rPr>
              <a:t>triju kalendāra gadu laikā pēc cirtes gada</a:t>
            </a:r>
            <a:r>
              <a:rPr lang="lv-LV" sz="2000" b="1" dirty="0">
                <a:solidFill>
                  <a:srgbClr val="414142"/>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defRPr/>
            </a:pPr>
            <a:r>
              <a:rPr lang="lv-LV" altLang="lv-LV" sz="2000" b="1" dirty="0">
                <a:latin typeface="Arial" panose="020B0604020202020204" pitchFamily="34" charset="0"/>
                <a:cs typeface="Arial" panose="020B0604020202020204" pitchFamily="34" charset="0"/>
              </a:rPr>
              <a:t>sējot vai stādot ar selekcionētu meža reproduktīvo materiālu;</a:t>
            </a:r>
          </a:p>
          <a:p>
            <a:pPr marL="285750" indent="-285750" algn="just">
              <a:buFont typeface="Arial" panose="020B0604020202020204" pitchFamily="34" charset="0"/>
              <a:buChar char="•"/>
              <a:defRPr/>
            </a:pPr>
            <a:r>
              <a:rPr lang="lv-LV" sz="2000" b="1" dirty="0">
                <a:latin typeface="Arial" panose="020B0604020202020204" pitchFamily="34" charset="0"/>
                <a:cs typeface="Arial" panose="020B0604020202020204" pitchFamily="34" charset="0"/>
              </a:rPr>
              <a:t>saglabājot dzīvotspējīgu skuju koku paaugu un nodrošinot tādu koku skaitu, kāds nepieciešams, lai platību atzītu par atjaunotu.</a:t>
            </a:r>
            <a:endParaRPr lang="lv-LV" sz="2000" b="1" u="sng" dirty="0">
              <a:solidFill>
                <a:srgbClr val="414142"/>
              </a:solidFill>
              <a:latin typeface="Arial" panose="020B0604020202020204" pitchFamily="34" charset="0"/>
              <a:cs typeface="Arial" panose="020B0604020202020204" pitchFamily="34" charset="0"/>
            </a:endParaRPr>
          </a:p>
          <a:p>
            <a:pPr algn="just">
              <a:lnSpc>
                <a:spcPct val="80000"/>
              </a:lnSpc>
              <a:buFont typeface="Arial" panose="020B0604020202020204" pitchFamily="34" charset="0"/>
              <a:buNone/>
              <a:defRPr/>
            </a:pPr>
            <a:endParaRPr lang="lv-LV" altLang="lv-LV" sz="2000" b="1" dirty="0">
              <a:solidFill>
                <a:srgbClr val="414142"/>
              </a:solidFill>
              <a:latin typeface="Arial" panose="020B0604020202020204" pitchFamily="34" charset="0"/>
              <a:cs typeface="Arial" panose="020B0604020202020204" pitchFamily="34" charset="0"/>
            </a:endParaRPr>
          </a:p>
          <a:p>
            <a:pPr algn="just">
              <a:lnSpc>
                <a:spcPct val="80000"/>
              </a:lnSpc>
              <a:buFont typeface="Arial" panose="020B0604020202020204" pitchFamily="34" charset="0"/>
              <a:buNone/>
              <a:defRPr/>
            </a:pPr>
            <a:endParaRPr lang="lv-LV" altLang="lv-LV" sz="2000" b="1" dirty="0">
              <a:solidFill>
                <a:srgbClr val="414142"/>
              </a:solidFill>
              <a:latin typeface="Arial" panose="020B0604020202020204" pitchFamily="34" charset="0"/>
              <a:cs typeface="Arial" panose="020B0604020202020204" pitchFamily="34" charset="0"/>
            </a:endParaRPr>
          </a:p>
          <a:p>
            <a:pPr algn="just">
              <a:lnSpc>
                <a:spcPct val="80000"/>
              </a:lnSpc>
              <a:buFont typeface="Arial" panose="020B0604020202020204" pitchFamily="34" charset="0"/>
              <a:buNone/>
              <a:defRPr/>
            </a:pPr>
            <a:r>
              <a:rPr lang="lv-LV" altLang="lv-LV" sz="2000" b="1" dirty="0">
                <a:solidFill>
                  <a:srgbClr val="414142"/>
                </a:solidFill>
                <a:latin typeface="Arial" panose="020B0604020202020204" pitchFamily="34" charset="0"/>
                <a:cs typeface="Arial" panose="020B0604020202020204" pitchFamily="34" charset="0"/>
              </a:rPr>
              <a:t>A</a:t>
            </a:r>
            <a:r>
              <a:rPr lang="lv-LV" altLang="lv-LV" sz="2000" b="1" dirty="0">
                <a:latin typeface="Arial" panose="020B0604020202020204" pitchFamily="34" charset="0"/>
                <a:cs typeface="Arial" panose="020B0604020202020204" pitchFamily="34" charset="0"/>
              </a:rPr>
              <a:t>tjaunotajā platībā minimālais nepieciešamais kopējais ieaugušo koku skaits atkarībā no valdošās koku sugas  ir:</a:t>
            </a:r>
          </a:p>
          <a:p>
            <a:pPr algn="just">
              <a:lnSpc>
                <a:spcPct val="80000"/>
              </a:lnSpc>
              <a:buFont typeface="Arial" panose="020B0604020202020204" pitchFamily="34" charset="0"/>
              <a:buNone/>
              <a:defRPr/>
            </a:pPr>
            <a:endParaRPr lang="lv-LV" altLang="lv-LV" sz="2000" b="1" dirty="0">
              <a:latin typeface="Arial" panose="020B0604020202020204" pitchFamily="34" charset="0"/>
              <a:cs typeface="Arial" panose="020B0604020202020204" pitchFamily="34" charset="0"/>
            </a:endParaRPr>
          </a:p>
          <a:p>
            <a:pPr algn="just">
              <a:lnSpc>
                <a:spcPct val="80000"/>
              </a:lnSpc>
              <a:buFont typeface="Arial" panose="020B0604020202020204" pitchFamily="34" charset="0"/>
              <a:buNone/>
              <a:defRPr/>
            </a:pPr>
            <a:r>
              <a:rPr lang="lv-LV" altLang="lv-LV" sz="2000" b="1" dirty="0">
                <a:latin typeface="Arial" panose="020B0604020202020204" pitchFamily="34" charset="0"/>
                <a:cs typeface="Arial" panose="020B0604020202020204" pitchFamily="34" charset="0"/>
              </a:rPr>
              <a:t>priedei – 2000 </a:t>
            </a:r>
            <a:r>
              <a:rPr lang="en-US" altLang="lv-LV" sz="2000" b="1" dirty="0">
                <a:latin typeface="Arial" panose="020B0604020202020204" pitchFamily="34" charset="0"/>
                <a:cs typeface="Arial" panose="020B0604020202020204" pitchFamily="34" charset="0"/>
              </a:rPr>
              <a:t>koku </a:t>
            </a:r>
            <a:r>
              <a:rPr lang="en-US" altLang="lv-LV" sz="2000" b="1" dirty="0" err="1">
                <a:latin typeface="Arial" panose="020B0604020202020204" pitchFamily="34" charset="0"/>
                <a:cs typeface="Arial" panose="020B0604020202020204" pitchFamily="34" charset="0"/>
              </a:rPr>
              <a:t>uz</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hektāru</a:t>
            </a:r>
            <a:r>
              <a:rPr lang="lv-LV" altLang="lv-LV" sz="2000" b="1" dirty="0">
                <a:latin typeface="Arial" panose="020B0604020202020204" pitchFamily="34" charset="0"/>
                <a:cs typeface="Arial" panose="020B0604020202020204" pitchFamily="34" charset="0"/>
              </a:rPr>
              <a:t>; </a:t>
            </a:r>
          </a:p>
          <a:p>
            <a:pPr algn="just">
              <a:lnSpc>
                <a:spcPct val="80000"/>
              </a:lnSpc>
              <a:buFont typeface="Arial" panose="020B0604020202020204" pitchFamily="34" charset="0"/>
              <a:buNone/>
              <a:defRPr/>
            </a:pPr>
            <a:endParaRPr lang="lv-LV" altLang="lv-LV" sz="2000" b="1" u="sng" dirty="0">
              <a:latin typeface="Arial" panose="020B0604020202020204" pitchFamily="34" charset="0"/>
              <a:cs typeface="Arial" panose="020B0604020202020204" pitchFamily="34" charset="0"/>
            </a:endParaRPr>
          </a:p>
          <a:p>
            <a:pPr algn="just">
              <a:lnSpc>
                <a:spcPct val="80000"/>
              </a:lnSpc>
              <a:buFont typeface="Arial" panose="020B0604020202020204" pitchFamily="34" charset="0"/>
              <a:buNone/>
              <a:defRPr/>
            </a:pPr>
            <a:r>
              <a:rPr lang="lv-LV" altLang="lv-LV" sz="2000" b="1" dirty="0">
                <a:latin typeface="Arial" panose="020B0604020202020204" pitchFamily="34" charset="0"/>
                <a:cs typeface="Arial" panose="020B0604020202020204" pitchFamily="34" charset="0"/>
              </a:rPr>
              <a:t>pārējām koku sugām - 1500 </a:t>
            </a:r>
            <a:r>
              <a:rPr lang="en-US" altLang="lv-LV" sz="2000" b="1" dirty="0">
                <a:latin typeface="Arial" panose="020B0604020202020204" pitchFamily="34" charset="0"/>
                <a:cs typeface="Arial" panose="020B0604020202020204" pitchFamily="34" charset="0"/>
              </a:rPr>
              <a:t>koku </a:t>
            </a:r>
            <a:r>
              <a:rPr lang="en-US" altLang="lv-LV" sz="2000" b="1" dirty="0" err="1">
                <a:latin typeface="Arial" panose="020B0604020202020204" pitchFamily="34" charset="0"/>
                <a:cs typeface="Arial" panose="020B0604020202020204" pitchFamily="34" charset="0"/>
              </a:rPr>
              <a:t>uz</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hektāru</a:t>
            </a:r>
            <a:r>
              <a:rPr lang="en-US" altLang="lv-LV" sz="2000" b="1" dirty="0">
                <a:latin typeface="Arial" panose="020B0604020202020204" pitchFamily="34" charset="0"/>
                <a:cs typeface="Arial" panose="020B0604020202020204" pitchFamily="34" charset="0"/>
              </a:rPr>
              <a:t> </a:t>
            </a:r>
            <a:endParaRPr lang="lv-LV" altLang="lv-LV" sz="2000" b="1" dirty="0">
              <a:latin typeface="Arial" panose="020B0604020202020204" pitchFamily="34" charset="0"/>
              <a:cs typeface="Arial" panose="020B0604020202020204" pitchFamily="34" charset="0"/>
            </a:endParaRPr>
          </a:p>
          <a:p>
            <a:pPr algn="just">
              <a:lnSpc>
                <a:spcPct val="80000"/>
              </a:lnSpc>
              <a:buFont typeface="Arial" panose="020B0604020202020204" pitchFamily="34" charset="0"/>
              <a:buNone/>
              <a:defRPr/>
            </a:pPr>
            <a:r>
              <a:rPr lang="en-US" altLang="lv-LV" sz="2000" b="1" dirty="0">
                <a:latin typeface="Arial" panose="020B0604020202020204" pitchFamily="34" charset="0"/>
                <a:cs typeface="Arial" panose="020B0604020202020204" pitchFamily="34" charset="0"/>
              </a:rPr>
              <a:t>(ja </a:t>
            </a:r>
            <a:r>
              <a:rPr lang="en-US" altLang="lv-LV" sz="2000" b="1" dirty="0" err="1">
                <a:latin typeface="Arial" panose="020B0604020202020204" pitchFamily="34" charset="0"/>
                <a:cs typeface="Arial" panose="020B0604020202020204" pitchFamily="34" charset="0"/>
              </a:rPr>
              <a:t>melnalksnis</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atjaunojas</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ar</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celma</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atvasēm</a:t>
            </a:r>
            <a:r>
              <a:rPr lang="en-US" altLang="lv-LV" sz="2000" b="1" dirty="0">
                <a:latin typeface="Arial" panose="020B0604020202020204" pitchFamily="34" charset="0"/>
                <a:cs typeface="Arial" panose="020B0604020202020204" pitchFamily="34" charset="0"/>
              </a:rPr>
              <a:t>, pie </a:t>
            </a:r>
            <a:r>
              <a:rPr lang="en-US" altLang="lv-LV" sz="2000" b="1" dirty="0" err="1">
                <a:latin typeface="Arial" panose="020B0604020202020204" pitchFamily="34" charset="0"/>
                <a:cs typeface="Arial" panose="020B0604020202020204" pitchFamily="34" charset="0"/>
              </a:rPr>
              <a:t>viena</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celma</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uzskaita</a:t>
            </a:r>
            <a:r>
              <a:rPr lang="en-US" altLang="lv-LV" sz="2000" b="1" dirty="0">
                <a:latin typeface="Arial" panose="020B0604020202020204" pitchFamily="34" charset="0"/>
                <a:cs typeface="Arial" panose="020B0604020202020204" pitchFamily="34" charset="0"/>
              </a:rPr>
              <a:t> ne </a:t>
            </a:r>
            <a:r>
              <a:rPr lang="en-US" altLang="lv-LV" sz="2000" b="1" dirty="0" err="1">
                <a:latin typeface="Arial" panose="020B0604020202020204" pitchFamily="34" charset="0"/>
                <a:cs typeface="Arial" panose="020B0604020202020204" pitchFamily="34" charset="0"/>
              </a:rPr>
              <a:t>vairāk</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kā</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četras</a:t>
            </a:r>
            <a:r>
              <a:rPr lang="en-US" altLang="lv-LV" sz="2000" b="1" dirty="0">
                <a:latin typeface="Arial" panose="020B0604020202020204" pitchFamily="34" charset="0"/>
                <a:cs typeface="Arial" panose="020B0604020202020204" pitchFamily="34" charset="0"/>
              </a:rPr>
              <a:t> </a:t>
            </a:r>
            <a:r>
              <a:rPr lang="en-US" altLang="lv-LV" sz="2000" b="1" dirty="0" err="1">
                <a:latin typeface="Arial" panose="020B0604020202020204" pitchFamily="34" charset="0"/>
                <a:cs typeface="Arial" panose="020B0604020202020204" pitchFamily="34" charset="0"/>
              </a:rPr>
              <a:t>atvases</a:t>
            </a:r>
            <a:r>
              <a:rPr lang="en-US" altLang="lv-LV" sz="2000" b="1" dirty="0">
                <a:latin typeface="Arial" panose="020B0604020202020204" pitchFamily="34" charset="0"/>
                <a:cs typeface="Arial" panose="020B0604020202020204" pitchFamily="34" charset="0"/>
              </a:rPr>
              <a:t>)</a:t>
            </a:r>
            <a:r>
              <a:rPr lang="lv-LV" altLang="lv-LV" sz="2000" b="1" dirty="0">
                <a:latin typeface="Arial" panose="020B0604020202020204" pitchFamily="34" charset="0"/>
                <a:cs typeface="Arial" panose="020B0604020202020204" pitchFamily="34" charset="0"/>
              </a:rPr>
              <a:t>.</a:t>
            </a:r>
            <a:endParaRPr lang="lv-LV" altLang="en-US" sz="2000" b="1" dirty="0">
              <a:latin typeface="Arial" panose="020B0604020202020204" pitchFamily="34" charset="0"/>
              <a:cs typeface="Arial" panose="020B0604020202020204" pitchFamily="34" charset="0"/>
            </a:endParaRPr>
          </a:p>
          <a:p>
            <a:pPr algn="just">
              <a:lnSpc>
                <a:spcPct val="70000"/>
              </a:lnSpc>
              <a:buFont typeface="Arial" panose="020B0604020202020204" pitchFamily="34" charset="0"/>
              <a:buNone/>
              <a:defRPr/>
            </a:pPr>
            <a:endParaRPr lang="lv-LV" altLang="lv-LV" sz="2000" b="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3036</TotalTime>
  <Words>2774</Words>
  <Application>Microsoft Office PowerPoint</Application>
  <PresentationFormat>Widescreen</PresentationFormat>
  <Paragraphs>300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Times New Roman</vt:lpstr>
      <vt:lpstr>Verdana</vt:lpstr>
      <vt:lpstr>Wingdings</vt:lpstr>
      <vt:lpstr>Office Theme</vt:lpstr>
      <vt:lpstr>PowerPoint Presentation</vt:lpstr>
      <vt:lpstr>PowerPoint Presentation</vt:lpstr>
      <vt:lpstr>2022. gadā izstrādātie normatīvie akti par meža apsaimniekošanu </vt:lpstr>
      <vt:lpstr>2022. gadā izstrādātie normatīvie akti par meža apsaimniekošanu</vt:lpstr>
      <vt:lpstr> MK noteikumu projekts “Grozījumi Ministru kabineta 2012.gada 18.decembra noteikumos Nr.935 “Noteikumi par koku ciršanu mežā””   Ministru kabineta 21.06.2022. noteikumi Nr. 374</vt:lpstr>
      <vt:lpstr>Galvenās cirtes caurmēra izmaiņas</vt:lpstr>
      <vt:lpstr>Galvenās cirtes caurmēra izmaiņas</vt:lpstr>
      <vt:lpstr>Caurmēra atjaunošanas ciršu attiecība pret  atjaunošanas cirtēm kopā</vt:lpstr>
      <vt:lpstr>Nosacījumi meža atjaunošanas prasībām</vt:lpstr>
      <vt:lpstr>Ciršanas noteikumu sasaistīšana ar meža atjaunošanas prasībām </vt:lpstr>
      <vt:lpstr>KLP reforma un Latvijas KLP Stratēģiskais plāns</vt:lpstr>
      <vt:lpstr>KLP stratēģiskā plāna sagatavošanas laika grafiks</vt:lpstr>
      <vt:lpstr>KLP stratēģiskā plāna sagatavošanas laika grafiks</vt:lpstr>
      <vt:lpstr>ES atbalsts mežsaimniecībai KLP Stratēģiskā plāna ietvarā pēc 2023. gada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Projektu atlases kritēriji</vt:lpstr>
      <vt:lpstr>Potenciālās izmaiņas administrēšanas nosacījumos</vt:lpstr>
      <vt:lpstr>LA 12 - Natura 2000 maksājums mežiem </vt:lpstr>
      <vt:lpstr>PowerPoint Presentation</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Vaite</dc:creator>
  <cp:lastModifiedBy>Liene Valta</cp:lastModifiedBy>
  <cp:revision>6</cp:revision>
  <dcterms:created xsi:type="dcterms:W3CDTF">2022-09-20T07:49:51Z</dcterms:created>
  <dcterms:modified xsi:type="dcterms:W3CDTF">2022-11-21T16:52:41Z</dcterms:modified>
</cp:coreProperties>
</file>