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998" r:id="rId3"/>
    <p:sldId id="989" r:id="rId4"/>
    <p:sldId id="1000" r:id="rId5"/>
    <p:sldId id="1001" r:id="rId6"/>
    <p:sldId id="1005" r:id="rId7"/>
    <p:sldId id="1006" r:id="rId8"/>
    <p:sldId id="1007" r:id="rId9"/>
    <p:sldId id="1003" r:id="rId10"/>
    <p:sldId id="1008" r:id="rId11"/>
    <p:sldId id="1010" r:id="rId12"/>
    <p:sldId id="1011" r:id="rId13"/>
    <p:sldId id="1002" r:id="rId14"/>
    <p:sldId id="1009" r:id="rId15"/>
    <p:sldId id="999" r:id="rId16"/>
    <p:sldId id="1012" r:id="rId17"/>
    <p:sldId id="281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ontserrat" panose="020B0604020202020204" pitchFamily="2" charset="-70"/>
      <p:regular r:id="rId24"/>
      <p:bold r:id="rId25"/>
      <p:italic r:id="rId26"/>
      <p:boldItalic r:id="rId27"/>
    </p:embeddedFont>
    <p:embeddedFont>
      <p:font typeface="Montserrat Bold" panose="020B0604020202020204" charset="-7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8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3907" autoAdjust="0"/>
  </p:normalViewPr>
  <p:slideViewPr>
    <p:cSldViewPr>
      <p:cViewPr varScale="1">
        <p:scale>
          <a:sx n="52" d="100"/>
          <a:sy n="52" d="100"/>
        </p:scale>
        <p:origin x="74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50762-DCC5-45E3-9BB6-E36739E70973}" type="datetimeFigureOut">
              <a:rPr lang="lv-LV" smtClean="0"/>
              <a:t>21.11.2022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9D31E-0244-4A2F-B5C6-694E902568B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8374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vmgeo/" TargetMode="External"/><Relationship Id="rId2" Type="http://schemas.openxmlformats.org/officeDocument/2006/relationships/hyperlink" Target="http://www.lvmgeo.lv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8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73000" y="2400300"/>
            <a:ext cx="3862743" cy="2804770"/>
          </a:xfrm>
          <a:prstGeom prst="rect">
            <a:avLst/>
          </a:prstGeom>
          <a:solidFill>
            <a:srgbClr val="3C8A2E"/>
          </a:solidFill>
        </p:spPr>
      </p:pic>
      <p:grpSp>
        <p:nvGrpSpPr>
          <p:cNvPr id="3" name="Group 3"/>
          <p:cNvGrpSpPr/>
          <p:nvPr/>
        </p:nvGrpSpPr>
        <p:grpSpPr>
          <a:xfrm>
            <a:off x="1371600" y="2095500"/>
            <a:ext cx="9428587" cy="6667470"/>
            <a:chOff x="-81464" y="-1084156"/>
            <a:chExt cx="12571449" cy="8889960"/>
          </a:xfrm>
        </p:grpSpPr>
        <p:sp>
          <p:nvSpPr>
            <p:cNvPr id="4" name="TextBox 4"/>
            <p:cNvSpPr txBox="1"/>
            <p:nvPr/>
          </p:nvSpPr>
          <p:spPr>
            <a:xfrm>
              <a:off x="-81464" y="-1084156"/>
              <a:ext cx="12489985" cy="3100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 dirty="0">
                  <a:solidFill>
                    <a:srgbClr val="2A2A2A"/>
                  </a:solidFill>
                  <a:latin typeface="Montserrat"/>
                </a:rPr>
                <a:t>LVM </a:t>
              </a:r>
              <a:r>
                <a:rPr lang="lv-LV" sz="8000" dirty="0">
                  <a:solidFill>
                    <a:srgbClr val="2A2A2A"/>
                  </a:solidFill>
                  <a:latin typeface="Montserrat"/>
                </a:rPr>
                <a:t>GEO</a:t>
              </a:r>
              <a:endParaRPr lang="en-US" sz="8000" dirty="0">
                <a:solidFill>
                  <a:srgbClr val="2A2A2A"/>
                </a:solidFill>
                <a:latin typeface="Montserrat"/>
              </a:endParaRPr>
            </a:p>
            <a:p>
              <a:pPr>
                <a:lnSpc>
                  <a:spcPts val="9600"/>
                </a:lnSpc>
              </a:pPr>
              <a:r>
                <a:rPr lang="lv-LV" sz="5400" dirty="0">
                  <a:solidFill>
                    <a:schemeClr val="bg1"/>
                  </a:solidFill>
                  <a:latin typeface="Montserrat Bold"/>
                </a:rPr>
                <a:t>aktualitātes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755413"/>
              <a:ext cx="12489985" cy="2050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</a:pPr>
              <a:r>
                <a:rPr lang="lv-LV" sz="2899" spc="57" dirty="0">
                  <a:solidFill>
                    <a:srgbClr val="FFFFFF"/>
                  </a:solidFill>
                  <a:latin typeface="Montserrat" panose="00000500000000000000" pitchFamily="2" charset="-70"/>
                </a:rPr>
                <a:t>Katrīna Amerika</a:t>
              </a:r>
            </a:p>
            <a:p>
              <a:pPr>
                <a:lnSpc>
                  <a:spcPts val="4059"/>
                </a:lnSpc>
              </a:pPr>
              <a:r>
                <a:rPr lang="lv-LV" sz="2899" spc="57" dirty="0">
                  <a:solidFill>
                    <a:srgbClr val="FFFFFF"/>
                  </a:solidFill>
                  <a:latin typeface="Montserrat" panose="00000500000000000000" pitchFamily="2" charset="-70"/>
                </a:rPr>
                <a:t>Ģeotelpisko risinājumu projektu vadītāja</a:t>
              </a:r>
            </a:p>
            <a:p>
              <a:pPr>
                <a:lnSpc>
                  <a:spcPts val="4059"/>
                </a:lnSpc>
              </a:pPr>
              <a:r>
                <a:rPr lang="lv-LV" sz="2899" spc="57" dirty="0">
                  <a:solidFill>
                    <a:srgbClr val="FFFFFF"/>
                  </a:solidFill>
                  <a:latin typeface="Montserrat" panose="00000500000000000000" pitchFamily="2" charset="-70"/>
                </a:rPr>
                <a:t>23.11.2022</a:t>
              </a:r>
            </a:p>
          </p:txBody>
        </p:sp>
      </p:grp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95730D1C-1996-480F-A053-639048C49F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1"/>
          <a:stretch/>
        </p:blipFill>
        <p:spPr>
          <a:xfrm>
            <a:off x="12344400" y="6819900"/>
            <a:ext cx="4518930" cy="15742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250092-2162-F97B-F15C-B73677535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467100"/>
            <a:ext cx="10724562" cy="5622695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833562" y="1529782"/>
            <a:ext cx="10510838" cy="1036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800" dirty="0">
                <a:solidFill>
                  <a:srgbClr val="2A2A2A"/>
                </a:solidFill>
                <a:latin typeface="Montserrat"/>
              </a:rPr>
              <a:t>LVM GEO</a:t>
            </a:r>
            <a:r>
              <a:rPr lang="lv-LV" sz="4800" dirty="0">
                <a:solidFill>
                  <a:srgbClr val="2A2A2A"/>
                </a:solidFill>
                <a:latin typeface="Montserrat"/>
              </a:rPr>
              <a:t> </a:t>
            </a:r>
            <a:r>
              <a:rPr lang="lv-LV" sz="4800" dirty="0" err="1">
                <a:solidFill>
                  <a:srgbClr val="3C8A2E"/>
                </a:solidFill>
                <a:latin typeface="Montserrat"/>
              </a:rPr>
              <a:t>Web</a:t>
            </a:r>
            <a:r>
              <a:rPr lang="lv-LV" sz="4800" dirty="0">
                <a:solidFill>
                  <a:srgbClr val="3C8A2E"/>
                </a:solidFill>
                <a:latin typeface="Montserrat"/>
              </a:rPr>
              <a:t> </a:t>
            </a:r>
            <a:r>
              <a:rPr lang="lv-LV" sz="4800" dirty="0" err="1">
                <a:solidFill>
                  <a:srgbClr val="3C8A2E"/>
                </a:solidFill>
                <a:latin typeface="Montserrat"/>
              </a:rPr>
              <a:t>Lite</a:t>
            </a:r>
            <a:endParaRPr lang="en-US" sz="4800" dirty="0">
              <a:solidFill>
                <a:srgbClr val="3C8A2E"/>
              </a:solidFill>
              <a:latin typeface="Montserrat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9BBFC-A9AD-B89D-54EE-5DDA1CA17324}"/>
              </a:ext>
            </a:extLst>
          </p:cNvPr>
          <p:cNvSpPr txBox="1"/>
          <p:nvPr/>
        </p:nvSpPr>
        <p:spPr>
          <a:xfrm>
            <a:off x="812800" y="6300161"/>
            <a:ext cx="65786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Identificēšana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ABD07D5-A365-C2E6-044D-DEAB74720BE2}"/>
              </a:ext>
            </a:extLst>
          </p:cNvPr>
          <p:cNvSpPr txBox="1"/>
          <p:nvPr/>
        </p:nvSpPr>
        <p:spPr>
          <a:xfrm>
            <a:off x="838200" y="5372100"/>
            <a:ext cx="8871142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Meklēšana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6DC9F96D-9C16-B65B-0C25-7CE34F796557}"/>
              </a:ext>
            </a:extLst>
          </p:cNvPr>
          <p:cNvSpPr/>
          <p:nvPr/>
        </p:nvSpPr>
        <p:spPr>
          <a:xfrm flipV="1">
            <a:off x="736601" y="5981700"/>
            <a:ext cx="6883400" cy="11512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F8080206-017D-82BE-9277-87418E918B19}"/>
              </a:ext>
            </a:extLst>
          </p:cNvPr>
          <p:cNvSpPr/>
          <p:nvPr/>
        </p:nvSpPr>
        <p:spPr>
          <a:xfrm flipV="1">
            <a:off x="736601" y="6819900"/>
            <a:ext cx="6883400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C7C46FDB-BB1C-C7E3-958E-08ECEDD6A127}"/>
              </a:ext>
            </a:extLst>
          </p:cNvPr>
          <p:cNvSpPr/>
          <p:nvPr/>
        </p:nvSpPr>
        <p:spPr>
          <a:xfrm flipV="1">
            <a:off x="838200" y="5067300"/>
            <a:ext cx="6731000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E1A94DE7-8D55-4096-AA6A-AACBF68CECF5}"/>
              </a:ext>
            </a:extLst>
          </p:cNvPr>
          <p:cNvSpPr txBox="1"/>
          <p:nvPr/>
        </p:nvSpPr>
        <p:spPr>
          <a:xfrm>
            <a:off x="838200" y="4381500"/>
            <a:ext cx="8871142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Plašs fona karšu un datu klāsts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12FE233-AF6F-15F9-2240-4A3A84C61F2C}"/>
              </a:ext>
            </a:extLst>
          </p:cNvPr>
          <p:cNvSpPr txBox="1"/>
          <p:nvPr/>
        </p:nvSpPr>
        <p:spPr>
          <a:xfrm>
            <a:off x="13487400" y="9715500"/>
            <a:ext cx="41148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https://lvmgeo.lvm.lv/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742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69CDC9-F84D-ABD4-5ECD-62B2C7B5D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3467100"/>
            <a:ext cx="10668000" cy="5584553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833562" y="1529782"/>
            <a:ext cx="10510838" cy="1036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800" dirty="0">
                <a:solidFill>
                  <a:srgbClr val="2A2A2A"/>
                </a:solidFill>
                <a:latin typeface="Montserrat"/>
              </a:rPr>
              <a:t>LVM GEO</a:t>
            </a:r>
            <a:r>
              <a:rPr lang="lv-LV" sz="4800" dirty="0">
                <a:solidFill>
                  <a:srgbClr val="2A2A2A"/>
                </a:solidFill>
                <a:latin typeface="Montserrat"/>
              </a:rPr>
              <a:t> </a:t>
            </a:r>
            <a:r>
              <a:rPr lang="lv-LV" sz="4800" dirty="0" err="1">
                <a:solidFill>
                  <a:srgbClr val="3C8A2E"/>
                </a:solidFill>
                <a:latin typeface="Montserrat"/>
              </a:rPr>
              <a:t>Web</a:t>
            </a:r>
            <a:r>
              <a:rPr lang="lv-LV" sz="4800" dirty="0">
                <a:solidFill>
                  <a:srgbClr val="3C8A2E"/>
                </a:solidFill>
                <a:latin typeface="Montserrat"/>
              </a:rPr>
              <a:t> </a:t>
            </a:r>
            <a:r>
              <a:rPr lang="lv-LV" sz="4800" dirty="0" err="1">
                <a:solidFill>
                  <a:srgbClr val="3C8A2E"/>
                </a:solidFill>
                <a:latin typeface="Montserrat"/>
              </a:rPr>
              <a:t>Lite</a:t>
            </a:r>
            <a:endParaRPr lang="en-US" sz="4800" dirty="0">
              <a:solidFill>
                <a:srgbClr val="3C8A2E"/>
              </a:solidFill>
              <a:latin typeface="Montserrat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9BBFC-A9AD-B89D-54EE-5DDA1CA17324}"/>
              </a:ext>
            </a:extLst>
          </p:cNvPr>
          <p:cNvSpPr txBox="1"/>
          <p:nvPr/>
        </p:nvSpPr>
        <p:spPr>
          <a:xfrm>
            <a:off x="812800" y="6300161"/>
            <a:ext cx="65786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Eksports (KMZ, KML, GPX)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ABD07D5-A365-C2E6-044D-DEAB74720BE2}"/>
              </a:ext>
            </a:extLst>
          </p:cNvPr>
          <p:cNvSpPr txBox="1"/>
          <p:nvPr/>
        </p:nvSpPr>
        <p:spPr>
          <a:xfrm>
            <a:off x="838200" y="5372100"/>
            <a:ext cx="8871142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Imports (WMS, KMZ, KML, GPX)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6DC9F96D-9C16-B65B-0C25-7CE34F796557}"/>
              </a:ext>
            </a:extLst>
          </p:cNvPr>
          <p:cNvSpPr/>
          <p:nvPr/>
        </p:nvSpPr>
        <p:spPr>
          <a:xfrm flipV="1">
            <a:off x="736601" y="5981700"/>
            <a:ext cx="6883400" cy="11512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F8080206-017D-82BE-9277-87418E918B19}"/>
              </a:ext>
            </a:extLst>
          </p:cNvPr>
          <p:cNvSpPr/>
          <p:nvPr/>
        </p:nvSpPr>
        <p:spPr>
          <a:xfrm flipV="1">
            <a:off x="736601" y="6819900"/>
            <a:ext cx="6883400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C7C46FDB-BB1C-C7E3-958E-08ECEDD6A127}"/>
              </a:ext>
            </a:extLst>
          </p:cNvPr>
          <p:cNvSpPr/>
          <p:nvPr/>
        </p:nvSpPr>
        <p:spPr>
          <a:xfrm flipV="1">
            <a:off x="838200" y="5067300"/>
            <a:ext cx="6731000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E1A94DE7-8D55-4096-AA6A-AACBF68CECF5}"/>
              </a:ext>
            </a:extLst>
          </p:cNvPr>
          <p:cNvSpPr txBox="1"/>
          <p:nvPr/>
        </p:nvSpPr>
        <p:spPr>
          <a:xfrm>
            <a:off x="838200" y="4381500"/>
            <a:ext cx="8871142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Zīmēšana un mērīšana kartē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12FE233-AF6F-15F9-2240-4A3A84C61F2C}"/>
              </a:ext>
            </a:extLst>
          </p:cNvPr>
          <p:cNvSpPr txBox="1"/>
          <p:nvPr/>
        </p:nvSpPr>
        <p:spPr>
          <a:xfrm>
            <a:off x="13487400" y="9715500"/>
            <a:ext cx="41148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https://lvmgeo.lvm.lv/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3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62A5D2-F8D1-5DB2-CB20-4C112180E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3695700"/>
            <a:ext cx="10275241" cy="5400675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833562" y="1529782"/>
            <a:ext cx="10510838" cy="1036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800" dirty="0">
                <a:solidFill>
                  <a:srgbClr val="2A2A2A"/>
                </a:solidFill>
                <a:latin typeface="Montserrat"/>
              </a:rPr>
              <a:t>LVM GEO</a:t>
            </a:r>
            <a:r>
              <a:rPr lang="lv-LV" sz="4800" dirty="0">
                <a:solidFill>
                  <a:srgbClr val="2A2A2A"/>
                </a:solidFill>
                <a:latin typeface="Montserrat"/>
              </a:rPr>
              <a:t> </a:t>
            </a:r>
            <a:r>
              <a:rPr lang="lv-LV" sz="4800" dirty="0" err="1">
                <a:solidFill>
                  <a:srgbClr val="3C8A2E"/>
                </a:solidFill>
                <a:latin typeface="Montserrat"/>
              </a:rPr>
              <a:t>Web</a:t>
            </a:r>
            <a:r>
              <a:rPr lang="lv-LV" sz="4800" dirty="0">
                <a:solidFill>
                  <a:srgbClr val="3C8A2E"/>
                </a:solidFill>
                <a:latin typeface="Montserrat"/>
              </a:rPr>
              <a:t> </a:t>
            </a:r>
            <a:r>
              <a:rPr lang="lv-LV" sz="4800" dirty="0" err="1">
                <a:solidFill>
                  <a:srgbClr val="3C8A2E"/>
                </a:solidFill>
                <a:latin typeface="Montserrat"/>
              </a:rPr>
              <a:t>Lite</a:t>
            </a:r>
            <a:endParaRPr lang="en-US" sz="4800" dirty="0">
              <a:solidFill>
                <a:srgbClr val="3C8A2E"/>
              </a:solidFill>
              <a:latin typeface="Montserrat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9BBFC-A9AD-B89D-54EE-5DDA1CA17324}"/>
              </a:ext>
            </a:extLst>
          </p:cNvPr>
          <p:cNvSpPr txBox="1"/>
          <p:nvPr/>
        </p:nvSpPr>
        <p:spPr>
          <a:xfrm>
            <a:off x="812800" y="6300161"/>
            <a:ext cx="65786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Koordinātu meklēšana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ABD07D5-A365-C2E6-044D-DEAB74720BE2}"/>
              </a:ext>
            </a:extLst>
          </p:cNvPr>
          <p:cNvSpPr txBox="1"/>
          <p:nvPr/>
        </p:nvSpPr>
        <p:spPr>
          <a:xfrm>
            <a:off x="838200" y="5372100"/>
            <a:ext cx="8871142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Karšu salikšana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6DC9F96D-9C16-B65B-0C25-7CE34F796557}"/>
              </a:ext>
            </a:extLst>
          </p:cNvPr>
          <p:cNvSpPr/>
          <p:nvPr/>
        </p:nvSpPr>
        <p:spPr>
          <a:xfrm flipV="1">
            <a:off x="736601" y="5981700"/>
            <a:ext cx="6883400" cy="11512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F8080206-017D-82BE-9277-87418E918B19}"/>
              </a:ext>
            </a:extLst>
          </p:cNvPr>
          <p:cNvSpPr/>
          <p:nvPr/>
        </p:nvSpPr>
        <p:spPr>
          <a:xfrm flipV="1">
            <a:off x="736601" y="6819900"/>
            <a:ext cx="6883400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C7C46FDB-BB1C-C7E3-958E-08ECEDD6A127}"/>
              </a:ext>
            </a:extLst>
          </p:cNvPr>
          <p:cNvSpPr/>
          <p:nvPr/>
        </p:nvSpPr>
        <p:spPr>
          <a:xfrm flipV="1">
            <a:off x="838200" y="5067300"/>
            <a:ext cx="6731000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E1A94DE7-8D55-4096-AA6A-AACBF68CECF5}"/>
              </a:ext>
            </a:extLst>
          </p:cNvPr>
          <p:cNvSpPr txBox="1"/>
          <p:nvPr/>
        </p:nvSpPr>
        <p:spPr>
          <a:xfrm>
            <a:off x="838200" y="4381500"/>
            <a:ext cx="8871142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Karšu salīdzināšana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12FE233-AF6F-15F9-2240-4A3A84C61F2C}"/>
              </a:ext>
            </a:extLst>
          </p:cNvPr>
          <p:cNvSpPr txBox="1"/>
          <p:nvPr/>
        </p:nvSpPr>
        <p:spPr>
          <a:xfrm>
            <a:off x="13487400" y="9715500"/>
            <a:ext cx="41148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https://lvmgeo.lvm.lv/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B4FA16CA-0FDB-F842-AB4C-EB350E030D9A}"/>
              </a:ext>
            </a:extLst>
          </p:cNvPr>
          <p:cNvSpPr/>
          <p:nvPr/>
        </p:nvSpPr>
        <p:spPr>
          <a:xfrm flipV="1">
            <a:off x="762000" y="7658100"/>
            <a:ext cx="6883400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F27BF-E5DE-FA4D-45F7-FED5135256C2}"/>
              </a:ext>
            </a:extLst>
          </p:cNvPr>
          <p:cNvSpPr txBox="1"/>
          <p:nvPr/>
        </p:nvSpPr>
        <p:spPr>
          <a:xfrm>
            <a:off x="762000" y="7124700"/>
            <a:ext cx="65786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Karšu izdrukas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16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3562" y="1529782"/>
            <a:ext cx="10739438" cy="2228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6600" dirty="0">
                <a:solidFill>
                  <a:srgbClr val="2A2A2A"/>
                </a:solidFill>
                <a:latin typeface="Montserrat"/>
              </a:rPr>
              <a:t>LVM GEO</a:t>
            </a:r>
          </a:p>
          <a:p>
            <a:pPr>
              <a:lnSpc>
                <a:spcPts val="9000"/>
              </a:lnSpc>
            </a:pPr>
            <a:r>
              <a:rPr lang="lv-LV" sz="6600" dirty="0">
                <a:solidFill>
                  <a:srgbClr val="3C8A2E"/>
                </a:solidFill>
                <a:latin typeface="Montserrat"/>
              </a:rPr>
              <a:t>brīvpieejas servisi un dati</a:t>
            </a:r>
            <a:endParaRPr lang="en-US" sz="6600" dirty="0">
              <a:solidFill>
                <a:srgbClr val="3C8A2E"/>
              </a:solidFill>
              <a:latin typeface="Montserrat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AF84E44-0B96-AE5D-F25D-7268AE85F42B}"/>
              </a:ext>
            </a:extLst>
          </p:cNvPr>
          <p:cNvSpPr txBox="1"/>
          <p:nvPr/>
        </p:nvSpPr>
        <p:spPr>
          <a:xfrm>
            <a:off x="9906000" y="5981700"/>
            <a:ext cx="6578600" cy="851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Var izmantot </a:t>
            </a: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savos risinājumos vai lietotņu izstrādē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0EBB1D5-92B1-23D5-87BA-2E459C2C7372}"/>
              </a:ext>
            </a:extLst>
          </p:cNvPr>
          <p:cNvSpPr txBox="1"/>
          <p:nvPr/>
        </p:nvSpPr>
        <p:spPr>
          <a:xfrm>
            <a:off x="9753600" y="4533900"/>
            <a:ext cx="8871142" cy="851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Dati un servisi izmantojami darba virsmas </a:t>
            </a:r>
            <a:r>
              <a:rPr kumimoji="0" lang="lv-LV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programmatūr</a:t>
            </a:r>
            <a:r>
              <a:rPr lang="lv-LV" sz="2800" dirty="0" err="1">
                <a:solidFill>
                  <a:srgbClr val="2A2A2A"/>
                </a:solidFill>
                <a:latin typeface="Montserrat" panose="00000500000000000000" pitchFamily="2" charset="-70"/>
              </a:rPr>
              <a:t>ās</a:t>
            </a: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 (</a:t>
            </a:r>
            <a:r>
              <a:rPr lang="lv-LV" sz="2800" i="1" dirty="0">
                <a:solidFill>
                  <a:srgbClr val="2A2A2A"/>
                </a:solidFill>
                <a:latin typeface="Montserrat" panose="00000500000000000000" pitchFamily="2" charset="-70"/>
              </a:rPr>
              <a:t>QGIS, </a:t>
            </a:r>
            <a:r>
              <a:rPr lang="lv-LV" sz="2800" i="1" dirty="0" err="1">
                <a:solidFill>
                  <a:srgbClr val="2A2A2A"/>
                </a:solidFill>
                <a:latin typeface="Montserrat" panose="00000500000000000000" pitchFamily="2" charset="-70"/>
              </a:rPr>
              <a:t>ArcGIS</a:t>
            </a:r>
            <a:r>
              <a:rPr lang="lv-LV" sz="2800" i="1" dirty="0">
                <a:solidFill>
                  <a:srgbClr val="2A2A2A"/>
                </a:solidFill>
                <a:latin typeface="Montserrat" panose="00000500000000000000" pitchFamily="2" charset="-70"/>
              </a:rPr>
              <a:t> </a:t>
            </a:r>
            <a:r>
              <a:rPr lang="lv-LV" sz="2800" i="1" dirty="0" err="1">
                <a:solidFill>
                  <a:srgbClr val="2A2A2A"/>
                </a:solidFill>
                <a:latin typeface="Montserrat" panose="00000500000000000000" pitchFamily="2" charset="-70"/>
              </a:rPr>
              <a:t>for</a:t>
            </a:r>
            <a:r>
              <a:rPr lang="lv-LV" sz="2800" i="1" dirty="0">
                <a:solidFill>
                  <a:srgbClr val="2A2A2A"/>
                </a:solidFill>
                <a:latin typeface="Montserrat" panose="00000500000000000000" pitchFamily="2" charset="-70"/>
              </a:rPr>
              <a:t> </a:t>
            </a:r>
            <a:r>
              <a:rPr lang="lv-LV" sz="2800" i="1" dirty="0" err="1">
                <a:solidFill>
                  <a:srgbClr val="2A2A2A"/>
                </a:solidFill>
                <a:latin typeface="Montserrat" panose="00000500000000000000" pitchFamily="2" charset="-70"/>
              </a:rPr>
              <a:t>Desktop</a:t>
            </a: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06E0B4B8-0725-42EF-8F05-0918CF62183A}"/>
              </a:ext>
            </a:extLst>
          </p:cNvPr>
          <p:cNvSpPr/>
          <p:nvPr/>
        </p:nvSpPr>
        <p:spPr>
          <a:xfrm flipV="1">
            <a:off x="9753600" y="5753100"/>
            <a:ext cx="7696200" cy="11512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EF1B1FAD-D78F-F57C-6B46-E5B543F2CB9E}"/>
              </a:ext>
            </a:extLst>
          </p:cNvPr>
          <p:cNvSpPr/>
          <p:nvPr/>
        </p:nvSpPr>
        <p:spPr>
          <a:xfrm flipV="1">
            <a:off x="9829800" y="7200899"/>
            <a:ext cx="7620000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C00CED6D-1A28-5133-D555-BA1736E8A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644"/>
          <a:stretch>
            <a:fillRect/>
          </a:stretch>
        </p:blipFill>
        <p:spPr>
          <a:xfrm>
            <a:off x="1447800" y="4838700"/>
            <a:ext cx="4832243" cy="2606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6F7FF4-EDF7-ABB7-66AE-B6B522BA1380}"/>
              </a:ext>
            </a:extLst>
          </p:cNvPr>
          <p:cNvSpPr txBox="1"/>
          <p:nvPr/>
        </p:nvSpPr>
        <p:spPr>
          <a:xfrm>
            <a:off x="9906000" y="7581901"/>
            <a:ext cx="65786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https://www.lvmgeo.lv/dati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3D538AC0-58BB-2FEA-D705-67CC7D5DAA27}"/>
              </a:ext>
            </a:extLst>
          </p:cNvPr>
          <p:cNvSpPr/>
          <p:nvPr/>
        </p:nvSpPr>
        <p:spPr>
          <a:xfrm flipV="1">
            <a:off x="9906000" y="9258300"/>
            <a:ext cx="7620000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819814-4EB2-8B9D-6F9C-C35082A72CC9}"/>
              </a:ext>
            </a:extLst>
          </p:cNvPr>
          <p:cNvSpPr txBox="1"/>
          <p:nvPr/>
        </p:nvSpPr>
        <p:spPr>
          <a:xfrm>
            <a:off x="9906000" y="8191500"/>
            <a:ext cx="6578600" cy="851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https://data.gov.lv/dati/lv/dataset?organization=lvm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65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3562" y="1529782"/>
            <a:ext cx="15311438" cy="1017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800" dirty="0">
                <a:solidFill>
                  <a:srgbClr val="2A2A2A"/>
                </a:solidFill>
                <a:latin typeface="Montserrat"/>
              </a:rPr>
              <a:t>LVM GEO</a:t>
            </a:r>
            <a:r>
              <a:rPr lang="lv-LV" sz="4800" dirty="0">
                <a:solidFill>
                  <a:srgbClr val="2A2A2A"/>
                </a:solidFill>
                <a:latin typeface="Montserrat"/>
              </a:rPr>
              <a:t> </a:t>
            </a:r>
            <a:r>
              <a:rPr lang="lv-LV" sz="4800" dirty="0">
                <a:solidFill>
                  <a:srgbClr val="3C8A2E"/>
                </a:solidFill>
                <a:latin typeface="Montserrat"/>
              </a:rPr>
              <a:t>brīvpieejas servisi un dati</a:t>
            </a:r>
            <a:endParaRPr lang="en-US" sz="4800" dirty="0">
              <a:solidFill>
                <a:srgbClr val="3C8A2E"/>
              </a:solidFill>
              <a:latin typeface="Montserrat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0B0EB7-B586-754B-9E67-C21A6C552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086100"/>
            <a:ext cx="12258675" cy="62918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8501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2459052"/>
            <a:ext cx="164215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3C8A2E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B4AE-601C-C4EE-34B1-DF7E9FF39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781300"/>
            <a:ext cx="10601325" cy="6421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B2FFA-407B-717A-3625-979759B909ED}"/>
              </a:ext>
            </a:extLst>
          </p:cNvPr>
          <p:cNvSpPr txBox="1"/>
          <p:nvPr/>
        </p:nvSpPr>
        <p:spPr>
          <a:xfrm>
            <a:off x="12420600" y="9639300"/>
            <a:ext cx="65786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https://www.lvmgeo.lv/dati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0D13351F-1A9F-C320-0F12-F4AE545D4A33}"/>
              </a:ext>
            </a:extLst>
          </p:cNvPr>
          <p:cNvSpPr txBox="1"/>
          <p:nvPr/>
        </p:nvSpPr>
        <p:spPr>
          <a:xfrm>
            <a:off x="1833562" y="1529782"/>
            <a:ext cx="15311438" cy="1017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800" dirty="0">
                <a:solidFill>
                  <a:srgbClr val="2A2A2A"/>
                </a:solidFill>
                <a:latin typeface="Montserrat"/>
              </a:rPr>
              <a:t>LVM GEO</a:t>
            </a:r>
            <a:r>
              <a:rPr lang="lv-LV" sz="4800" dirty="0">
                <a:solidFill>
                  <a:srgbClr val="2A2A2A"/>
                </a:solidFill>
                <a:latin typeface="Montserrat"/>
              </a:rPr>
              <a:t> </a:t>
            </a:r>
            <a:r>
              <a:rPr lang="lv-LV" sz="4800" dirty="0">
                <a:solidFill>
                  <a:srgbClr val="3C8A2E"/>
                </a:solidFill>
                <a:latin typeface="Montserrat"/>
              </a:rPr>
              <a:t>brīvpieejas servisi un dati</a:t>
            </a:r>
            <a:endParaRPr lang="en-US" sz="4800" dirty="0">
              <a:solidFill>
                <a:srgbClr val="3C8A2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59977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2459052"/>
            <a:ext cx="164215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3C8A2E"/>
              </a:solidFill>
              <a:effectLst/>
              <a:uLnTx/>
              <a:uFillTx/>
              <a:latin typeface="Montserrat Bold"/>
              <a:ea typeface="+mn-ea"/>
              <a:cs typeface="+mn-c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0D13351F-1A9F-C320-0F12-F4AE545D4A33}"/>
              </a:ext>
            </a:extLst>
          </p:cNvPr>
          <p:cNvSpPr txBox="1"/>
          <p:nvPr/>
        </p:nvSpPr>
        <p:spPr>
          <a:xfrm>
            <a:off x="1833562" y="1529782"/>
            <a:ext cx="15311438" cy="1017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lv-LV" sz="4800" dirty="0">
                <a:solidFill>
                  <a:srgbClr val="2A2A2A"/>
                </a:solidFill>
                <a:latin typeface="Montserrat"/>
              </a:rPr>
              <a:t>Meža īpašnieku dati</a:t>
            </a:r>
            <a:endParaRPr lang="en-US" sz="4800" dirty="0">
              <a:solidFill>
                <a:srgbClr val="3C8A2E"/>
              </a:solidFill>
              <a:latin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C017A-1324-89F5-D03F-2A997A4A5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0" y="1714500"/>
            <a:ext cx="1076325" cy="820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DE036-10D2-B748-5FC6-4510B4D60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705100"/>
            <a:ext cx="11877675" cy="52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35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8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20200" y="3619500"/>
            <a:ext cx="8104291" cy="6020567"/>
            <a:chOff x="0" y="0"/>
            <a:chExt cx="10805721" cy="8027422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0805721" cy="162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600"/>
                </a:lnSpc>
              </a:pPr>
              <a:r>
                <a:rPr lang="en-US" sz="8000" dirty="0" err="1">
                  <a:solidFill>
                    <a:srgbClr val="FFFFFF"/>
                  </a:solidFill>
                  <a:latin typeface="Montserrat"/>
                </a:rPr>
                <a:t>Paldies</a:t>
              </a:r>
              <a:r>
                <a:rPr lang="en-US" sz="8000" dirty="0">
                  <a:solidFill>
                    <a:srgbClr val="FFFFFF"/>
                  </a:solidFill>
                  <a:latin typeface="Montserrat"/>
                </a:rPr>
                <a:t>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472044" y="2108109"/>
              <a:ext cx="9333677" cy="5919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60"/>
                </a:lnSpc>
              </a:pPr>
              <a:endParaRPr lang="lv-LV" sz="2200" dirty="0">
                <a:solidFill>
                  <a:srgbClr val="FFFFFF"/>
                </a:solidFill>
                <a:latin typeface="Montserrat"/>
              </a:endParaRPr>
            </a:p>
            <a:p>
              <a:pPr algn="r">
                <a:lnSpc>
                  <a:spcPts val="2860"/>
                </a:lnSpc>
              </a:pPr>
              <a:endParaRPr lang="lv-LV" sz="2200" dirty="0">
                <a:solidFill>
                  <a:srgbClr val="FFFFFF"/>
                </a:solidFill>
                <a:latin typeface="Montserrat"/>
              </a:endParaRPr>
            </a:p>
            <a:p>
              <a:pPr algn="r">
                <a:lnSpc>
                  <a:spcPts val="2860"/>
                </a:lnSpc>
              </a:pPr>
              <a:endParaRPr lang="lv-LV" sz="2200" dirty="0">
                <a:solidFill>
                  <a:srgbClr val="FFFFFF"/>
                </a:solidFill>
                <a:latin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r">
                <a:lnSpc>
                  <a:spcPts val="2860"/>
                </a:lnSpc>
              </a:pPr>
              <a:endParaRPr lang="lv-LV" sz="2200" dirty="0">
                <a:solidFill>
                  <a:srgbClr val="FFFFFF"/>
                </a:solidFill>
                <a:latin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r">
                <a:lnSpc>
                  <a:spcPts val="2860"/>
                </a:lnSpc>
              </a:pPr>
              <a:endParaRPr lang="lv-LV" sz="2200" dirty="0">
                <a:solidFill>
                  <a:srgbClr val="FFFFFF"/>
                </a:solidFill>
                <a:latin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r">
                <a:lnSpc>
                  <a:spcPts val="2860"/>
                </a:lnSpc>
              </a:pPr>
              <a:endParaRPr lang="lv-LV" sz="2200" dirty="0">
                <a:solidFill>
                  <a:srgbClr val="FFFFFF"/>
                </a:solidFill>
                <a:latin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r">
                <a:lnSpc>
                  <a:spcPts val="286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Montserrat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www.lvmgeo.lv</a:t>
              </a:r>
              <a:endParaRPr lang="lv-LV" sz="2200" dirty="0">
                <a:solidFill>
                  <a:srgbClr val="FFFFFF"/>
                </a:solidFill>
                <a:latin typeface="Montserrat"/>
              </a:endParaRPr>
            </a:p>
            <a:p>
              <a:pPr algn="r">
                <a:lnSpc>
                  <a:spcPts val="286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Montserra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https://www.facebook.com/lvmgeo/</a:t>
              </a:r>
              <a:endParaRPr lang="lv-LV" sz="2200" dirty="0">
                <a:solidFill>
                  <a:srgbClr val="FFFFFF"/>
                </a:solidFill>
                <a:latin typeface="Montserrat"/>
              </a:endParaRPr>
            </a:p>
            <a:p>
              <a:pPr algn="r">
                <a:lnSpc>
                  <a:spcPts val="286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Montserrat"/>
                </a:rPr>
                <a:t>https://twitter.com/lvmgeo</a:t>
              </a:r>
            </a:p>
            <a:p>
              <a:pPr algn="r">
                <a:lnSpc>
                  <a:spcPts val="286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Montserrat"/>
                </a:rPr>
                <a:t>lvmgeo@lvm.lv</a:t>
              </a:r>
            </a:p>
            <a:p>
              <a:pPr algn="r">
                <a:lnSpc>
                  <a:spcPts val="2860"/>
                </a:lnSpc>
              </a:pPr>
              <a:endParaRPr lang="en-US" sz="2200" dirty="0">
                <a:solidFill>
                  <a:srgbClr val="FFFFFF"/>
                </a:solidFill>
                <a:latin typeface="Montserrat"/>
              </a:endParaRPr>
            </a:p>
            <a:p>
              <a:pPr algn="r">
                <a:lnSpc>
                  <a:spcPts val="2860"/>
                </a:lnSpc>
              </a:pPr>
              <a:endParaRPr lang="en-US" sz="22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6652387"/>
            <a:ext cx="3501727" cy="25426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76400" y="1943100"/>
            <a:ext cx="6200775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LVM GEO</a:t>
            </a:r>
          </a:p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7500" b="0" i="0" u="none" strike="noStrike" kern="1200" cap="none" spc="0" normalizeH="0" baseline="0" noProof="0" dirty="0">
                <a:ln>
                  <a:noFill/>
                </a:ln>
                <a:solidFill>
                  <a:srgbClr val="3C8A2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platforma</a:t>
            </a:r>
            <a:endParaRPr kumimoji="0" lang="en-US" sz="7500" b="0" i="0" u="none" strike="noStrike" kern="1200" cap="none" spc="0" normalizeH="0" baseline="0" noProof="0" dirty="0">
              <a:ln>
                <a:noFill/>
              </a:ln>
              <a:solidFill>
                <a:srgbClr val="3C8A2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sp>
        <p:nvSpPr>
          <p:cNvPr id="58" name="Taisnstūris: ar noapaļotiem stūriem 34">
            <a:extLst>
              <a:ext uri="{FF2B5EF4-FFF2-40B4-BE49-F238E27FC236}">
                <a16:creationId xmlns:a16="http://schemas.microsoft.com/office/drawing/2014/main" id="{4BCCC7CD-0B3E-482D-997D-11470F356EC8}"/>
              </a:ext>
            </a:extLst>
          </p:cNvPr>
          <p:cNvSpPr/>
          <p:nvPr/>
        </p:nvSpPr>
        <p:spPr>
          <a:xfrm>
            <a:off x="10287000" y="6591300"/>
            <a:ext cx="5680703" cy="1249427"/>
          </a:xfrm>
          <a:prstGeom prst="roundRect">
            <a:avLst>
              <a:gd name="adj" fmla="val 12085"/>
            </a:avLst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-7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52C2264-66C2-4199-A1C8-FB735358A4FB}"/>
              </a:ext>
            </a:extLst>
          </p:cNvPr>
          <p:cNvSpPr txBox="1"/>
          <p:nvPr/>
        </p:nvSpPr>
        <p:spPr>
          <a:xfrm>
            <a:off x="10287001" y="6896100"/>
            <a:ext cx="5583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 panose="00000800000000000000" pitchFamily="2" charset="-70"/>
                <a:ea typeface="Roboto" panose="02000000000000000000" pitchFamily="2" charset="0"/>
                <a:cs typeface="Arial" panose="020B0604020202020204" pitchFamily="34" charset="0"/>
              </a:rPr>
              <a:t>As</a:t>
            </a:r>
            <a:r>
              <a:rPr kumimoji="0" lang="lv-LV" sz="200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 panose="00000800000000000000" pitchFamily="2" charset="-70"/>
                <a:ea typeface="Roboto" panose="02000000000000000000" pitchFamily="2" charset="0"/>
                <a:cs typeface="Arial" panose="020B0604020202020204" pitchFamily="34" charset="0"/>
              </a:rPr>
              <a:t> «</a:t>
            </a:r>
            <a:r>
              <a:rPr kumimoji="0" lang="lv-LV" sz="200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 panose="00000800000000000000" pitchFamily="2" charset="-70"/>
                <a:ea typeface="Roboto" panose="02000000000000000000" pitchFamily="2" charset="0"/>
                <a:cs typeface="Arial" panose="020B0604020202020204" pitchFamily="34" charset="0"/>
              </a:rPr>
              <a:t>latvijas</a:t>
            </a:r>
            <a:r>
              <a:rPr kumimoji="0" lang="lv-LV" sz="200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 panose="00000800000000000000" pitchFamily="2" charset="-70"/>
                <a:ea typeface="Roboto" panose="02000000000000000000" pitchFamily="2" charset="0"/>
                <a:cs typeface="Arial" panose="020B0604020202020204" pitchFamily="34" charset="0"/>
              </a:rPr>
              <a:t> valsts meži»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old" panose="00000800000000000000" pitchFamily="2" charset="-70"/>
                <a:ea typeface="Roboto" panose="02000000000000000000" pitchFamily="2" charset="0"/>
                <a:cs typeface="Arial" panose="020B0604020202020204" pitchFamily="34" charset="0"/>
              </a:rPr>
              <a:t>Informācijas sistēma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old" panose="00000800000000000000" pitchFamily="2" charset="-7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Taisnstūris: ar noapaļotiem stūriem 46">
            <a:extLst>
              <a:ext uri="{FF2B5EF4-FFF2-40B4-BE49-F238E27FC236}">
                <a16:creationId xmlns:a16="http://schemas.microsoft.com/office/drawing/2014/main" id="{DA3036B6-DA52-43FB-8E49-E68E3A6D5B7A}"/>
              </a:ext>
            </a:extLst>
          </p:cNvPr>
          <p:cNvSpPr/>
          <p:nvPr/>
        </p:nvSpPr>
        <p:spPr>
          <a:xfrm>
            <a:off x="10274271" y="4378499"/>
            <a:ext cx="5690000" cy="1249427"/>
          </a:xfrm>
          <a:prstGeom prst="roundRect">
            <a:avLst>
              <a:gd name="adj" fmla="val 12085"/>
            </a:avLst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1400" dirty="0">
              <a:solidFill>
                <a:srgbClr val="000000"/>
              </a:solidFill>
              <a:latin typeface="Montserrat" panose="00000500000000000000" pitchFamily="2" charset="-7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2D34B90-9879-464E-BC77-EF081B53C616}"/>
              </a:ext>
            </a:extLst>
          </p:cNvPr>
          <p:cNvSpPr txBox="1"/>
          <p:nvPr/>
        </p:nvSpPr>
        <p:spPr>
          <a:xfrm>
            <a:off x="10287000" y="4533900"/>
            <a:ext cx="568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lv-LV" sz="2000" cap="all" dirty="0" err="1">
                <a:solidFill>
                  <a:prstClr val="white"/>
                </a:solidFill>
                <a:latin typeface="Montserrat Bold" panose="00000800000000000000" pitchFamily="2" charset="-70"/>
                <a:ea typeface="Roboto" panose="02000000000000000000" pitchFamily="2" charset="0"/>
                <a:cs typeface="Arial" panose="020B0604020202020204" pitchFamily="34" charset="0"/>
              </a:rPr>
              <a:t>Lvm</a:t>
            </a:r>
            <a:r>
              <a:rPr lang="lv-LV" sz="2000" cap="all" dirty="0">
                <a:solidFill>
                  <a:prstClr val="white"/>
                </a:solidFill>
                <a:latin typeface="Montserrat Bold" panose="00000800000000000000" pitchFamily="2" charset="-7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lv-LV" sz="2000" cap="all" dirty="0" err="1">
                <a:solidFill>
                  <a:prstClr val="white"/>
                </a:solidFill>
                <a:latin typeface="Montserrat Bold" panose="00000800000000000000" pitchFamily="2" charset="-70"/>
                <a:ea typeface="Roboto" panose="02000000000000000000" pitchFamily="2" charset="0"/>
                <a:cs typeface="Arial" panose="020B0604020202020204" pitchFamily="34" charset="0"/>
              </a:rPr>
              <a:t>geo</a:t>
            </a:r>
            <a:r>
              <a:rPr lang="lv-LV" sz="2000" cap="all" dirty="0">
                <a:solidFill>
                  <a:prstClr val="white"/>
                </a:solidFill>
                <a:latin typeface="Montserrat Bold" panose="00000800000000000000" pitchFamily="2" charset="-70"/>
                <a:ea typeface="Roboto" panose="02000000000000000000" pitchFamily="2" charset="0"/>
                <a:cs typeface="Arial" panose="020B0604020202020204" pitchFamily="34" charset="0"/>
              </a:rPr>
              <a:t> platforma</a:t>
            </a:r>
          </a:p>
          <a:p>
            <a:pPr algn="ctr">
              <a:defRPr/>
            </a:pPr>
            <a:r>
              <a:rPr lang="lv-LV" sz="2000" cap="all" dirty="0">
                <a:solidFill>
                  <a:prstClr val="white"/>
                </a:solidFill>
                <a:latin typeface="Montserrat Bold" panose="00000800000000000000" pitchFamily="2" charset="-70"/>
                <a:ea typeface="Roboto" panose="02000000000000000000" pitchFamily="2" charset="0"/>
                <a:cs typeface="Arial" panose="020B0604020202020204" pitchFamily="34" charset="0"/>
              </a:rPr>
              <a:t>Meža apsaimniekošanas uzņēmumiem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7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66" name="Taisns savienotājs 42">
            <a:extLst>
              <a:ext uri="{FF2B5EF4-FFF2-40B4-BE49-F238E27FC236}">
                <a16:creationId xmlns:a16="http://schemas.microsoft.com/office/drawing/2014/main" id="{259E7E51-70B2-4AC8-BA16-B5A704E06CAC}"/>
              </a:ext>
            </a:extLst>
          </p:cNvPr>
          <p:cNvCxnSpPr>
            <a:cxnSpLocks/>
          </p:cNvCxnSpPr>
          <p:nvPr/>
        </p:nvCxnSpPr>
        <p:spPr>
          <a:xfrm>
            <a:off x="8910638" y="2966018"/>
            <a:ext cx="0" cy="4343400"/>
          </a:xfrm>
          <a:prstGeom prst="line">
            <a:avLst/>
          </a:prstGeom>
          <a:ln w="19050">
            <a:solidFill>
              <a:srgbClr val="3C8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Taisns savienotājs 42">
            <a:extLst>
              <a:ext uri="{FF2B5EF4-FFF2-40B4-BE49-F238E27FC236}">
                <a16:creationId xmlns:a16="http://schemas.microsoft.com/office/drawing/2014/main" id="{EC9EEA3C-84DD-4B19-9EE7-2E4F27A10B6E}"/>
              </a:ext>
            </a:extLst>
          </p:cNvPr>
          <p:cNvCxnSpPr>
            <a:cxnSpLocks/>
          </p:cNvCxnSpPr>
          <p:nvPr/>
        </p:nvCxnSpPr>
        <p:spPr>
          <a:xfrm>
            <a:off x="8910638" y="7309418"/>
            <a:ext cx="790562" cy="0"/>
          </a:xfrm>
          <a:prstGeom prst="line">
            <a:avLst/>
          </a:prstGeom>
          <a:ln w="19050">
            <a:solidFill>
              <a:srgbClr val="3C8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302EB106-14B0-4C9E-BE07-B5D0BCA90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8" y="4413818"/>
            <a:ext cx="4559384" cy="3191568"/>
          </a:xfrm>
          <a:prstGeom prst="rect">
            <a:avLst/>
          </a:prstGeom>
        </p:spPr>
      </p:pic>
      <p:sp>
        <p:nvSpPr>
          <p:cNvPr id="72" name="Taisnstūris: ar noapaļotiem stūriem 46">
            <a:extLst>
              <a:ext uri="{FF2B5EF4-FFF2-40B4-BE49-F238E27FC236}">
                <a16:creationId xmlns:a16="http://schemas.microsoft.com/office/drawing/2014/main" id="{CB27629C-3087-4891-A702-419F11FB7961}"/>
              </a:ext>
            </a:extLst>
          </p:cNvPr>
          <p:cNvSpPr/>
          <p:nvPr/>
        </p:nvSpPr>
        <p:spPr>
          <a:xfrm>
            <a:off x="10210800" y="2400300"/>
            <a:ext cx="5690000" cy="1249427"/>
          </a:xfrm>
          <a:prstGeom prst="roundRect">
            <a:avLst>
              <a:gd name="adj" fmla="val 12085"/>
            </a:avLst>
          </a:prstGeom>
          <a:solidFill>
            <a:srgbClr val="3C8A2E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-7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06E133-7F3E-40C9-92B2-9259C4BDE638}"/>
              </a:ext>
            </a:extLst>
          </p:cNvPr>
          <p:cNvSpPr txBox="1"/>
          <p:nvPr/>
        </p:nvSpPr>
        <p:spPr>
          <a:xfrm>
            <a:off x="10139362" y="2748982"/>
            <a:ext cx="5689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000" cap="all" dirty="0">
                <a:solidFill>
                  <a:prstClr val="white"/>
                </a:solidFill>
                <a:latin typeface="Montserrat Bold" panose="00000800000000000000" pitchFamily="2" charset="-70"/>
                <a:ea typeface="Roboto" panose="02000000000000000000" pitchFamily="2" charset="0"/>
                <a:cs typeface="Arial" panose="020B0604020202020204" pitchFamily="34" charset="0"/>
              </a:rPr>
              <a:t>LVM GEO publiski pieejamie risinājumi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7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874C55C-FA21-4B2A-BCC0-F8B4DE247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790" y="5547831"/>
            <a:ext cx="750190" cy="1331307"/>
          </a:xfrm>
          <a:prstGeom prst="rect">
            <a:avLst/>
          </a:prstGeom>
        </p:spPr>
      </p:pic>
      <p:cxnSp>
        <p:nvCxnSpPr>
          <p:cNvPr id="25" name="Taisns savienotājs 42">
            <a:extLst>
              <a:ext uri="{FF2B5EF4-FFF2-40B4-BE49-F238E27FC236}">
                <a16:creationId xmlns:a16="http://schemas.microsoft.com/office/drawing/2014/main" id="{D769EBE7-6A79-453A-AE0B-72C760B584BF}"/>
              </a:ext>
            </a:extLst>
          </p:cNvPr>
          <p:cNvCxnSpPr>
            <a:cxnSpLocks/>
          </p:cNvCxnSpPr>
          <p:nvPr/>
        </p:nvCxnSpPr>
        <p:spPr>
          <a:xfrm>
            <a:off x="8910638" y="5023418"/>
            <a:ext cx="790562" cy="0"/>
          </a:xfrm>
          <a:prstGeom prst="line">
            <a:avLst/>
          </a:prstGeom>
          <a:ln w="19050">
            <a:solidFill>
              <a:srgbClr val="3C8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aisns savienotājs 42">
            <a:extLst>
              <a:ext uri="{FF2B5EF4-FFF2-40B4-BE49-F238E27FC236}">
                <a16:creationId xmlns:a16="http://schemas.microsoft.com/office/drawing/2014/main" id="{A7AADA48-A23D-4C29-BF18-11D210B392FD}"/>
              </a:ext>
            </a:extLst>
          </p:cNvPr>
          <p:cNvCxnSpPr>
            <a:cxnSpLocks/>
          </p:cNvCxnSpPr>
          <p:nvPr/>
        </p:nvCxnSpPr>
        <p:spPr>
          <a:xfrm>
            <a:off x="8910638" y="2966018"/>
            <a:ext cx="790562" cy="0"/>
          </a:xfrm>
          <a:prstGeom prst="line">
            <a:avLst/>
          </a:prstGeom>
          <a:ln w="19050">
            <a:solidFill>
              <a:srgbClr val="3C8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60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3562" y="1529782"/>
            <a:ext cx="10434638" cy="219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5400" dirty="0">
                <a:solidFill>
                  <a:srgbClr val="2A2A2A"/>
                </a:solidFill>
                <a:latin typeface="Montserrat"/>
              </a:rPr>
              <a:t>LVM GEO</a:t>
            </a:r>
          </a:p>
          <a:p>
            <a:pPr>
              <a:lnSpc>
                <a:spcPts val="9000"/>
              </a:lnSpc>
            </a:pPr>
            <a:r>
              <a:rPr lang="lv-LV" sz="5400" dirty="0">
                <a:solidFill>
                  <a:srgbClr val="3C8A2E"/>
                </a:solidFill>
                <a:latin typeface="Montserrat"/>
              </a:rPr>
              <a:t>Publiski pieejamie risinājumi</a:t>
            </a:r>
            <a:endParaRPr lang="en-US" sz="5400" dirty="0">
              <a:solidFill>
                <a:srgbClr val="3C8A2E"/>
              </a:solidFill>
              <a:latin typeface="Montserra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90800" y="4762500"/>
            <a:ext cx="2971800" cy="29718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82B77641-10C4-FFB8-F698-3A5F9B4A16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644"/>
          <a:stretch>
            <a:fillRect/>
          </a:stretch>
        </p:blipFill>
        <p:spPr>
          <a:xfrm>
            <a:off x="12115800" y="4762500"/>
            <a:ext cx="4832243" cy="2606649"/>
          </a:xfrm>
          <a:prstGeom prst="rect">
            <a:avLst/>
          </a:prstGeom>
        </p:spPr>
      </p:pic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F5F961DB-7FEE-BA6C-9488-1CD6EAD7E9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067300"/>
            <a:ext cx="3505206" cy="2614884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F11F2908-E80E-E11B-CFA3-E305EB947ED0}"/>
              </a:ext>
            </a:extLst>
          </p:cNvPr>
          <p:cNvSpPr txBox="1"/>
          <p:nvPr/>
        </p:nvSpPr>
        <p:spPr>
          <a:xfrm>
            <a:off x="2895600" y="8039100"/>
            <a:ext cx="2286000" cy="38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>
                <a:solidFill>
                  <a:srgbClr val="2A2A2A"/>
                </a:solidFill>
                <a:latin typeface="Montserrat" panose="00000500000000000000" pitchFamily="2" charset="-70"/>
              </a:rPr>
              <a:t>LVM GEO Mobile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DDE0F2C2-AC4D-4BA8-51B7-2EAB5343E186}"/>
              </a:ext>
            </a:extLst>
          </p:cNvPr>
          <p:cNvSpPr/>
          <p:nvPr/>
        </p:nvSpPr>
        <p:spPr>
          <a:xfrm flipV="1">
            <a:off x="3124200" y="8648700"/>
            <a:ext cx="1523999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CC4DFE57-B7C0-7F36-4BD1-3197508C9C36}"/>
              </a:ext>
            </a:extLst>
          </p:cNvPr>
          <p:cNvSpPr txBox="1"/>
          <p:nvPr/>
        </p:nvSpPr>
        <p:spPr>
          <a:xfrm>
            <a:off x="8077200" y="7962900"/>
            <a:ext cx="2286000" cy="38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>
                <a:solidFill>
                  <a:srgbClr val="2A2A2A"/>
                </a:solidFill>
                <a:latin typeface="Montserrat" panose="00000500000000000000" pitchFamily="2" charset="-70"/>
              </a:rPr>
              <a:t>LVM GEO </a:t>
            </a:r>
            <a:r>
              <a:rPr lang="lv-LV" dirty="0" err="1">
                <a:solidFill>
                  <a:srgbClr val="2A2A2A"/>
                </a:solidFill>
                <a:latin typeface="Montserrat" panose="00000500000000000000" pitchFamily="2" charset="-70"/>
              </a:rPr>
              <a:t>Web</a:t>
            </a:r>
            <a:r>
              <a:rPr lang="lv-LV" dirty="0">
                <a:solidFill>
                  <a:srgbClr val="2A2A2A"/>
                </a:solidFill>
                <a:latin typeface="Montserrat" panose="00000500000000000000" pitchFamily="2" charset="-70"/>
              </a:rPr>
              <a:t> </a:t>
            </a:r>
            <a:r>
              <a:rPr lang="lv-LV" dirty="0" err="1">
                <a:solidFill>
                  <a:srgbClr val="2A2A2A"/>
                </a:solidFill>
                <a:latin typeface="Montserrat" panose="00000500000000000000" pitchFamily="2" charset="-70"/>
              </a:rPr>
              <a:t>Lite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26" name="AutoShape 7">
            <a:extLst>
              <a:ext uri="{FF2B5EF4-FFF2-40B4-BE49-F238E27FC236}">
                <a16:creationId xmlns:a16="http://schemas.microsoft.com/office/drawing/2014/main" id="{E02C5859-7929-2BBE-5A4D-D1082916C60B}"/>
              </a:ext>
            </a:extLst>
          </p:cNvPr>
          <p:cNvSpPr/>
          <p:nvPr/>
        </p:nvSpPr>
        <p:spPr>
          <a:xfrm flipV="1">
            <a:off x="8382000" y="8648700"/>
            <a:ext cx="1523999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02319DD-6142-0B41-B578-4DFB53F9EA24}"/>
              </a:ext>
            </a:extLst>
          </p:cNvPr>
          <p:cNvSpPr txBox="1"/>
          <p:nvPr/>
        </p:nvSpPr>
        <p:spPr>
          <a:xfrm>
            <a:off x="12649200" y="7962900"/>
            <a:ext cx="4267200" cy="38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>
                <a:solidFill>
                  <a:srgbClr val="2A2A2A"/>
                </a:solidFill>
                <a:latin typeface="Montserrat" panose="00000500000000000000" pitchFamily="2" charset="-70"/>
              </a:rPr>
              <a:t>LVM GEO brīvpieejas dati un servisi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28" name="AutoShape 7">
            <a:extLst>
              <a:ext uri="{FF2B5EF4-FFF2-40B4-BE49-F238E27FC236}">
                <a16:creationId xmlns:a16="http://schemas.microsoft.com/office/drawing/2014/main" id="{A7262ABF-B03D-EE80-5030-3525AE573C6F}"/>
              </a:ext>
            </a:extLst>
          </p:cNvPr>
          <p:cNvSpPr/>
          <p:nvPr/>
        </p:nvSpPr>
        <p:spPr>
          <a:xfrm flipV="1">
            <a:off x="13868400" y="8648700"/>
            <a:ext cx="1523999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E4C5275-ABC8-0234-0204-2B00A86A05EA}"/>
              </a:ext>
            </a:extLst>
          </p:cNvPr>
          <p:cNvSpPr txBox="1"/>
          <p:nvPr/>
        </p:nvSpPr>
        <p:spPr>
          <a:xfrm>
            <a:off x="8153400" y="8724900"/>
            <a:ext cx="4114800" cy="390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600" i="1" dirty="0">
                <a:solidFill>
                  <a:srgbClr val="2A2A2A"/>
                </a:solidFill>
                <a:latin typeface="Montserrat" panose="00000500000000000000" pitchFamily="2" charset="-70"/>
              </a:rPr>
              <a:t>https://lvmgeo.lvm.lv/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99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3562" y="1529782"/>
            <a:ext cx="6200775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dirty="0">
                <a:solidFill>
                  <a:srgbClr val="2A2A2A"/>
                </a:solidFill>
                <a:latin typeface="Montserrat"/>
              </a:rPr>
              <a:t>LVM GEO</a:t>
            </a:r>
          </a:p>
          <a:p>
            <a:pPr>
              <a:lnSpc>
                <a:spcPts val="9000"/>
              </a:lnSpc>
            </a:pPr>
            <a:r>
              <a:rPr lang="lv-LV" sz="7500" dirty="0">
                <a:solidFill>
                  <a:srgbClr val="3C8A2E"/>
                </a:solidFill>
                <a:latin typeface="Montserrat"/>
              </a:rPr>
              <a:t>dati un slāņi</a:t>
            </a:r>
            <a:endParaRPr lang="en-US" sz="7500" dirty="0">
              <a:solidFill>
                <a:srgbClr val="3C8A2E"/>
              </a:solidFill>
              <a:latin typeface="Montserrat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B682DE6E-E464-5818-06EB-EDD67BF72F20}"/>
              </a:ext>
            </a:extLst>
          </p:cNvPr>
          <p:cNvSpPr txBox="1"/>
          <p:nvPr/>
        </p:nvSpPr>
        <p:spPr>
          <a:xfrm>
            <a:off x="10058400" y="1866900"/>
            <a:ext cx="5029200" cy="390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>
                <a:solidFill>
                  <a:srgbClr val="2A2A2A"/>
                </a:solidFill>
                <a:latin typeface="Montserrat" panose="00000500000000000000" pitchFamily="2" charset="-70"/>
              </a:rPr>
              <a:t>Zemes dienesta k</a:t>
            </a:r>
            <a:r>
              <a:rPr kumimoji="0" lang="lv-LV" b="0" i="0" u="none" strike="noStrike" kern="1200" cap="none" spc="0" normalizeH="0" baseline="0" noProof="0" dirty="0" err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adastrs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 (VZD)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B94E51B-F77D-73B3-D587-579D234B75AD}"/>
              </a:ext>
            </a:extLst>
          </p:cNvPr>
          <p:cNvSpPr txBox="1"/>
          <p:nvPr/>
        </p:nvSpPr>
        <p:spPr>
          <a:xfrm>
            <a:off x="10058400" y="1104900"/>
            <a:ext cx="6781800" cy="38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>
                <a:solidFill>
                  <a:srgbClr val="2A2A2A"/>
                </a:solidFill>
                <a:latin typeface="Montserrat" panose="00000500000000000000" pitchFamily="2" charset="-70"/>
              </a:rPr>
              <a:t>MVR mežaudžu plāns (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VMD)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E2009290-96D7-4233-1F35-AEE00BAD52E4}"/>
              </a:ext>
            </a:extLst>
          </p:cNvPr>
          <p:cNvSpPr txBox="1"/>
          <p:nvPr/>
        </p:nvSpPr>
        <p:spPr>
          <a:xfrm>
            <a:off x="10058400" y="2705100"/>
            <a:ext cx="6332445" cy="390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Lauku reģistrs (LAD)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757087B1-28C6-89D6-DE70-D73C25D6214E}"/>
              </a:ext>
            </a:extLst>
          </p:cNvPr>
          <p:cNvSpPr/>
          <p:nvPr/>
        </p:nvSpPr>
        <p:spPr>
          <a:xfrm>
            <a:off x="10033000" y="1649812"/>
            <a:ext cx="5922707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AEBEAABB-0B69-78F3-8502-3D1E96939C8A}"/>
              </a:ext>
            </a:extLst>
          </p:cNvPr>
          <p:cNvSpPr/>
          <p:nvPr/>
        </p:nvSpPr>
        <p:spPr>
          <a:xfrm>
            <a:off x="10033000" y="2501673"/>
            <a:ext cx="5998907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7">
            <a:extLst>
              <a:ext uri="{FF2B5EF4-FFF2-40B4-BE49-F238E27FC236}">
                <a16:creationId xmlns:a16="http://schemas.microsoft.com/office/drawing/2014/main" id="{CBD34B66-8D86-4579-6738-B499279EB1A5}"/>
              </a:ext>
            </a:extLst>
          </p:cNvPr>
          <p:cNvSpPr/>
          <p:nvPr/>
        </p:nvSpPr>
        <p:spPr>
          <a:xfrm>
            <a:off x="10033000" y="3353534"/>
            <a:ext cx="6024307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30965CF6-3289-2F44-35A9-2548AB20ACBB}"/>
              </a:ext>
            </a:extLst>
          </p:cNvPr>
          <p:cNvSpPr txBox="1"/>
          <p:nvPr/>
        </p:nvSpPr>
        <p:spPr>
          <a:xfrm>
            <a:off x="10058400" y="4381500"/>
            <a:ext cx="5029200" cy="38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Dabas aizsardzības teritorijas (DAP)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CB0A5014-6567-0537-267A-ABE65B33148B}"/>
              </a:ext>
            </a:extLst>
          </p:cNvPr>
          <p:cNvSpPr txBox="1"/>
          <p:nvPr/>
        </p:nvSpPr>
        <p:spPr>
          <a:xfrm>
            <a:off x="10058400" y="3543300"/>
            <a:ext cx="5029200" cy="390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>
                <a:solidFill>
                  <a:srgbClr val="2A2A2A"/>
                </a:solidFill>
                <a:latin typeface="Montserrat" panose="00000500000000000000" pitchFamily="2" charset="-70"/>
              </a:rPr>
              <a:t>Meliorācijas kadastrs (ZMNĪ)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08F05992-77AC-B08A-95DB-4174483613CA}"/>
              </a:ext>
            </a:extLst>
          </p:cNvPr>
          <p:cNvSpPr txBox="1"/>
          <p:nvPr/>
        </p:nvSpPr>
        <p:spPr>
          <a:xfrm>
            <a:off x="10058400" y="5219700"/>
            <a:ext cx="6332445" cy="390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Teritoriju plānu funkcionālais dalījums (TAPIS)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109E40A6-1C80-64DC-BB6D-2E64463CB03A}"/>
              </a:ext>
            </a:extLst>
          </p:cNvPr>
          <p:cNvSpPr/>
          <p:nvPr/>
        </p:nvSpPr>
        <p:spPr>
          <a:xfrm>
            <a:off x="10033000" y="4205395"/>
            <a:ext cx="5922707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7">
            <a:extLst>
              <a:ext uri="{FF2B5EF4-FFF2-40B4-BE49-F238E27FC236}">
                <a16:creationId xmlns:a16="http://schemas.microsoft.com/office/drawing/2014/main" id="{AF3E2122-1B08-DF4F-F421-E211FC23B528}"/>
              </a:ext>
            </a:extLst>
          </p:cNvPr>
          <p:cNvSpPr/>
          <p:nvPr/>
        </p:nvSpPr>
        <p:spPr>
          <a:xfrm>
            <a:off x="10058400" y="4991100"/>
            <a:ext cx="5998907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7">
            <a:extLst>
              <a:ext uri="{FF2B5EF4-FFF2-40B4-BE49-F238E27FC236}">
                <a16:creationId xmlns:a16="http://schemas.microsoft.com/office/drawing/2014/main" id="{A6F89AAA-4838-54B8-EB5E-22EE7D33EC58}"/>
              </a:ext>
            </a:extLst>
          </p:cNvPr>
          <p:cNvSpPr/>
          <p:nvPr/>
        </p:nvSpPr>
        <p:spPr>
          <a:xfrm>
            <a:off x="10033000" y="5921811"/>
            <a:ext cx="6024307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4BB044F3-E482-7351-0510-A5F39F89C121}"/>
              </a:ext>
            </a:extLst>
          </p:cNvPr>
          <p:cNvSpPr txBox="1"/>
          <p:nvPr/>
        </p:nvSpPr>
        <p:spPr>
          <a:xfrm>
            <a:off x="10109200" y="6138901"/>
            <a:ext cx="6332445" cy="390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Kultūras pieminekļi (NKMP)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28" name="AutoShape 7">
            <a:extLst>
              <a:ext uri="{FF2B5EF4-FFF2-40B4-BE49-F238E27FC236}">
                <a16:creationId xmlns:a16="http://schemas.microsoft.com/office/drawing/2014/main" id="{C1C9F4B6-BB78-B510-86E2-5422AD630768}"/>
              </a:ext>
            </a:extLst>
          </p:cNvPr>
          <p:cNvSpPr/>
          <p:nvPr/>
        </p:nvSpPr>
        <p:spPr>
          <a:xfrm>
            <a:off x="10033000" y="6683811"/>
            <a:ext cx="6024307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CCD31500-C5E7-25E2-0A4E-C4184866B6C6}"/>
              </a:ext>
            </a:extLst>
          </p:cNvPr>
          <p:cNvSpPr txBox="1"/>
          <p:nvPr/>
        </p:nvSpPr>
        <p:spPr>
          <a:xfrm>
            <a:off x="10109200" y="6900901"/>
            <a:ext cx="7645400" cy="38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0" i="0" u="none" strike="noStrike" kern="1200" cap="none" spc="0" normalizeH="0" baseline="0" noProof="0" dirty="0" err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Ortofoto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, </a:t>
            </a:r>
            <a:r>
              <a:rPr lang="lv-LV" dirty="0">
                <a:solidFill>
                  <a:srgbClr val="2A2A2A"/>
                </a:solidFill>
                <a:latin typeface="Montserrat" panose="00000500000000000000" pitchFamily="2" charset="-70"/>
              </a:rPr>
              <a:t>zemes reljefa, veģetācijas un citi modeļi (LĢIA, LVM)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30" name="AutoShape 7">
            <a:extLst>
              <a:ext uri="{FF2B5EF4-FFF2-40B4-BE49-F238E27FC236}">
                <a16:creationId xmlns:a16="http://schemas.microsoft.com/office/drawing/2014/main" id="{51FAA773-7C1E-3B41-858F-9EEF7D0385B1}"/>
              </a:ext>
            </a:extLst>
          </p:cNvPr>
          <p:cNvSpPr/>
          <p:nvPr/>
        </p:nvSpPr>
        <p:spPr>
          <a:xfrm>
            <a:off x="10058400" y="7581900"/>
            <a:ext cx="6024307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FF0BCE71-455C-E773-B91D-69A55D8C53F8}"/>
              </a:ext>
            </a:extLst>
          </p:cNvPr>
          <p:cNvSpPr txBox="1"/>
          <p:nvPr/>
        </p:nvSpPr>
        <p:spPr>
          <a:xfrm>
            <a:off x="10134600" y="7810500"/>
            <a:ext cx="7645400" cy="38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0" i="0" u="none" strike="noStrike" kern="1200" cap="none" spc="0" normalizeH="0" baseline="0" noProof="0" dirty="0" err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Vēstur</a:t>
            </a:r>
            <a:r>
              <a:rPr lang="lv-LV" dirty="0" err="1">
                <a:solidFill>
                  <a:srgbClr val="2A2A2A"/>
                </a:solidFill>
                <a:latin typeface="Montserrat" panose="00000500000000000000" pitchFamily="2" charset="-70"/>
              </a:rPr>
              <a:t>iskās</a:t>
            </a:r>
            <a:r>
              <a:rPr lang="lv-LV" dirty="0">
                <a:solidFill>
                  <a:srgbClr val="2A2A2A"/>
                </a:solidFill>
                <a:latin typeface="Montserrat" panose="00000500000000000000" pitchFamily="2" charset="-70"/>
              </a:rPr>
              <a:t> augšņu kartes (ZM)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34" name="AutoShape 7">
            <a:extLst>
              <a:ext uri="{FF2B5EF4-FFF2-40B4-BE49-F238E27FC236}">
                <a16:creationId xmlns:a16="http://schemas.microsoft.com/office/drawing/2014/main" id="{4AF46615-D45B-1E62-B288-A7653156FBB6}"/>
              </a:ext>
            </a:extLst>
          </p:cNvPr>
          <p:cNvSpPr/>
          <p:nvPr/>
        </p:nvSpPr>
        <p:spPr>
          <a:xfrm>
            <a:off x="10083800" y="8491499"/>
            <a:ext cx="6024307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713D41F8-E18F-1929-4960-27BCC295E10F}"/>
              </a:ext>
            </a:extLst>
          </p:cNvPr>
          <p:cNvSpPr txBox="1"/>
          <p:nvPr/>
        </p:nvSpPr>
        <p:spPr>
          <a:xfrm>
            <a:off x="10109200" y="8729701"/>
            <a:ext cx="7645400" cy="38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LVM dati – infrastruktūra, tūrisma vietas, u.c. </a:t>
            </a:r>
            <a:r>
              <a:rPr lang="lv-LV" dirty="0">
                <a:solidFill>
                  <a:srgbClr val="2A2A2A"/>
                </a:solidFill>
                <a:latin typeface="Montserrat" panose="00000500000000000000" pitchFamily="2" charset="-70"/>
              </a:rPr>
              <a:t>(LVM)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36" name="AutoShape 7">
            <a:extLst>
              <a:ext uri="{FF2B5EF4-FFF2-40B4-BE49-F238E27FC236}">
                <a16:creationId xmlns:a16="http://schemas.microsoft.com/office/drawing/2014/main" id="{696CFA22-016D-C91A-8B11-ED77E2A656EC}"/>
              </a:ext>
            </a:extLst>
          </p:cNvPr>
          <p:cNvSpPr/>
          <p:nvPr/>
        </p:nvSpPr>
        <p:spPr>
          <a:xfrm>
            <a:off x="10058400" y="9410700"/>
            <a:ext cx="6024307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851BCDF6-8672-A803-690B-D9D6152496AC}"/>
              </a:ext>
            </a:extLst>
          </p:cNvPr>
          <p:cNvSpPr txBox="1"/>
          <p:nvPr/>
        </p:nvSpPr>
        <p:spPr>
          <a:xfrm>
            <a:off x="10134600" y="9639300"/>
            <a:ext cx="7645400" cy="38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>
                <a:solidFill>
                  <a:srgbClr val="3C8A2E"/>
                </a:solidFill>
                <a:latin typeface="Montserrat" panose="00000500000000000000" pitchFamily="2" charset="-70"/>
              </a:rPr>
              <a:t>. . .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3C8A2E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628F771-0C6C-663C-F7D7-D2389499A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610100"/>
            <a:ext cx="7010400" cy="228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7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3562" y="1529782"/>
            <a:ext cx="6200775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dirty="0">
                <a:solidFill>
                  <a:srgbClr val="2A2A2A"/>
                </a:solidFill>
                <a:latin typeface="Montserrat"/>
              </a:rPr>
              <a:t>LVM GEO</a:t>
            </a:r>
          </a:p>
          <a:p>
            <a:pPr>
              <a:lnSpc>
                <a:spcPts val="9000"/>
              </a:lnSpc>
            </a:pPr>
            <a:r>
              <a:rPr lang="en-US" sz="7500" dirty="0">
                <a:solidFill>
                  <a:srgbClr val="3C8A2E"/>
                </a:solidFill>
                <a:latin typeface="Montserrat"/>
              </a:rPr>
              <a:t>Mobile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3562" y="4394272"/>
            <a:ext cx="5420937" cy="542093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6F1C87-1B63-45E2-873F-76B30EAEA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6896100"/>
            <a:ext cx="3048000" cy="295317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AF84E44-0B96-AE5D-F25D-7268AE85F42B}"/>
              </a:ext>
            </a:extLst>
          </p:cNvPr>
          <p:cNvSpPr txBox="1"/>
          <p:nvPr/>
        </p:nvSpPr>
        <p:spPr>
          <a:xfrm>
            <a:off x="10033000" y="4395161"/>
            <a:ext cx="65786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 err="1">
                <a:solidFill>
                  <a:srgbClr val="2A2A2A"/>
                </a:solidFill>
                <a:latin typeface="Montserrat" panose="00000500000000000000" pitchFamily="2" charset="-70"/>
              </a:rPr>
              <a:t>iOS</a:t>
            </a: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, </a:t>
            </a:r>
            <a:r>
              <a:rPr lang="lv-LV" sz="2800" dirty="0" err="1">
                <a:solidFill>
                  <a:srgbClr val="2A2A2A"/>
                </a:solidFill>
                <a:latin typeface="Montserrat" panose="00000500000000000000" pitchFamily="2" charset="-70"/>
              </a:rPr>
              <a:t>Android</a:t>
            </a: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 OS un Windows 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0EBB1D5-92B1-23D5-87BA-2E459C2C7372}"/>
              </a:ext>
            </a:extLst>
          </p:cNvPr>
          <p:cNvSpPr txBox="1"/>
          <p:nvPr/>
        </p:nvSpPr>
        <p:spPr>
          <a:xfrm>
            <a:off x="9982200" y="3543300"/>
            <a:ext cx="8871142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Bezmaksas mobilā lietotne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C1CADB97-A918-F07B-DF51-4A96AD70A085}"/>
              </a:ext>
            </a:extLst>
          </p:cNvPr>
          <p:cNvSpPr txBox="1"/>
          <p:nvPr/>
        </p:nvSpPr>
        <p:spPr>
          <a:xfrm>
            <a:off x="10033000" y="5247022"/>
            <a:ext cx="828335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Montserrat" panose="00000500000000000000" pitchFamily="2" charset="-70"/>
                <a:ea typeface="+mn-ea"/>
                <a:cs typeface="+mn-cs"/>
              </a:rPr>
              <a:t>100 000 lietotāji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06E0B4B8-0725-42EF-8F05-0918CF62183A}"/>
              </a:ext>
            </a:extLst>
          </p:cNvPr>
          <p:cNvSpPr/>
          <p:nvPr/>
        </p:nvSpPr>
        <p:spPr>
          <a:xfrm flipV="1">
            <a:off x="9956801" y="4076700"/>
            <a:ext cx="6883400" cy="11512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EF1B1FAD-D78F-F57C-6B46-E5B543F2CB9E}"/>
              </a:ext>
            </a:extLst>
          </p:cNvPr>
          <p:cNvSpPr/>
          <p:nvPr/>
        </p:nvSpPr>
        <p:spPr>
          <a:xfrm flipV="1">
            <a:off x="9956801" y="4914900"/>
            <a:ext cx="6883400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FB5A98C8-A775-C106-F9B4-CDA4B1362A16}"/>
              </a:ext>
            </a:extLst>
          </p:cNvPr>
          <p:cNvSpPr/>
          <p:nvPr/>
        </p:nvSpPr>
        <p:spPr>
          <a:xfrm flipV="1">
            <a:off x="9956800" y="5753100"/>
            <a:ext cx="6883400" cy="38834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5666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3562" y="1529782"/>
            <a:ext cx="10510838" cy="1036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800" dirty="0">
                <a:solidFill>
                  <a:srgbClr val="2A2A2A"/>
                </a:solidFill>
                <a:latin typeface="Montserrat"/>
              </a:rPr>
              <a:t>LVM GEO</a:t>
            </a:r>
            <a:r>
              <a:rPr lang="lv-LV" sz="4800" dirty="0">
                <a:solidFill>
                  <a:srgbClr val="2A2A2A"/>
                </a:solidFill>
                <a:latin typeface="Montserrat"/>
              </a:rPr>
              <a:t> </a:t>
            </a:r>
            <a:r>
              <a:rPr lang="en-US" sz="4800" dirty="0">
                <a:solidFill>
                  <a:srgbClr val="3C8A2E"/>
                </a:solidFill>
                <a:latin typeface="Montserrat"/>
              </a:rPr>
              <a:t>Mobile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06A01D-C7E7-FB71-27A9-BDD26B4A8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857500"/>
            <a:ext cx="10544175" cy="69828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9BBFC-A9AD-B89D-54EE-5DDA1CA17324}"/>
              </a:ext>
            </a:extLst>
          </p:cNvPr>
          <p:cNvSpPr txBox="1"/>
          <p:nvPr/>
        </p:nvSpPr>
        <p:spPr>
          <a:xfrm>
            <a:off x="812800" y="6300161"/>
            <a:ext cx="65786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Identificēšana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ABD07D5-A365-C2E6-044D-DEAB74720BE2}"/>
              </a:ext>
            </a:extLst>
          </p:cNvPr>
          <p:cNvSpPr txBox="1"/>
          <p:nvPr/>
        </p:nvSpPr>
        <p:spPr>
          <a:xfrm>
            <a:off x="838200" y="5372100"/>
            <a:ext cx="8871142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Meklēšana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6DC9F96D-9C16-B65B-0C25-7CE34F796557}"/>
              </a:ext>
            </a:extLst>
          </p:cNvPr>
          <p:cNvSpPr/>
          <p:nvPr/>
        </p:nvSpPr>
        <p:spPr>
          <a:xfrm flipV="1">
            <a:off x="736601" y="5981700"/>
            <a:ext cx="6883400" cy="11512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F8080206-017D-82BE-9277-87418E918B19}"/>
              </a:ext>
            </a:extLst>
          </p:cNvPr>
          <p:cNvSpPr/>
          <p:nvPr/>
        </p:nvSpPr>
        <p:spPr>
          <a:xfrm flipV="1">
            <a:off x="736601" y="6819900"/>
            <a:ext cx="6883400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C7C46FDB-BB1C-C7E3-958E-08ECEDD6A127}"/>
              </a:ext>
            </a:extLst>
          </p:cNvPr>
          <p:cNvSpPr/>
          <p:nvPr/>
        </p:nvSpPr>
        <p:spPr>
          <a:xfrm flipV="1">
            <a:off x="838200" y="5067300"/>
            <a:ext cx="6731000" cy="0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E1A94DE7-8D55-4096-AA6A-AACBF68CECF5}"/>
              </a:ext>
            </a:extLst>
          </p:cNvPr>
          <p:cNvSpPr txBox="1"/>
          <p:nvPr/>
        </p:nvSpPr>
        <p:spPr>
          <a:xfrm>
            <a:off x="838200" y="4381500"/>
            <a:ext cx="8871142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Plašs fona karšu un datu klāsts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17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3562" y="1529782"/>
            <a:ext cx="10510838" cy="1036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800" dirty="0">
                <a:solidFill>
                  <a:srgbClr val="2A2A2A"/>
                </a:solidFill>
                <a:latin typeface="Montserrat"/>
              </a:rPr>
              <a:t>LVM GEO</a:t>
            </a:r>
            <a:r>
              <a:rPr lang="lv-LV" sz="4800" dirty="0">
                <a:solidFill>
                  <a:srgbClr val="2A2A2A"/>
                </a:solidFill>
                <a:latin typeface="Montserrat"/>
              </a:rPr>
              <a:t> </a:t>
            </a:r>
            <a:r>
              <a:rPr lang="en-US" sz="4800" dirty="0">
                <a:solidFill>
                  <a:srgbClr val="3C8A2E"/>
                </a:solidFill>
                <a:latin typeface="Montserrat"/>
              </a:rPr>
              <a:t>Mobile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9BBFC-A9AD-B89D-54EE-5DDA1CA17324}"/>
              </a:ext>
            </a:extLst>
          </p:cNvPr>
          <p:cNvSpPr txBox="1"/>
          <p:nvPr/>
        </p:nvSpPr>
        <p:spPr>
          <a:xfrm>
            <a:off x="812800" y="6300161"/>
            <a:ext cx="65786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Mērīšana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ABD07D5-A365-C2E6-044D-DEAB74720BE2}"/>
              </a:ext>
            </a:extLst>
          </p:cNvPr>
          <p:cNvSpPr txBox="1"/>
          <p:nvPr/>
        </p:nvSpPr>
        <p:spPr>
          <a:xfrm>
            <a:off x="838200" y="4838700"/>
            <a:ext cx="4800600" cy="851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Savas atrašanās vietas noteikšana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6DC9F96D-9C16-B65B-0C25-7CE34F796557}"/>
              </a:ext>
            </a:extLst>
          </p:cNvPr>
          <p:cNvSpPr/>
          <p:nvPr/>
        </p:nvSpPr>
        <p:spPr>
          <a:xfrm flipV="1">
            <a:off x="736601" y="5981700"/>
            <a:ext cx="6883400" cy="11512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F8080206-017D-82BE-9277-87418E918B19}"/>
              </a:ext>
            </a:extLst>
          </p:cNvPr>
          <p:cNvSpPr/>
          <p:nvPr/>
        </p:nvSpPr>
        <p:spPr>
          <a:xfrm flipV="1">
            <a:off x="736601" y="6819900"/>
            <a:ext cx="6883400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A5843-FB34-267D-864A-8CE1E4285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81300"/>
            <a:ext cx="11753460" cy="6896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6973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3562" y="1529782"/>
            <a:ext cx="10510838" cy="1036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800" dirty="0">
                <a:solidFill>
                  <a:srgbClr val="2A2A2A"/>
                </a:solidFill>
                <a:latin typeface="Montserrat"/>
              </a:rPr>
              <a:t>LVM GEO</a:t>
            </a:r>
            <a:r>
              <a:rPr lang="lv-LV" sz="4800" dirty="0">
                <a:solidFill>
                  <a:srgbClr val="2A2A2A"/>
                </a:solidFill>
                <a:latin typeface="Montserrat"/>
              </a:rPr>
              <a:t> </a:t>
            </a:r>
            <a:r>
              <a:rPr lang="en-US" sz="4800" dirty="0">
                <a:solidFill>
                  <a:srgbClr val="3C8A2E"/>
                </a:solidFill>
                <a:latin typeface="Montserrat"/>
              </a:rPr>
              <a:t>Mobile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9BBFC-A9AD-B89D-54EE-5DDA1CA17324}"/>
              </a:ext>
            </a:extLst>
          </p:cNvPr>
          <p:cNvSpPr txBox="1"/>
          <p:nvPr/>
        </p:nvSpPr>
        <p:spPr>
          <a:xfrm>
            <a:off x="889000" y="5538161"/>
            <a:ext cx="65786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Fona karte </a:t>
            </a:r>
            <a:r>
              <a:rPr lang="lv-LV" sz="2800" dirty="0" err="1">
                <a:solidFill>
                  <a:srgbClr val="2A2A2A"/>
                </a:solidFill>
                <a:latin typeface="Montserrat" panose="00000500000000000000" pitchFamily="2" charset="-70"/>
              </a:rPr>
              <a:t>bezsaistē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ABD07D5-A365-C2E6-044D-DEAB74720BE2}"/>
              </a:ext>
            </a:extLst>
          </p:cNvPr>
          <p:cNvSpPr txBox="1"/>
          <p:nvPr/>
        </p:nvSpPr>
        <p:spPr>
          <a:xfrm>
            <a:off x="838200" y="4533900"/>
            <a:ext cx="64008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Savu GPX, KML, GPX datu imports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6DC9F96D-9C16-B65B-0C25-7CE34F796557}"/>
              </a:ext>
            </a:extLst>
          </p:cNvPr>
          <p:cNvSpPr/>
          <p:nvPr/>
        </p:nvSpPr>
        <p:spPr>
          <a:xfrm flipV="1">
            <a:off x="812801" y="5219700"/>
            <a:ext cx="6883400" cy="11512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F8080206-017D-82BE-9277-87418E918B19}"/>
              </a:ext>
            </a:extLst>
          </p:cNvPr>
          <p:cNvSpPr/>
          <p:nvPr/>
        </p:nvSpPr>
        <p:spPr>
          <a:xfrm flipV="1">
            <a:off x="812801" y="6057900"/>
            <a:ext cx="6883400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D059E6E4-8472-F390-2C3B-6985D230D321}"/>
              </a:ext>
            </a:extLst>
          </p:cNvPr>
          <p:cNvSpPr/>
          <p:nvPr/>
        </p:nvSpPr>
        <p:spPr>
          <a:xfrm flipV="1">
            <a:off x="838200" y="7048500"/>
            <a:ext cx="6883400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367CB06-0B4E-8BFE-2883-3268E88B681B}"/>
              </a:ext>
            </a:extLst>
          </p:cNvPr>
          <p:cNvSpPr txBox="1"/>
          <p:nvPr/>
        </p:nvSpPr>
        <p:spPr>
          <a:xfrm>
            <a:off x="838200" y="6438900"/>
            <a:ext cx="54102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Dalīšanās ar atrašanās vietu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627D95-40B5-7EA4-5108-649ADFD96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2705100"/>
            <a:ext cx="9210907" cy="72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97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3562" y="1529782"/>
            <a:ext cx="6200775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dirty="0">
                <a:solidFill>
                  <a:srgbClr val="2A2A2A"/>
                </a:solidFill>
                <a:latin typeface="Montserrat"/>
              </a:rPr>
              <a:t>LVM GEO</a:t>
            </a:r>
          </a:p>
          <a:p>
            <a:pPr>
              <a:lnSpc>
                <a:spcPts val="9000"/>
              </a:lnSpc>
            </a:pPr>
            <a:r>
              <a:rPr lang="lv-LV" sz="7500" dirty="0" err="1">
                <a:solidFill>
                  <a:srgbClr val="3C8A2E"/>
                </a:solidFill>
                <a:latin typeface="Montserrat"/>
              </a:rPr>
              <a:t>Web</a:t>
            </a:r>
            <a:r>
              <a:rPr lang="lv-LV" sz="7500" dirty="0">
                <a:solidFill>
                  <a:srgbClr val="3C8A2E"/>
                </a:solidFill>
                <a:latin typeface="Montserrat"/>
              </a:rPr>
              <a:t> </a:t>
            </a:r>
            <a:r>
              <a:rPr lang="lv-LV" sz="7500" dirty="0" err="1">
                <a:solidFill>
                  <a:srgbClr val="3C8A2E"/>
                </a:solidFill>
                <a:latin typeface="Montserrat"/>
              </a:rPr>
              <a:t>Lite</a:t>
            </a:r>
            <a:endParaRPr lang="en-US" sz="7500" dirty="0">
              <a:solidFill>
                <a:srgbClr val="3C8A2E"/>
              </a:solidFill>
              <a:latin typeface="Montserrat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9919621-CFE2-4357-9423-0BD76AE5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116" y="8055989"/>
            <a:ext cx="1569263" cy="1139031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AF84E44-0B96-AE5D-F25D-7268AE85F42B}"/>
              </a:ext>
            </a:extLst>
          </p:cNvPr>
          <p:cNvSpPr txBox="1"/>
          <p:nvPr/>
        </p:nvSpPr>
        <p:spPr>
          <a:xfrm>
            <a:off x="10033000" y="4395161"/>
            <a:ext cx="6578600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https://lvmgeo.lvm.lv/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0EBB1D5-92B1-23D5-87BA-2E459C2C7372}"/>
              </a:ext>
            </a:extLst>
          </p:cNvPr>
          <p:cNvSpPr txBox="1"/>
          <p:nvPr/>
        </p:nvSpPr>
        <p:spPr>
          <a:xfrm>
            <a:off x="9982200" y="3543300"/>
            <a:ext cx="8871142" cy="415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800" dirty="0">
                <a:solidFill>
                  <a:srgbClr val="2A2A2A"/>
                </a:solidFill>
                <a:latin typeface="Montserrat" panose="00000500000000000000" pitchFamily="2" charset="-70"/>
              </a:rPr>
              <a:t>Publiski pieejams karšu pārlūks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Montserrat" panose="00000500000000000000" pitchFamily="2" charset="-70"/>
              <a:ea typeface="+mn-ea"/>
              <a:cs typeface="+mn-cs"/>
            </a:endParaRP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06E0B4B8-0725-42EF-8F05-0918CF62183A}"/>
              </a:ext>
            </a:extLst>
          </p:cNvPr>
          <p:cNvSpPr/>
          <p:nvPr/>
        </p:nvSpPr>
        <p:spPr>
          <a:xfrm flipV="1">
            <a:off x="9956801" y="4076700"/>
            <a:ext cx="5435600" cy="11512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EF1B1FAD-D78F-F57C-6B46-E5B543F2CB9E}"/>
              </a:ext>
            </a:extLst>
          </p:cNvPr>
          <p:cNvSpPr/>
          <p:nvPr/>
        </p:nvSpPr>
        <p:spPr>
          <a:xfrm flipV="1">
            <a:off x="9956800" y="4914899"/>
            <a:ext cx="5587999" cy="25173"/>
          </a:xfrm>
          <a:prstGeom prst="line">
            <a:avLst/>
          </a:prstGeom>
          <a:ln w="12700" cap="rnd">
            <a:solidFill>
              <a:srgbClr val="3C8A2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2B55700-6B03-3C12-9565-005657C93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610100"/>
            <a:ext cx="5139522" cy="383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31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6348</TotalTime>
  <Words>390</Words>
  <Application>Microsoft Office PowerPoint</Application>
  <PresentationFormat>Custom</PresentationFormat>
  <Paragraphs>88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Montserrat</vt:lpstr>
      <vt:lpstr>Montserrat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LVMGEO_Valdei</dc:title>
  <dc:creator>Katrīna Amerika</dc:creator>
  <cp:lastModifiedBy>Liene Valta</cp:lastModifiedBy>
  <cp:revision>92</cp:revision>
  <dcterms:created xsi:type="dcterms:W3CDTF">2006-08-16T00:00:00Z</dcterms:created>
  <dcterms:modified xsi:type="dcterms:W3CDTF">2022-11-21T16:58:36Z</dcterms:modified>
  <dc:identifier>DAE2_8m-tx0</dc:identifier>
</cp:coreProperties>
</file>