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8" r:id="rId2"/>
    <p:sldId id="300" r:id="rId3"/>
    <p:sldId id="284" r:id="rId4"/>
    <p:sldId id="286" r:id="rId5"/>
    <p:sldId id="287" r:id="rId6"/>
    <p:sldId id="289" r:id="rId7"/>
    <p:sldId id="290" r:id="rId8"/>
    <p:sldId id="291" r:id="rId9"/>
    <p:sldId id="292" r:id="rId10"/>
    <p:sldId id="301" r:id="rId11"/>
    <p:sldId id="293" r:id="rId12"/>
    <p:sldId id="294" r:id="rId13"/>
    <p:sldId id="297" r:id="rId14"/>
    <p:sldId id="295" r:id="rId15"/>
    <p:sldId id="298" r:id="rId16"/>
    <p:sldId id="302" r:id="rId17"/>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EF6BF57-241D-4C77-8A3B-D932AE249883}" type="datetimeFigureOut">
              <a:rPr lang="en-US" smtClean="0"/>
              <a:t>12/1/2020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9508E75-111D-4173-9BFA-089536AEF214}" type="slidenum">
              <a:rPr lang="en-US" smtClean="0"/>
              <a:t>‹#›</a:t>
            </a:fld>
            <a:endParaRPr lang="en-US"/>
          </a:p>
        </p:txBody>
      </p:sp>
    </p:spTree>
    <p:extLst>
      <p:ext uri="{BB962C8B-B14F-4D97-AF65-F5344CB8AC3E}">
        <p14:creationId xmlns:p14="http://schemas.microsoft.com/office/powerpoint/2010/main" val="2399153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123C17-53A4-42E4-A2D0-EDBCF44C7221}" type="datetimeFigureOut">
              <a:rPr lang="en-US" smtClean="0"/>
              <a:t>12/1/2020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B9D6A4E-8B8F-48B8-812A-80A90E927503}" type="slidenum">
              <a:rPr lang="en-US" smtClean="0"/>
              <a:t>‹#›</a:t>
            </a:fld>
            <a:endParaRPr lang="en-US"/>
          </a:p>
        </p:txBody>
      </p:sp>
    </p:spTree>
    <p:extLst>
      <p:ext uri="{BB962C8B-B14F-4D97-AF65-F5344CB8AC3E}">
        <p14:creationId xmlns:p14="http://schemas.microsoft.com/office/powerpoint/2010/main" val="353029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txBox="1">
            <a:spLocks noGrp="1"/>
          </p:cNvSpPr>
          <p:nvPr/>
        </p:nvSpPr>
        <p:spPr bwMode="auto">
          <a:xfrm>
            <a:off x="3849689" y="9428164"/>
            <a:ext cx="2946400" cy="496887"/>
          </a:xfrm>
          <a:prstGeom prst="rect">
            <a:avLst/>
          </a:prstGeom>
          <a:noFill/>
          <a:ln>
            <a:miter lim="800000"/>
            <a:headEnd/>
            <a:tailEnd/>
          </a:ln>
        </p:spPr>
        <p:txBody>
          <a:bodyPr lIns="95566" tIns="47783" rIns="95566" bIns="47783" anchor="b"/>
          <a:lstStyle/>
          <a:p>
            <a:pPr algn="r">
              <a:defRPr/>
            </a:pPr>
            <a:fld id="{9D626AD5-EF3C-48F9-A949-A9F4095B8767}" type="slidenum">
              <a:rPr lang="lv-LV" sz="1200">
                <a:latin typeface="+mn-lt"/>
              </a:rPr>
              <a:pPr algn="r">
                <a:defRPr/>
              </a:pPr>
              <a:t>16</a:t>
            </a:fld>
            <a:endParaRPr lang="lv-LV"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01.12.2020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167102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01.12.2020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4144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01.12.2020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50105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CF59DB57-0C11-42A7-88FB-72585ABE34D2}" type="datetimeFigureOut">
              <a:rPr lang="lv-LV" smtClean="0"/>
              <a:t>01.12.2020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280255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9DB57-0C11-42A7-88FB-72585ABE34D2}" type="datetimeFigureOut">
              <a:rPr lang="lv-LV" smtClean="0"/>
              <a:t>01.12.2020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397206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CF59DB57-0C11-42A7-88FB-72585ABE34D2}" type="datetimeFigureOut">
              <a:rPr lang="lv-LV" smtClean="0"/>
              <a:t>01.12.2020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409376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CF59DB57-0C11-42A7-88FB-72585ABE34D2}" type="datetimeFigureOut">
              <a:rPr lang="lv-LV" smtClean="0"/>
              <a:t>01.12.2020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171312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CF59DB57-0C11-42A7-88FB-72585ABE34D2}" type="datetimeFigureOut">
              <a:rPr lang="lv-LV" smtClean="0"/>
              <a:t>01.12.2020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287461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9DB57-0C11-42A7-88FB-72585ABE34D2}" type="datetimeFigureOut">
              <a:rPr lang="lv-LV" smtClean="0"/>
              <a:t>01.12.2020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354475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9DB57-0C11-42A7-88FB-72585ABE34D2}" type="datetimeFigureOut">
              <a:rPr lang="lv-LV" smtClean="0"/>
              <a:t>01.12.2020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368667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9DB57-0C11-42A7-88FB-72585ABE34D2}" type="datetimeFigureOut">
              <a:rPr lang="lv-LV" smtClean="0"/>
              <a:t>01.12.2020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90A1705-09DB-43B0-98FE-91A2F5031E47}" type="slidenum">
              <a:rPr lang="lv-LV" smtClean="0"/>
              <a:t>‹#›</a:t>
            </a:fld>
            <a:endParaRPr lang="lv-LV"/>
          </a:p>
        </p:txBody>
      </p:sp>
    </p:spTree>
    <p:extLst>
      <p:ext uri="{BB962C8B-B14F-4D97-AF65-F5344CB8AC3E}">
        <p14:creationId xmlns:p14="http://schemas.microsoft.com/office/powerpoint/2010/main" val="87105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9DB57-0C11-42A7-88FB-72585ABE34D2}" type="datetimeFigureOut">
              <a:rPr lang="lv-LV" smtClean="0"/>
              <a:t>01.12.2020</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A1705-09DB-43B0-98FE-91A2F5031E47}" type="slidenum">
              <a:rPr lang="lv-LV" smtClean="0"/>
              <a:t>‹#›</a:t>
            </a:fld>
            <a:endParaRPr lang="lv-LV"/>
          </a:p>
        </p:txBody>
      </p:sp>
    </p:spTree>
    <p:extLst>
      <p:ext uri="{BB962C8B-B14F-4D97-AF65-F5344CB8AC3E}">
        <p14:creationId xmlns:p14="http://schemas.microsoft.com/office/powerpoint/2010/main" val="247179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kpc.llkc.lv/"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hyperlink" Target="https://talmaciba.llkc.lv/" TargetMode="External"/><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9.jpeg"/><Relationship Id="rId7"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jpeg"/><Relationship Id="rId7" Type="http://schemas.openxmlformats.org/officeDocument/2006/relationships/image" Target="../media/image3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talmaciba.llkc.lv/" TargetMode="External"/><Relationship Id="rId7" Type="http://schemas.openxmlformats.org/officeDocument/2006/relationships/image" Target="../media/image2.png"/><Relationship Id="rId2" Type="http://schemas.openxmlformats.org/officeDocument/2006/relationships/hyperlink" Target="http://www.mkpc.llk.lv/"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37.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40.png"/><Relationship Id="rId7" Type="http://schemas.openxmlformats.org/officeDocument/2006/relationships/image" Target="../media/image42.emf"/><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1.emf"/><Relationship Id="rId5" Type="http://schemas.openxmlformats.org/officeDocument/2006/relationships/image" Target="../media/image3.jpeg"/><Relationship Id="rId10" Type="http://schemas.openxmlformats.org/officeDocument/2006/relationships/image" Target="../media/image44.jpeg"/><Relationship Id="rId4" Type="http://schemas.openxmlformats.org/officeDocument/2006/relationships/image" Target="../media/image2.png"/><Relationship Id="rId9" Type="http://schemas.openxmlformats.org/officeDocument/2006/relationships/hyperlink" Target="mailto:mkpc@mkpc.llkc.l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mkpc@mkpc.llkc.l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6.jpeg"/><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talmaciba.llkc.l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5295" y="2420888"/>
            <a:ext cx="8206680" cy="1470025"/>
          </a:xfrm>
        </p:spPr>
        <p:txBody>
          <a:bodyPr>
            <a:noAutofit/>
          </a:bodyPr>
          <a:lstStyle/>
          <a:p>
            <a:r>
              <a:rPr lang="lv-LV" altLang="en-US" sz="2800" b="1" dirty="0" smtClean="0"/>
              <a:t>Lauku </a:t>
            </a:r>
            <a:r>
              <a:rPr lang="lv-LV" altLang="en-US" sz="2800" b="1" dirty="0"/>
              <a:t>attīstības programmas </a:t>
            </a:r>
            <a:br>
              <a:rPr lang="lv-LV" altLang="en-US" sz="2800" b="1" dirty="0"/>
            </a:br>
            <a:r>
              <a:rPr lang="lv-LV" altLang="en-US" sz="2800" b="1" dirty="0"/>
              <a:t>2014-2020 </a:t>
            </a:r>
            <a:r>
              <a:rPr lang="lv-LV" altLang="en-US" sz="2800" b="1" dirty="0" smtClean="0"/>
              <a:t>profesionālās izglītības un prasmju apguves pasākumi, konsultāciju pasākumi un Valsts Lauku tīkla pasākumi privāto mežu īpašniekiem  </a:t>
            </a:r>
            <a:r>
              <a:rPr lang="lv-LV" altLang="en-US" sz="2800" b="1" dirty="0"/>
              <a:t/>
            </a:r>
            <a:br>
              <a:rPr lang="lv-LV" altLang="en-US" sz="2800" b="1" dirty="0"/>
            </a:br>
            <a:r>
              <a:rPr lang="lv-LV" altLang="en-US" sz="2800" b="1" dirty="0"/>
              <a:t/>
            </a:r>
            <a:br>
              <a:rPr lang="lv-LV" altLang="en-US" sz="2800" b="1" dirty="0"/>
            </a:br>
            <a:endParaRPr lang="en-GB" sz="2800" b="1" dirty="0"/>
          </a:p>
        </p:txBody>
      </p:sp>
      <p:sp>
        <p:nvSpPr>
          <p:cNvPr id="5" name="Subtitle 4"/>
          <p:cNvSpPr>
            <a:spLocks noGrp="1"/>
          </p:cNvSpPr>
          <p:nvPr>
            <p:ph type="subTitle" idx="1"/>
          </p:nvPr>
        </p:nvSpPr>
        <p:spPr>
          <a:xfrm>
            <a:off x="1448303" y="4077072"/>
            <a:ext cx="6400800" cy="2088232"/>
          </a:xfrm>
        </p:spPr>
        <p:txBody>
          <a:bodyPr>
            <a:normAutofit fontScale="70000" lnSpcReduction="20000"/>
          </a:bodyPr>
          <a:lstStyle/>
          <a:p>
            <a:r>
              <a:rPr lang="lv-LV" altLang="en-US" sz="2400" b="1" dirty="0"/>
              <a:t>Raimonds </a:t>
            </a:r>
            <a:r>
              <a:rPr lang="lv-LV" altLang="en-US" sz="2400" b="1" dirty="0" err="1"/>
              <a:t>Bērmanis</a:t>
            </a:r>
            <a:r>
              <a:rPr lang="lv-LV" altLang="en-US" sz="2400" b="1" dirty="0"/>
              <a:t/>
            </a:r>
            <a:br>
              <a:rPr lang="lv-LV" altLang="en-US" sz="2400" b="1" dirty="0"/>
            </a:br>
            <a:endParaRPr lang="lv-LV" altLang="en-US" sz="2400" b="1" dirty="0"/>
          </a:p>
          <a:p>
            <a:r>
              <a:rPr lang="lv-LV" altLang="en-US" sz="2400" b="1" dirty="0"/>
              <a:t>Latvijas Lauku konsultāciju un izglītības centra </a:t>
            </a:r>
          </a:p>
          <a:p>
            <a:r>
              <a:rPr lang="lv-LV" altLang="en-US" sz="2400" b="1" dirty="0"/>
              <a:t>Meža konsultāciju pakalpojumu centrs</a:t>
            </a:r>
          </a:p>
          <a:p>
            <a:r>
              <a:rPr lang="lv-LV" altLang="lv-LV" sz="2400" b="1" dirty="0" err="1" smtClean="0">
                <a:hlinkClick r:id="rId2"/>
              </a:rPr>
              <a:t>www.mkpc.llkc.lv</a:t>
            </a:r>
            <a:endParaRPr lang="lv-LV" altLang="lv-LV" sz="2400" b="1" dirty="0" smtClean="0"/>
          </a:p>
          <a:p>
            <a:endParaRPr lang="lv-LV" altLang="lv-LV" sz="2400" b="1" dirty="0" smtClean="0"/>
          </a:p>
          <a:p>
            <a:endParaRPr lang="lv-LV" altLang="lv-LV" sz="2400" b="1" dirty="0"/>
          </a:p>
          <a:p>
            <a:r>
              <a:rPr lang="lv-LV" altLang="lv-LV" sz="2400" b="1" dirty="0" smtClean="0"/>
              <a:t>Meža nozares konference 2020</a:t>
            </a:r>
            <a:endParaRPr lang="lv-LV" altLang="lv-LV" sz="24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spTree>
    <p:extLst>
      <p:ext uri="{BB962C8B-B14F-4D97-AF65-F5344CB8AC3E}">
        <p14:creationId xmlns:p14="http://schemas.microsoft.com/office/powerpoint/2010/main" val="2652538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sp>
        <p:nvSpPr>
          <p:cNvPr id="7" name="Title 1"/>
          <p:cNvSpPr>
            <a:spLocks noGrp="1"/>
          </p:cNvSpPr>
          <p:nvPr>
            <p:ph type="title"/>
          </p:nvPr>
        </p:nvSpPr>
        <p:spPr>
          <a:xfrm>
            <a:off x="967804" y="987916"/>
            <a:ext cx="7086600" cy="381000"/>
          </a:xfrm>
        </p:spPr>
        <p:txBody>
          <a:bodyPr>
            <a:noAutofit/>
          </a:bodyPr>
          <a:lstStyle/>
          <a:p>
            <a: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Tālmācība</a:t>
            </a:r>
            <a:b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v-LV" altLang="lv-LV" sz="24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https://talmaciba.llkc.lv</a:t>
            </a:r>
            <a:r>
              <a:rPr lang="lv-LV" altLang="lv-LV" sz="24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a:t>
            </a:r>
            <a:r>
              <a:rPr lang="lv-LV" altLang="lv-LV" sz="24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Mežsaimniecība</a:t>
            </a:r>
            <a:r>
              <a:rPr lang="lv-LV" altLang="lv-LV" sz="24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v-LV" altLang="lv-LV" sz="24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v-LV" altLang="lv-LV" sz="24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v-LV" altLang="lv-LV" sz="24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lv-LV" sz="2400" dirty="0"/>
          </a:p>
        </p:txBody>
      </p:sp>
      <p:pic>
        <p:nvPicPr>
          <p:cNvPr id="3074" name="Picture 2" descr="C:\Users\Bermanis\AppData\Local\Temp\Meža atjaunošana un ieaudzēša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484784"/>
            <a:ext cx="3216561" cy="229381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ermanis\AppData\Local\Temp\Mācību materiāli-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230" y="3356992"/>
            <a:ext cx="2808312" cy="21362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Bermanis\AppData\Local\Temp\Meža reproduktīvais materiāls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7624" y="4546067"/>
            <a:ext cx="3598367" cy="20238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Bermanis\AppData\Local\Temp\Kursi-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2060848"/>
            <a:ext cx="3362715" cy="244599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Bermanis\AppData\Local\Temp\1-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80916" y="3807900"/>
            <a:ext cx="3475542" cy="195499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Bermanis\AppData\Local\Temp\6-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0458" y="1563153"/>
            <a:ext cx="3334029" cy="187539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ermanis\AppData\Local\Temp\Meža reproduktīvais materiāls 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84235" y="4643421"/>
            <a:ext cx="1623969" cy="223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405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0443" y="1295400"/>
            <a:ext cx="7086600" cy="1143000"/>
          </a:xfrm>
        </p:spPr>
        <p:txBody>
          <a:bodyPr>
            <a:noAutofit/>
          </a:bodyPr>
          <a:lstStyle/>
          <a:p>
            <a:r>
              <a:rPr lang="lv-LV" sz="2800" b="1" dirty="0">
                <a:solidFill>
                  <a:srgbClr val="800000"/>
                </a:solidFill>
                <a:effectLst>
                  <a:outerShdw blurRad="38100" dist="38100" dir="2700000" algn="tl">
                    <a:srgbClr val="000000">
                      <a:alpha val="43137"/>
                    </a:srgbClr>
                  </a:outerShdw>
                </a:effectLst>
                <a:cs typeface="Arial" panose="020B0604020202020204" pitchFamily="34" charset="0"/>
              </a:rPr>
              <a:t>LAP 2014-2020 </a:t>
            </a:r>
            <a:r>
              <a:rPr lang="lv-LV" sz="2800" b="1" dirty="0" err="1">
                <a:solidFill>
                  <a:srgbClr val="800000"/>
                </a:solidFill>
                <a:effectLst>
                  <a:outerShdw blurRad="38100" dist="38100" dir="2700000" algn="tl">
                    <a:srgbClr val="000000">
                      <a:alpha val="43137"/>
                    </a:srgbClr>
                  </a:outerShdw>
                </a:effectLst>
                <a:cs typeface="Arial" panose="020B0604020202020204" pitchFamily="34" charset="0"/>
              </a:rPr>
              <a:t>apakšpasākums</a:t>
            </a:r>
            <a:r>
              <a:rPr lang="lv-LV" sz="2800" b="1" dirty="0">
                <a:solidFill>
                  <a:srgbClr val="800000"/>
                </a:solidFill>
                <a:effectLst>
                  <a:outerShdw blurRad="38100" dist="38100" dir="2700000" algn="tl">
                    <a:srgbClr val="000000">
                      <a:alpha val="43137"/>
                    </a:srgbClr>
                  </a:outerShdw>
                </a:effectLst>
                <a:cs typeface="Arial" panose="020B0604020202020204" pitchFamily="34" charset="0"/>
              </a:rPr>
              <a:t> “Atbalsts saimniecību un mežu apmeklējumiem”</a:t>
            </a:r>
            <a:endParaRPr lang="lv-LV" sz="2800" dirty="0"/>
          </a:p>
        </p:txBody>
      </p:sp>
      <p:sp>
        <p:nvSpPr>
          <p:cNvPr id="5" name="Content Placeholder 4"/>
          <p:cNvSpPr>
            <a:spLocks noGrp="1"/>
          </p:cNvSpPr>
          <p:nvPr>
            <p:ph idx="1"/>
          </p:nvPr>
        </p:nvSpPr>
        <p:spPr>
          <a:xfrm>
            <a:off x="286305" y="2678317"/>
            <a:ext cx="8229600" cy="1716502"/>
          </a:xfrm>
        </p:spPr>
        <p:txBody>
          <a:bodyPr>
            <a:normAutofit/>
          </a:bodyPr>
          <a:lstStyle/>
          <a:p>
            <a:pPr marL="0" indent="0" algn="ctr">
              <a:buNone/>
            </a:pPr>
            <a:r>
              <a:rPr lang="lv-LV" sz="2400" b="1" dirty="0" smtClean="0"/>
              <a:t>Meža apmeklējumi Latvijā un ārvalstīs</a:t>
            </a:r>
          </a:p>
          <a:p>
            <a:pPr marL="0" indent="0" algn="ctr">
              <a:buNone/>
            </a:pPr>
            <a:r>
              <a:rPr lang="lv-LV" sz="2400" dirty="0" smtClean="0"/>
              <a:t>Pagarināts pasākuma izpildes termiņš līdz </a:t>
            </a:r>
            <a:r>
              <a:rPr lang="lv-LV" sz="2400" b="1" dirty="0" smtClean="0"/>
              <a:t>2021.gada 1.oktobrim</a:t>
            </a:r>
            <a:r>
              <a:rPr lang="lv-LV" sz="2400" dirty="0" smtClean="0"/>
              <a:t>.</a:t>
            </a:r>
            <a:endParaRPr lang="lv-LV"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4230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5429"/>
          <a:stretch/>
        </p:blipFill>
        <p:spPr>
          <a:xfrm rot="5400000">
            <a:off x="199289" y="4195530"/>
            <a:ext cx="2467730" cy="286630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557840" y="4703288"/>
            <a:ext cx="2467729" cy="1850796"/>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r="14312"/>
          <a:stretch/>
        </p:blipFill>
        <p:spPr>
          <a:xfrm>
            <a:off x="6324599" y="4394821"/>
            <a:ext cx="2819401" cy="246773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409203" y="4702717"/>
            <a:ext cx="2463181" cy="184738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spTree>
    <p:extLst>
      <p:ext uri="{BB962C8B-B14F-4D97-AF65-F5344CB8AC3E}">
        <p14:creationId xmlns:p14="http://schemas.microsoft.com/office/powerpoint/2010/main" val="2633435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3" y="980728"/>
            <a:ext cx="8229600" cy="1143000"/>
          </a:xfrm>
        </p:spPr>
        <p:txBody>
          <a:bodyPr>
            <a:noAutofit/>
          </a:bodyPr>
          <a:lstStyle/>
          <a:p>
            <a:r>
              <a:rPr lang="lv-LV" altLang="lv-LV" sz="2800" b="1" dirty="0">
                <a:solidFill>
                  <a:srgbClr val="800000"/>
                </a:solidFill>
                <a:effectLst>
                  <a:outerShdw blurRad="38100" dist="38100" dir="2700000" algn="tl">
                    <a:srgbClr val="000000">
                      <a:alpha val="43137"/>
                    </a:srgbClr>
                  </a:outerShdw>
                </a:effectLst>
                <a:cs typeface="Arial" charset="0"/>
              </a:rPr>
              <a:t>Realizētie </a:t>
            </a:r>
            <a:r>
              <a:rPr lang="lv-LV" altLang="lv-LV" sz="2800" b="1" dirty="0" smtClean="0">
                <a:solidFill>
                  <a:srgbClr val="800000"/>
                </a:solidFill>
                <a:effectLst>
                  <a:outerShdw blurRad="38100" dist="38100" dir="2700000" algn="tl">
                    <a:srgbClr val="000000">
                      <a:alpha val="43137"/>
                    </a:srgbClr>
                  </a:outerShdw>
                </a:effectLst>
                <a:cs typeface="Arial" charset="0"/>
              </a:rPr>
              <a:t>Mežu apmeklējumi Latvijā 2020. gadā</a:t>
            </a:r>
            <a:endParaRPr lang="lv-LV" sz="2800" dirty="0"/>
          </a:p>
        </p:txBody>
      </p:sp>
      <p:sp>
        <p:nvSpPr>
          <p:cNvPr id="3" name="Content Placeholder 2"/>
          <p:cNvSpPr>
            <a:spLocks noGrp="1"/>
          </p:cNvSpPr>
          <p:nvPr>
            <p:ph idx="1"/>
          </p:nvPr>
        </p:nvSpPr>
        <p:spPr>
          <a:xfrm>
            <a:off x="438943" y="2132856"/>
            <a:ext cx="8229600" cy="3392902"/>
          </a:xfrm>
        </p:spPr>
        <p:txBody>
          <a:bodyPr>
            <a:normAutofit fontScale="70000" lnSpcReduction="20000"/>
          </a:bodyPr>
          <a:lstStyle/>
          <a:p>
            <a:pPr marL="0" indent="0">
              <a:buNone/>
            </a:pPr>
            <a:r>
              <a:rPr lang="lv-LV" sz="2600" b="1" dirty="0" smtClean="0"/>
              <a:t>Apmeklētākās tēmas:</a:t>
            </a:r>
          </a:p>
          <a:p>
            <a:r>
              <a:rPr lang="lv-LV" sz="2400" dirty="0"/>
              <a:t>Meža apsaimniekošanas metodes aizsargājamās dabas </a:t>
            </a:r>
            <a:r>
              <a:rPr lang="lv-LV" sz="2400" dirty="0" smtClean="0"/>
              <a:t>teritorijās </a:t>
            </a:r>
          </a:p>
          <a:p>
            <a:pPr marL="0" indent="0">
              <a:buNone/>
            </a:pPr>
            <a:r>
              <a:rPr lang="lv-LV" sz="2400" i="1" dirty="0"/>
              <a:t>	</a:t>
            </a:r>
            <a:r>
              <a:rPr lang="lv-LV" sz="2100" i="1" dirty="0" smtClean="0"/>
              <a:t>meža īpašumu apsaimniekošana Gaujas NP, Rāznas NP, </a:t>
            </a:r>
            <a:r>
              <a:rPr lang="lv-LV" sz="2100" i="1" dirty="0" err="1" smtClean="0"/>
              <a:t>Šlīteres</a:t>
            </a:r>
            <a:r>
              <a:rPr lang="lv-LV" sz="2100" i="1" dirty="0" smtClean="0"/>
              <a:t> NP un dabas liegumu 	teritorijās</a:t>
            </a:r>
            <a:endParaRPr lang="lv-LV" sz="2100" i="1" dirty="0"/>
          </a:p>
          <a:p>
            <a:r>
              <a:rPr lang="lv-LV" sz="2400" dirty="0"/>
              <a:t>Savvaļas dzīvnieku audzēšana ierobežotās meža </a:t>
            </a:r>
            <a:r>
              <a:rPr lang="lv-LV" sz="2400" dirty="0" smtClean="0"/>
              <a:t>platībās</a:t>
            </a:r>
          </a:p>
          <a:p>
            <a:pPr marL="457200" lvl="1" indent="0">
              <a:buNone/>
            </a:pPr>
            <a:r>
              <a:rPr lang="lv-LV" sz="2000" dirty="0" smtClean="0"/>
              <a:t>	 </a:t>
            </a:r>
            <a:r>
              <a:rPr lang="lv-LV" sz="2100" i="1" dirty="0" smtClean="0"/>
              <a:t>privāto medību saimniecību pieredzes pārņemšana</a:t>
            </a:r>
          </a:p>
          <a:p>
            <a:r>
              <a:rPr lang="lv-LV" sz="2400" dirty="0"/>
              <a:t>Kokaugu plantāciju un stādījumu izveide, mežaudžu </a:t>
            </a:r>
            <a:r>
              <a:rPr lang="lv-LV" sz="2400" dirty="0" smtClean="0"/>
              <a:t>ieaudzēšana </a:t>
            </a:r>
          </a:p>
          <a:p>
            <a:pPr marL="0" indent="0">
              <a:buNone/>
            </a:pPr>
            <a:r>
              <a:rPr lang="lv-LV" sz="2400" dirty="0"/>
              <a:t>	</a:t>
            </a:r>
            <a:r>
              <a:rPr lang="lv-LV" sz="2100" i="1" dirty="0" smtClean="0"/>
              <a:t>Meža pētīšanas stacijas Šķēde meža teritorijās</a:t>
            </a:r>
          </a:p>
          <a:p>
            <a:endParaRPr lang="lv-LV" sz="2100" i="1" dirty="0" smtClean="0"/>
          </a:p>
          <a:p>
            <a:pPr marL="0" indent="0">
              <a:buNone/>
            </a:pPr>
            <a:r>
              <a:rPr lang="lv-LV" sz="2600" b="1" dirty="0" smtClean="0"/>
              <a:t>Skaitliskie rezultāti:</a:t>
            </a:r>
          </a:p>
          <a:p>
            <a:r>
              <a:rPr lang="lv-LV" sz="2400" dirty="0" smtClean="0"/>
              <a:t>25 mežu apmeklējumu grupas</a:t>
            </a:r>
          </a:p>
          <a:p>
            <a:r>
              <a:rPr lang="lv-LV" sz="2400" dirty="0" smtClean="0"/>
              <a:t>472 mežu apmeklējuma dalībnieki – meža īpašnieki, mednieki, meža nozarē nodarbinātie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4230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488" y="5502371"/>
            <a:ext cx="2562929" cy="144094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8187" y="5513535"/>
            <a:ext cx="1827989" cy="137184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1417" y="5503025"/>
            <a:ext cx="1036770" cy="138235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6176" y="5475641"/>
            <a:ext cx="1869688" cy="1402266"/>
          </a:xfrm>
          <a:prstGeom prst="rect">
            <a:avLst/>
          </a:prstGeom>
        </p:spPr>
      </p:pic>
    </p:spTree>
    <p:extLst>
      <p:ext uri="{BB962C8B-B14F-4D97-AF65-F5344CB8AC3E}">
        <p14:creationId xmlns:p14="http://schemas.microsoft.com/office/powerpoint/2010/main" val="3034150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3" y="1027036"/>
            <a:ext cx="8229600" cy="1143000"/>
          </a:xfrm>
        </p:spPr>
        <p:txBody>
          <a:bodyPr>
            <a:noAutofit/>
          </a:bodyPr>
          <a:lstStyle/>
          <a:p>
            <a:r>
              <a:rPr lang="lv-LV" altLang="lv-LV" sz="2800" b="1" dirty="0" smtClean="0">
                <a:solidFill>
                  <a:srgbClr val="800000"/>
                </a:solidFill>
                <a:effectLst>
                  <a:outerShdw blurRad="38100" dist="38100" dir="2700000" algn="tl">
                    <a:srgbClr val="000000">
                      <a:alpha val="43137"/>
                    </a:srgbClr>
                  </a:outerShdw>
                </a:effectLst>
                <a:cs typeface="Arial" charset="0"/>
              </a:rPr>
              <a:t>Mežu apmeklējumi ārvalstīs 2021. gadā</a:t>
            </a:r>
            <a:endParaRPr lang="lv-LV" sz="2800" dirty="0"/>
          </a:p>
        </p:txBody>
      </p:sp>
      <p:sp>
        <p:nvSpPr>
          <p:cNvPr id="3" name="Content Placeholder 2"/>
          <p:cNvSpPr>
            <a:spLocks noGrp="1"/>
          </p:cNvSpPr>
          <p:nvPr>
            <p:ph idx="1"/>
          </p:nvPr>
        </p:nvSpPr>
        <p:spPr>
          <a:xfrm>
            <a:off x="438943" y="2276872"/>
            <a:ext cx="8229600" cy="3392902"/>
          </a:xfrm>
        </p:spPr>
        <p:txBody>
          <a:bodyPr>
            <a:normAutofit fontScale="92500" lnSpcReduction="10000"/>
          </a:bodyPr>
          <a:lstStyle/>
          <a:p>
            <a:pPr marL="0" indent="0">
              <a:buNone/>
            </a:pPr>
            <a:r>
              <a:rPr lang="lv-LV" sz="2600" b="1" dirty="0" smtClean="0"/>
              <a:t>2020. pavasarī:</a:t>
            </a:r>
          </a:p>
          <a:p>
            <a:r>
              <a:rPr lang="lv-LV" sz="2400" dirty="0" smtClean="0"/>
              <a:t>Saskaņotas programmas, rezervētas viesnīcas, lidojumi;</a:t>
            </a:r>
          </a:p>
          <a:p>
            <a:pPr marL="0" indent="0">
              <a:buNone/>
            </a:pPr>
            <a:r>
              <a:rPr lang="lv-LV" sz="2400" b="1" dirty="0" smtClean="0"/>
              <a:t>2020. gada rudenī:</a:t>
            </a:r>
          </a:p>
          <a:p>
            <a:r>
              <a:rPr lang="lv-LV" sz="2400" dirty="0" smtClean="0"/>
              <a:t>Ieplānotie apmeklējumi pārcelti uz nekonkrētu laiku 2021. gadā, sākot no 2021. gada vasaras;</a:t>
            </a:r>
            <a:r>
              <a:rPr lang="lv-LV" sz="2400" dirty="0"/>
              <a:t>	</a:t>
            </a:r>
          </a:p>
          <a:p>
            <a:pPr marL="0" indent="0">
              <a:buNone/>
            </a:pPr>
            <a:r>
              <a:rPr lang="lv-LV" sz="2600" b="1" dirty="0" smtClean="0"/>
              <a:t>2021 gadā:</a:t>
            </a:r>
          </a:p>
          <a:p>
            <a:r>
              <a:rPr lang="lv-LV" sz="2400" dirty="0" smtClean="0"/>
              <a:t>Mazinoties COVID 19 pandēmijas izplatības apmēriem Eiropā, pieļaujot droši doties uz apmeklējumiem ārvalstīs, MKPC atsāks ārzemju apmeklējumu organizēšanu; </a:t>
            </a:r>
            <a:endParaRPr lang="lv-LV" sz="2400" b="1" dirty="0">
              <a:solidFill>
                <a:srgbClr val="FF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4230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spTree>
    <p:extLst>
      <p:ext uri="{BB962C8B-B14F-4D97-AF65-F5344CB8AC3E}">
        <p14:creationId xmlns:p14="http://schemas.microsoft.com/office/powerpoint/2010/main" val="2513631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403648"/>
            <a:ext cx="7560840" cy="2862322"/>
          </a:xfrm>
          <a:prstGeom prst="rect">
            <a:avLst/>
          </a:prstGeom>
        </p:spPr>
        <p:txBody>
          <a:bodyPr wrap="square">
            <a:spAutoFit/>
          </a:bodyPr>
          <a:lstStyle/>
          <a:p>
            <a:pPr algn="just"/>
            <a:r>
              <a:rPr lang="lv-LV" dirty="0" smtClean="0"/>
              <a:t>	</a:t>
            </a:r>
            <a:r>
              <a:rPr lang="lv-LV" b="1" dirty="0" smtClean="0"/>
              <a:t>E-semināri meža </a:t>
            </a:r>
            <a:r>
              <a:rPr lang="lv-LV" b="1" dirty="0"/>
              <a:t>īpašniekiem </a:t>
            </a:r>
            <a:r>
              <a:rPr lang="lv-LV" dirty="0"/>
              <a:t>ir izveidoti pēc reģionālā principa, lai meža īpašniekiem būtu iespēja uzzināt par aktuālo konkrētā reģionā. Par aktuālām tēmām informē katra reģiona MKPC nodaļu speciālisti un attiecīgās tēmas LVMI “Silava”, VMD un DAP </a:t>
            </a:r>
            <a:r>
              <a:rPr lang="lv-LV" dirty="0" smtClean="0"/>
              <a:t>eksperti</a:t>
            </a:r>
          </a:p>
          <a:p>
            <a:pPr algn="just"/>
            <a:endParaRPr lang="lv-LV" dirty="0"/>
          </a:p>
          <a:p>
            <a:pPr marL="285750" indent="-285750" algn="just">
              <a:buFont typeface="Arial" panose="020B0604020202020204" pitchFamily="34" charset="0"/>
              <a:buChar char="•"/>
            </a:pPr>
            <a:r>
              <a:rPr lang="lv-LV" dirty="0"/>
              <a:t>Kopumā līdz šim šogad izveidoti </a:t>
            </a:r>
            <a:r>
              <a:rPr lang="lv-LV" b="1" dirty="0"/>
              <a:t>33</a:t>
            </a:r>
            <a:r>
              <a:rPr lang="lv-LV" dirty="0"/>
              <a:t> E semināri, </a:t>
            </a:r>
            <a:r>
              <a:rPr lang="lv-LV" b="1" dirty="0"/>
              <a:t>2387</a:t>
            </a:r>
            <a:r>
              <a:rPr lang="lv-LV" dirty="0"/>
              <a:t> </a:t>
            </a:r>
            <a:r>
              <a:rPr lang="lv-LV" dirty="0" err="1"/>
              <a:t>unikālajie</a:t>
            </a:r>
            <a:r>
              <a:rPr lang="lv-LV" dirty="0"/>
              <a:t> skatījumi</a:t>
            </a:r>
          </a:p>
          <a:p>
            <a:pPr marL="285750" indent="-285750" algn="just">
              <a:buFont typeface="Arial" panose="020B0604020202020204" pitchFamily="34" charset="0"/>
              <a:buChar char="•"/>
            </a:pPr>
            <a:r>
              <a:rPr lang="lv-LV" dirty="0"/>
              <a:t>Pieejami </a:t>
            </a:r>
            <a:r>
              <a:rPr lang="lv-LV" dirty="0" smtClean="0"/>
              <a:t>   - </a:t>
            </a:r>
            <a:r>
              <a:rPr lang="lv-LV" dirty="0" err="1" smtClean="0">
                <a:hlinkClick r:id="rId2"/>
              </a:rPr>
              <a:t>www.mkpc.llk.lv</a:t>
            </a:r>
            <a:r>
              <a:rPr lang="lv-LV" dirty="0" smtClean="0"/>
              <a:t> E-semināri meža īpašniekiem</a:t>
            </a:r>
            <a:endParaRPr lang="lv-LV" dirty="0"/>
          </a:p>
          <a:p>
            <a:pPr algn="just"/>
            <a:r>
              <a:rPr lang="lv-LV" dirty="0" smtClean="0"/>
              <a:t>	       - </a:t>
            </a:r>
            <a:r>
              <a:rPr lang="lv-LV" dirty="0" smtClean="0">
                <a:hlinkClick r:id="rId3"/>
              </a:rPr>
              <a:t>https</a:t>
            </a:r>
            <a:r>
              <a:rPr lang="lv-LV" dirty="0">
                <a:hlinkClick r:id="rId3"/>
              </a:rPr>
              <a:t>://</a:t>
            </a:r>
            <a:r>
              <a:rPr lang="lv-LV" dirty="0" smtClean="0">
                <a:hlinkClick r:id="rId3"/>
              </a:rPr>
              <a:t>talmaciba.llkc.lv</a:t>
            </a:r>
            <a:r>
              <a:rPr lang="lv-LV" dirty="0" smtClean="0"/>
              <a:t> Mežsaimniecība</a:t>
            </a:r>
            <a:endParaRPr lang="lv-LV" dirty="0"/>
          </a:p>
          <a:p>
            <a:pPr marL="285750" indent="-285750" algn="just">
              <a:buFont typeface="Arial" panose="020B0604020202020204" pitchFamily="34" charset="0"/>
              <a:buChar char="•"/>
            </a:pPr>
            <a:r>
              <a:rPr lang="lv-LV" dirty="0"/>
              <a:t>Semināri tiek aktualizēti katru ceturksni, vienlaikus saglabājot pieejamus arī iepriekš publicētos </a:t>
            </a:r>
            <a:r>
              <a:rPr lang="lv-LV" dirty="0" smtClean="0"/>
              <a:t>seminārus</a:t>
            </a:r>
          </a:p>
        </p:txBody>
      </p:sp>
      <p:pic>
        <p:nvPicPr>
          <p:cNvPr id="1026" name="Picture 2" descr="C:\Users\EdgarsIecelnieks\Desktop\bil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795" y="4453326"/>
            <a:ext cx="275601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dgarsIecelnieks\Desktop\at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4869160"/>
            <a:ext cx="2952328" cy="16723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sp>
        <p:nvSpPr>
          <p:cNvPr id="9" name="Title 1"/>
          <p:cNvSpPr txBox="1">
            <a:spLocks/>
          </p:cNvSpPr>
          <p:nvPr/>
        </p:nvSpPr>
        <p:spPr>
          <a:xfrm>
            <a:off x="1115616" y="260648"/>
            <a:ext cx="684076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lv-LV" sz="2800" b="1" dirty="0" smtClean="0">
                <a:solidFill>
                  <a:srgbClr val="800000"/>
                </a:solidFill>
                <a:effectLst>
                  <a:outerShdw blurRad="38100" dist="38100" dir="2700000" algn="tl">
                    <a:srgbClr val="000000">
                      <a:alpha val="43137"/>
                    </a:srgbClr>
                  </a:outerShdw>
                </a:effectLst>
                <a:cs typeface="Arial" charset="0"/>
              </a:rPr>
              <a:t>Valsts Lauku tīkla pasākumi </a:t>
            </a:r>
          </a:p>
          <a:p>
            <a:r>
              <a:rPr lang="lv-LV" altLang="lv-LV" sz="2800" b="1" dirty="0" smtClean="0">
                <a:solidFill>
                  <a:srgbClr val="800000"/>
                </a:solidFill>
                <a:effectLst>
                  <a:outerShdw blurRad="38100" dist="38100" dir="2700000" algn="tl">
                    <a:srgbClr val="000000">
                      <a:alpha val="43137"/>
                    </a:srgbClr>
                  </a:outerShdw>
                </a:effectLst>
                <a:cs typeface="Arial" charset="0"/>
              </a:rPr>
              <a:t>meža īpašniekiem </a:t>
            </a:r>
            <a:endParaRPr lang="lv-LV" sz="2800" dirty="0"/>
          </a:p>
        </p:txBody>
      </p:sp>
      <p:pic>
        <p:nvPicPr>
          <p:cNvPr id="10" name="Picture 9" descr="C:\Users\EdgarsIecelnieks\Desktop\hhh.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0151" y="4077072"/>
            <a:ext cx="3017335" cy="192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1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60552"/>
            <a:ext cx="2304256"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645024"/>
            <a:ext cx="2438914" cy="73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2345424"/>
            <a:ext cx="1753319" cy="247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649" y="4797152"/>
            <a:ext cx="1753319" cy="244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1455" y="4330974"/>
            <a:ext cx="1793392" cy="249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a:xfrm>
            <a:off x="1115616" y="260648"/>
            <a:ext cx="684076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lv-LV" sz="2800" b="1" dirty="0" smtClean="0">
                <a:solidFill>
                  <a:srgbClr val="800000"/>
                </a:solidFill>
                <a:effectLst>
                  <a:outerShdw blurRad="38100" dist="38100" dir="2700000" algn="tl">
                    <a:srgbClr val="000000">
                      <a:alpha val="43137"/>
                    </a:srgbClr>
                  </a:outerShdw>
                </a:effectLst>
                <a:cs typeface="Arial" charset="0"/>
              </a:rPr>
              <a:t>Valsts Lauku tīkla pasākumi </a:t>
            </a:r>
          </a:p>
          <a:p>
            <a:r>
              <a:rPr lang="lv-LV" altLang="lv-LV" sz="2800" b="1" dirty="0" smtClean="0">
                <a:solidFill>
                  <a:srgbClr val="800000"/>
                </a:solidFill>
                <a:effectLst>
                  <a:outerShdw blurRad="38100" dist="38100" dir="2700000" algn="tl">
                    <a:srgbClr val="000000">
                      <a:alpha val="43137"/>
                    </a:srgbClr>
                  </a:outerShdw>
                </a:effectLst>
                <a:cs typeface="Arial" charset="0"/>
              </a:rPr>
              <a:t>meža īpašniekiem </a:t>
            </a:r>
            <a:endParaRPr lang="lv-LV" sz="2800" dirty="0"/>
          </a:p>
        </p:txBody>
      </p:sp>
      <p:sp>
        <p:nvSpPr>
          <p:cNvPr id="16" name="Content Placeholder 5"/>
          <p:cNvSpPr>
            <a:spLocks noGrp="1"/>
          </p:cNvSpPr>
          <p:nvPr>
            <p:ph sz="half" idx="1"/>
          </p:nvPr>
        </p:nvSpPr>
        <p:spPr>
          <a:xfrm>
            <a:off x="323528" y="1413346"/>
            <a:ext cx="7000794" cy="4823966"/>
          </a:xfrm>
        </p:spPr>
        <p:txBody>
          <a:bodyPr>
            <a:normAutofit/>
          </a:bodyPr>
          <a:lstStyle/>
          <a:p>
            <a:pPr marL="0" indent="0">
              <a:buNone/>
              <a:defRPr/>
            </a:pPr>
            <a:r>
              <a:rPr lang="lv-LV" sz="2600" b="1" dirty="0" smtClean="0"/>
              <a:t>Informatīvais izdevums </a:t>
            </a:r>
          </a:p>
          <a:p>
            <a:pPr marL="0" indent="0">
              <a:buNone/>
              <a:defRPr/>
            </a:pPr>
            <a:r>
              <a:rPr lang="lv-LV" sz="2400" b="1" dirty="0" smtClean="0"/>
              <a:t>	</a:t>
            </a:r>
            <a:r>
              <a:rPr lang="lv-LV" sz="2000" b="1" dirty="0" smtClean="0"/>
              <a:t>Pieejams:</a:t>
            </a:r>
          </a:p>
          <a:p>
            <a:pPr>
              <a:defRPr/>
            </a:pPr>
            <a:r>
              <a:rPr lang="lv-LV" sz="2000" b="1" dirty="0" smtClean="0"/>
              <a:t>drukātā formā </a:t>
            </a:r>
            <a:r>
              <a:rPr lang="lv-LV" sz="2000" dirty="0" smtClean="0"/>
              <a:t>– MKPC un LLKC birojos, VMD struktūrvienības, pašvaldībās, bibliotēkās u.c. publiskās vietās</a:t>
            </a:r>
          </a:p>
          <a:p>
            <a:pPr>
              <a:defRPr/>
            </a:pPr>
            <a:r>
              <a:rPr lang="lv-LV" sz="2000" b="1" dirty="0" smtClean="0"/>
              <a:t>elektroniski</a:t>
            </a:r>
            <a:r>
              <a:rPr lang="lv-LV" sz="2000" dirty="0" smtClean="0"/>
              <a:t> – </a:t>
            </a:r>
            <a:r>
              <a:rPr lang="lv-LV" sz="2000" dirty="0" err="1" smtClean="0"/>
              <a:t>ww.mkpc.llkc.lv</a:t>
            </a:r>
            <a:r>
              <a:rPr lang="lv-LV" sz="2000" dirty="0" smtClean="0"/>
              <a:t>/Čiekurs un tiek izsūtīts klientiem. Pieteikties saņemšanai: </a:t>
            </a:r>
            <a:r>
              <a:rPr lang="lv-LV" sz="2000" dirty="0" err="1" smtClean="0">
                <a:hlinkClick r:id="rId9"/>
              </a:rPr>
              <a:t>mkpc@mkpc.llkc.lv</a:t>
            </a:r>
            <a:endParaRPr lang="lv-LV" sz="2000" dirty="0" smtClean="0"/>
          </a:p>
          <a:p>
            <a:pPr>
              <a:defRPr/>
            </a:pPr>
            <a:endParaRPr lang="lv-LV" sz="2000" dirty="0"/>
          </a:p>
          <a:p>
            <a:pPr marL="0" indent="0">
              <a:buNone/>
              <a:defRPr/>
            </a:pPr>
            <a:r>
              <a:rPr lang="lv-LV" sz="2000" dirty="0" smtClean="0"/>
              <a:t>                                           reizi nedēļā ar iknedēļas aktuālajām ziņām mežsaimniecībā. Pieteikties saņemšanai: </a:t>
            </a:r>
            <a:r>
              <a:rPr lang="lv-LV" sz="2000" dirty="0" err="1" smtClean="0"/>
              <a:t>lauku.lapa@llkc.lv</a:t>
            </a:r>
            <a:endParaRPr lang="lv-LV" dirty="0" smtClean="0"/>
          </a:p>
          <a:p>
            <a:pPr>
              <a:defRPr/>
            </a:pPr>
            <a:endParaRPr lang="en-US" dirty="0"/>
          </a:p>
        </p:txBody>
      </p:sp>
      <p:pic>
        <p:nvPicPr>
          <p:cNvPr id="4098" name="Picture 2" descr="C:\Users\Bermanis\AppData\Local\Temp\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0832" y="4737217"/>
            <a:ext cx="1461288" cy="212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603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ctrTitle" idx="4294967295"/>
          </p:nvPr>
        </p:nvSpPr>
        <p:spPr>
          <a:xfrm>
            <a:off x="539552" y="548680"/>
            <a:ext cx="4460676" cy="2287588"/>
          </a:xfrm>
        </p:spPr>
        <p:txBody>
          <a:bodyPr/>
          <a:lstStyle/>
          <a:p>
            <a:pPr eaLnBrk="1" hangingPunct="1"/>
            <a:r>
              <a:rPr lang="lv-LV" altLang="en-US" sz="3600" b="1" dirty="0" smtClean="0"/>
              <a:t>PALDIES PAR UZMANĪBU!</a:t>
            </a:r>
            <a:r>
              <a:rPr lang="lv-LV" altLang="en-US" sz="3600" dirty="0" smtClean="0"/>
              <a:t/>
            </a:r>
            <a:br>
              <a:rPr lang="lv-LV" altLang="en-US" sz="3600" dirty="0" smtClean="0"/>
            </a:br>
            <a:endParaRPr lang="lv-LV" altLang="lv-LV" sz="3600" dirty="0" smtClean="0"/>
          </a:p>
        </p:txBody>
      </p:sp>
      <p:sp>
        <p:nvSpPr>
          <p:cNvPr id="16388" name="Rectangle 2"/>
          <p:cNvSpPr>
            <a:spLocks noGrp="1" noChangeArrowheads="1"/>
          </p:cNvSpPr>
          <p:nvPr>
            <p:ph type="subTitle" idx="4294967295"/>
          </p:nvPr>
        </p:nvSpPr>
        <p:spPr>
          <a:xfrm>
            <a:off x="537654" y="2204864"/>
            <a:ext cx="4106081" cy="3672408"/>
          </a:xfrm>
        </p:spPr>
        <p:txBody>
          <a:bodyPr>
            <a:normAutofit fontScale="70000" lnSpcReduction="20000"/>
          </a:bodyPr>
          <a:lstStyle/>
          <a:p>
            <a:pPr marL="0" indent="0" algn="ctr" eaLnBrk="1" hangingPunct="1">
              <a:buFont typeface="Arial" charset="0"/>
              <a:buNone/>
            </a:pPr>
            <a:r>
              <a:rPr lang="lv-LV" altLang="en-US" sz="2600" b="1" dirty="0" smtClean="0"/>
              <a:t/>
            </a:r>
            <a:br>
              <a:rPr lang="lv-LV" altLang="en-US" sz="2600" b="1" dirty="0" smtClean="0"/>
            </a:br>
            <a:endParaRPr lang="lv-LV" altLang="en-US" sz="2600" b="1" dirty="0" smtClean="0"/>
          </a:p>
          <a:p>
            <a:pPr marL="0" indent="0" algn="ctr" eaLnBrk="1" hangingPunct="1">
              <a:buFont typeface="Arial" charset="0"/>
              <a:buNone/>
            </a:pPr>
            <a:r>
              <a:rPr lang="lv-LV" altLang="en-US" sz="2600" b="1" dirty="0" smtClean="0"/>
              <a:t>Latvijas Lauku konsultāciju un izglītības centra </a:t>
            </a:r>
          </a:p>
          <a:p>
            <a:pPr marL="0" indent="0" algn="ctr" eaLnBrk="1" hangingPunct="1">
              <a:buFont typeface="Arial" charset="0"/>
              <a:buNone/>
            </a:pPr>
            <a:r>
              <a:rPr lang="lv-LV" altLang="en-US" sz="2600" b="1" dirty="0" smtClean="0"/>
              <a:t>Meža konsultāciju pakalpojumu centrs</a:t>
            </a:r>
          </a:p>
          <a:p>
            <a:pPr marL="0" indent="0" algn="ctr" eaLnBrk="1" hangingPunct="1">
              <a:buFont typeface="Arial" charset="0"/>
              <a:buNone/>
            </a:pPr>
            <a:endParaRPr lang="lv-LV" altLang="lv-LV" sz="2600" b="1" dirty="0" smtClean="0"/>
          </a:p>
          <a:p>
            <a:pPr marL="0" indent="0" algn="ctr" eaLnBrk="1" hangingPunct="1">
              <a:buFont typeface="Arial" charset="0"/>
              <a:buNone/>
            </a:pPr>
            <a:r>
              <a:rPr lang="lv-LV" altLang="lv-LV" sz="2600" b="1" dirty="0" err="1" smtClean="0"/>
              <a:t>www.mkpc.llkc.lv</a:t>
            </a:r>
            <a:endParaRPr lang="lv-LV" altLang="lv-LV" sz="2600" b="1" dirty="0" smtClean="0"/>
          </a:p>
          <a:p>
            <a:pPr marL="0" indent="0" algn="ctr" eaLnBrk="1" hangingPunct="1">
              <a:buFont typeface="Arial" charset="0"/>
              <a:buNone/>
            </a:pPr>
            <a:endParaRPr lang="lv-LV" altLang="lv-LV" sz="2600" b="1" dirty="0" smtClean="0"/>
          </a:p>
          <a:p>
            <a:pPr marL="0" indent="0" algn="ctr" eaLnBrk="1" hangingPunct="1">
              <a:buFont typeface="Arial" charset="0"/>
              <a:buNone/>
            </a:pPr>
            <a:r>
              <a:rPr lang="lv-LV" altLang="lv-LV" sz="2600" b="1" dirty="0" err="1" smtClean="0">
                <a:hlinkClick r:id="rId3"/>
              </a:rPr>
              <a:t>mkpc@mkpc.llkc.lv</a:t>
            </a:r>
            <a:endParaRPr lang="lv-LV" altLang="lv-LV" sz="2600" b="1" dirty="0" smtClean="0"/>
          </a:p>
          <a:p>
            <a:pPr marL="0" indent="0" algn="ctr" eaLnBrk="1" hangingPunct="1">
              <a:buFont typeface="Arial" charset="0"/>
              <a:buNone/>
            </a:pPr>
            <a:endParaRPr lang="lv-LV" altLang="lv-LV" sz="2600" b="1" dirty="0"/>
          </a:p>
          <a:p>
            <a:pPr marL="0" indent="0" algn="ctr" eaLnBrk="1" hangingPunct="1">
              <a:buFont typeface="Arial" charset="0"/>
              <a:buNone/>
            </a:pPr>
            <a:endParaRPr lang="lv-LV" altLang="lv-LV" sz="2600" b="1" dirty="0" smtClean="0"/>
          </a:p>
          <a:p>
            <a:pPr marL="0" indent="0" algn="ctr" eaLnBrk="1" hangingPunct="1">
              <a:buFont typeface="Arial" charset="0"/>
              <a:buNone/>
            </a:pPr>
            <a:endParaRPr lang="lv-LV" altLang="lv-LV" sz="2600" b="1" dirty="0"/>
          </a:p>
          <a:p>
            <a:pPr marL="0" indent="0" algn="ctr" eaLnBrk="1" hangingPunct="1">
              <a:buFont typeface="Arial" charset="0"/>
              <a:buNone/>
            </a:pPr>
            <a:r>
              <a:rPr lang="lv-LV" altLang="lv-LV" sz="2600" b="1" dirty="0" smtClean="0"/>
              <a:t>Meža nozares konference 2020</a:t>
            </a:r>
          </a:p>
          <a:p>
            <a:pPr marL="0" indent="0" algn="ctr" eaLnBrk="1" hangingPunct="1">
              <a:buFont typeface="Arial" charset="0"/>
              <a:buNone/>
            </a:pPr>
            <a:endParaRPr lang="lv-LV" altLang="lv-LV" sz="2000" b="1" dirty="0" smtClean="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912" t="11968" r="45738" b="22805"/>
          <a:stretch/>
        </p:blipFill>
        <p:spPr bwMode="auto">
          <a:xfrm>
            <a:off x="5148296" y="-9128"/>
            <a:ext cx="3995704" cy="686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spTree>
    <p:extLst>
      <p:ext uri="{BB962C8B-B14F-4D97-AF65-F5344CB8AC3E}">
        <p14:creationId xmlns:p14="http://schemas.microsoft.com/office/powerpoint/2010/main" val="1875578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sp>
        <p:nvSpPr>
          <p:cNvPr id="7" name="Title 1"/>
          <p:cNvSpPr txBox="1">
            <a:spLocks/>
          </p:cNvSpPr>
          <p:nvPr/>
        </p:nvSpPr>
        <p:spPr>
          <a:xfrm>
            <a:off x="1138251" y="525749"/>
            <a:ext cx="684076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lv-LV" sz="2800" b="1" dirty="0" smtClean="0">
                <a:solidFill>
                  <a:srgbClr val="800000"/>
                </a:solidFill>
                <a:effectLst>
                  <a:outerShdw blurRad="38100" dist="38100" dir="2700000" algn="tl">
                    <a:srgbClr val="000000">
                      <a:alpha val="43137"/>
                    </a:srgbClr>
                  </a:outerShdw>
                </a:effectLst>
                <a:cs typeface="Arial" charset="0"/>
              </a:rPr>
              <a:t>Pasākumu norises izmaiņas 2020. gadā</a:t>
            </a:r>
            <a:endParaRPr lang="lv-LV" sz="2800" dirty="0"/>
          </a:p>
        </p:txBody>
      </p:sp>
      <p:pic>
        <p:nvPicPr>
          <p:cNvPr id="11" name="Picture 2" descr="C:\Users\EdgarsIecelnieks\Desktop\bil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085184"/>
            <a:ext cx="275601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K:\MKPC\Bildes\Apmācību video filmēšana\Šķeld.mat.uzmērīšana\WhatsApp Image 2020-10-16 at 15.01.35.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86" y="4221088"/>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K:\MKPC\Bildes\Sapulce_ASV_19_maijs\DSC_04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7038" y="2492896"/>
            <a:ext cx="2971236" cy="198082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Bermanis\AppData\Local\Temp\skrins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7223" y="1404524"/>
            <a:ext cx="3491880" cy="16858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Bermanis\AppData\Local\Temp\Mācību materiāl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2877276"/>
            <a:ext cx="1800200" cy="24783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MKPC\Bildes\MBIO_macibas_marts_Laila\DSC_028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4382828" y="3263095"/>
            <a:ext cx="2431176" cy="16207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MKPC\Bildes\Slovakia 2019, citi WApp 2019\IMG-20191023-WA003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5439" y="1412776"/>
            <a:ext cx="230425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Bermanis\AppData\Local\Temp\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2320" y="1097249"/>
            <a:ext cx="1338918" cy="9503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Bermanis\AppData\Local\Temp\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06997" y="2780928"/>
            <a:ext cx="1338918" cy="9503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Bermanis\AppData\Local\Temp\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5684" y="5265077"/>
            <a:ext cx="1338918" cy="9503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Bermanis\AppData\Local\Temp\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8144" y="3089311"/>
            <a:ext cx="1338918" cy="9503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Bermanis\AppData\Local\Temp\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4556" y="4610009"/>
            <a:ext cx="1338918" cy="95034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Bermanis\AppData\Local\Temp\3-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38251" y="1388311"/>
            <a:ext cx="1857700" cy="131857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Bermanis\AppData\Local\Temp\3-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66715" y="2707352"/>
            <a:ext cx="1985205" cy="140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958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1098730"/>
            <a:ext cx="8229600" cy="1143000"/>
          </a:xfrm>
        </p:spPr>
        <p:txBody>
          <a:bodyPr>
            <a:noAutofit/>
          </a:bodyPr>
          <a:lstStyle/>
          <a:p>
            <a:r>
              <a:rPr lang="lv-LV" altLang="en-US" sz="2800" b="1" dirty="0">
                <a:solidFill>
                  <a:srgbClr val="800000"/>
                </a:solidFill>
                <a:effectLst>
                  <a:outerShdw blurRad="38100" dist="38100" dir="2700000" algn="tl">
                    <a:srgbClr val="000000">
                      <a:alpha val="43137"/>
                    </a:srgbClr>
                  </a:outerShdw>
                </a:effectLst>
                <a:cs typeface="Arial" panose="020B0604020202020204" pitchFamily="34" charset="0"/>
              </a:rPr>
              <a:t>LAP 2014.-2020. </a:t>
            </a:r>
            <a:r>
              <a:rPr lang="lv-LV" altLang="en-US" sz="2800" b="1" dirty="0" err="1">
                <a:solidFill>
                  <a:srgbClr val="800000"/>
                </a:solidFill>
                <a:effectLst>
                  <a:outerShdw blurRad="38100" dist="38100" dir="2700000" algn="tl">
                    <a:srgbClr val="000000">
                      <a:alpha val="43137"/>
                    </a:srgbClr>
                  </a:outerShdw>
                </a:effectLst>
                <a:cs typeface="Arial" panose="020B0604020202020204" pitchFamily="34" charset="0"/>
              </a:rPr>
              <a:t>apakšpasākuma</a:t>
            </a:r>
            <a:r>
              <a:rPr lang="lv-LV" altLang="en-US" sz="2800" b="1" dirty="0">
                <a:solidFill>
                  <a:srgbClr val="800000"/>
                </a:solidFill>
                <a:effectLst>
                  <a:outerShdw blurRad="38100" dist="38100" dir="2700000" algn="tl">
                    <a:srgbClr val="000000">
                      <a:alpha val="43137"/>
                    </a:srgbClr>
                  </a:outerShdw>
                </a:effectLst>
                <a:cs typeface="Arial" panose="020B0604020202020204" pitchFamily="34" charset="0"/>
              </a:rPr>
              <a:t/>
            </a:r>
            <a:br>
              <a:rPr lang="lv-LV" altLang="en-US" sz="2800" b="1" dirty="0">
                <a:solidFill>
                  <a:srgbClr val="800000"/>
                </a:solidFill>
                <a:effectLst>
                  <a:outerShdw blurRad="38100" dist="38100" dir="2700000" algn="tl">
                    <a:srgbClr val="000000">
                      <a:alpha val="43137"/>
                    </a:srgbClr>
                  </a:outerShdw>
                </a:effectLst>
                <a:cs typeface="Arial" panose="020B0604020202020204" pitchFamily="34" charset="0"/>
              </a:rPr>
            </a:br>
            <a:r>
              <a:rPr lang="lv-LV" altLang="en-US" sz="2800" b="1" dirty="0">
                <a:solidFill>
                  <a:srgbClr val="800000"/>
                </a:solidFill>
                <a:effectLst>
                  <a:outerShdw blurRad="38100" dist="38100" dir="2700000" algn="tl">
                    <a:srgbClr val="000000">
                      <a:alpha val="43137"/>
                    </a:srgbClr>
                  </a:outerShdw>
                </a:effectLst>
                <a:cs typeface="Arial" panose="020B0604020202020204" pitchFamily="34" charset="0"/>
              </a:rPr>
              <a:t>“Atbalsts konsultāciju pakalpojumu izmantošanas veicināšanai”</a:t>
            </a:r>
            <a:endParaRPr lang="en-US" altLang="lv-LV" sz="2800" b="1" dirty="0" smtClean="0">
              <a:solidFill>
                <a:srgbClr val="800000"/>
              </a:solidFill>
              <a:effectLst>
                <a:outerShdw blurRad="38100" dist="38100" dir="2700000" algn="tl">
                  <a:srgbClr val="000000">
                    <a:alpha val="43137"/>
                  </a:srgbClr>
                </a:outerShdw>
              </a:effectLst>
              <a:cs typeface="Arial" panose="020B0604020202020204" pitchFamily="34" charset="0"/>
            </a:endParaRPr>
          </a:p>
        </p:txBody>
      </p:sp>
      <p:sp>
        <p:nvSpPr>
          <p:cNvPr id="3" name="Content Placeholder 2"/>
          <p:cNvSpPr>
            <a:spLocks noGrp="1"/>
          </p:cNvSpPr>
          <p:nvPr>
            <p:ph idx="1"/>
          </p:nvPr>
        </p:nvSpPr>
        <p:spPr>
          <a:xfrm>
            <a:off x="107504" y="2420888"/>
            <a:ext cx="8892480" cy="3985195"/>
          </a:xfrm>
          <a:ln>
            <a:solidFill>
              <a:schemeClr val="bg1"/>
            </a:solidFill>
          </a:ln>
        </p:spPr>
        <p:txBody>
          <a:bodyPr>
            <a:normAutofit/>
          </a:bodyPr>
          <a:lstStyle/>
          <a:p>
            <a:pPr marL="0" indent="0">
              <a:buNone/>
              <a:defRPr/>
            </a:pPr>
            <a:r>
              <a:rPr lang="lv-LV" sz="1600" dirty="0">
                <a:latin typeface="Arial" panose="020B0604020202020204" pitchFamily="34" charset="0"/>
                <a:cs typeface="Arial" panose="020B0604020202020204" pitchFamily="34" charset="0"/>
              </a:rPr>
              <a:t>Atbalsta </a:t>
            </a:r>
            <a:r>
              <a:rPr lang="lv-LV" sz="1600" dirty="0" smtClean="0">
                <a:latin typeface="Arial" panose="020B0604020202020204" pitchFamily="34" charset="0"/>
                <a:cs typeface="Arial" panose="020B0604020202020204" pitchFamily="34" charset="0"/>
              </a:rPr>
              <a:t>programma paredz </a:t>
            </a:r>
            <a:r>
              <a:rPr lang="lv-LV" sz="1600" dirty="0">
                <a:latin typeface="Arial" panose="020B0604020202020204" pitchFamily="34" charset="0"/>
                <a:cs typeface="Arial" panose="020B0604020202020204" pitchFamily="34" charset="0"/>
              </a:rPr>
              <a:t>konsultācijas trīs </a:t>
            </a:r>
            <a:r>
              <a:rPr lang="lv-LV" sz="1600" dirty="0" err="1">
                <a:latin typeface="Arial" panose="020B0604020202020204" pitchFamily="34" charset="0"/>
                <a:cs typeface="Arial" panose="020B0604020202020204" pitchFamily="34" charset="0"/>
              </a:rPr>
              <a:t>reglamentās</a:t>
            </a:r>
            <a:r>
              <a:rPr lang="lv-LV" sz="1600" dirty="0">
                <a:latin typeface="Arial" panose="020B0604020202020204" pitchFamily="34" charset="0"/>
                <a:cs typeface="Arial" panose="020B0604020202020204" pitchFamily="34" charset="0"/>
              </a:rPr>
              <a:t> </a:t>
            </a:r>
            <a:r>
              <a:rPr lang="lv-LV" sz="1600" dirty="0" smtClean="0">
                <a:latin typeface="Arial" panose="020B0604020202020204" pitchFamily="34" charset="0"/>
                <a:cs typeface="Arial" panose="020B0604020202020204" pitchFamily="34" charset="0"/>
              </a:rPr>
              <a:t>jomās:</a:t>
            </a:r>
          </a:p>
          <a:p>
            <a:pPr>
              <a:defRPr/>
            </a:pPr>
            <a:r>
              <a:rPr lang="lv-LV" sz="1600" dirty="0" smtClean="0">
                <a:latin typeface="Arial" panose="020B0604020202020204" pitchFamily="34" charset="0"/>
                <a:cs typeface="Arial" panose="020B0604020202020204" pitchFamily="34" charset="0"/>
              </a:rPr>
              <a:t>dabisko </a:t>
            </a:r>
            <a:r>
              <a:rPr lang="lv-LV" sz="1600" dirty="0">
                <a:latin typeface="Arial" panose="020B0604020202020204" pitchFamily="34" charset="0"/>
                <a:cs typeface="Arial" panose="020B0604020202020204" pitchFamily="34" charset="0"/>
              </a:rPr>
              <a:t>dzīvotņu, savvaļas faunas un floras aizsardzība </a:t>
            </a:r>
            <a:r>
              <a:rPr lang="lv-LV" sz="1600" dirty="0" smtClean="0">
                <a:latin typeface="Arial" panose="020B0604020202020204" pitchFamily="34" charset="0"/>
                <a:cs typeface="Arial" panose="020B0604020202020204" pitchFamily="34" charset="0"/>
              </a:rPr>
              <a:t>meža apsaimniekošanā</a:t>
            </a:r>
          </a:p>
          <a:p>
            <a:pPr>
              <a:defRPr/>
            </a:pPr>
            <a:r>
              <a:rPr lang="lv-LV" sz="1600" dirty="0">
                <a:latin typeface="Arial" panose="020B0604020202020204" pitchFamily="34" charset="0"/>
                <a:cs typeface="Arial" panose="020B0604020202020204" pitchFamily="34" charset="0"/>
              </a:rPr>
              <a:t>konsultācijas par savvaļas putniem draudzīgu meža </a:t>
            </a:r>
            <a:r>
              <a:rPr lang="lv-LV" sz="1600" dirty="0" smtClean="0">
                <a:latin typeface="Arial" panose="020B0604020202020204" pitchFamily="34" charset="0"/>
                <a:cs typeface="Arial" panose="020B0604020202020204" pitchFamily="34" charset="0"/>
              </a:rPr>
              <a:t>apsaimniekošanu</a:t>
            </a:r>
          </a:p>
          <a:p>
            <a:pPr>
              <a:defRPr/>
            </a:pPr>
            <a:r>
              <a:rPr lang="en-US" sz="1600" dirty="0" err="1">
                <a:latin typeface="Arial" panose="020B0604020202020204" pitchFamily="34" charset="0"/>
                <a:cs typeface="Arial" panose="020B0604020202020204" pitchFamily="34" charset="0"/>
              </a:rPr>
              <a:t>meža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apsaimniekošana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ūdens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resursu</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aizsargjoslās</a:t>
            </a:r>
            <a:endParaRPr lang="lv-LV" sz="1600" dirty="0">
              <a:latin typeface="Arial" panose="020B0604020202020204" pitchFamily="34" charset="0"/>
              <a:cs typeface="Arial" panose="020B0604020202020204" pitchFamily="34" charset="0"/>
            </a:endParaRPr>
          </a:p>
          <a:p>
            <a:pPr marL="0" indent="0">
              <a:buNone/>
              <a:defRPr/>
            </a:pPr>
            <a:endParaRPr lang="lv-LV" sz="1600" dirty="0">
              <a:latin typeface="Arial" panose="020B0604020202020204" pitchFamily="34" charset="0"/>
              <a:cs typeface="Arial" panose="020B0604020202020204" pitchFamily="34" charset="0"/>
            </a:endParaRPr>
          </a:p>
          <a:p>
            <a:pPr marL="0" indent="0">
              <a:buNone/>
              <a:defRPr/>
            </a:pPr>
            <a:r>
              <a:rPr lang="lv-LV" sz="1600" dirty="0" err="1" smtClean="0">
                <a:latin typeface="Arial" panose="020B0604020202020204" pitchFamily="34" charset="0"/>
                <a:cs typeface="Arial" panose="020B0604020202020204" pitchFamily="34" charset="0"/>
              </a:rPr>
              <a:t>M</a:t>
            </a:r>
            <a:r>
              <a:rPr lang="en-US" sz="1600" dirty="0" err="1" smtClean="0">
                <a:latin typeface="Arial" panose="020B0604020202020204" pitchFamily="34" charset="0"/>
                <a:cs typeface="Arial" panose="020B0604020202020204" pitchFamily="34" charset="0"/>
              </a:rPr>
              <a:t>eža</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īpašniekiem</a:t>
            </a:r>
            <a:r>
              <a:rPr lang="en-US" sz="1600" dirty="0">
                <a:latin typeface="Arial" panose="020B0604020202020204" pitchFamily="34" charset="0"/>
                <a:cs typeface="Arial" panose="020B0604020202020204" pitchFamily="34" charset="0"/>
              </a:rPr>
              <a:t> </a:t>
            </a:r>
            <a:r>
              <a:rPr lang="lv-LV" sz="1600" dirty="0" err="1">
                <a:latin typeface="Arial" panose="020B0604020202020204" pitchFamily="34" charset="0"/>
                <a:cs typeface="Arial" panose="020B0604020202020204" pitchFamily="34" charset="0"/>
              </a:rPr>
              <a:t>k</a:t>
            </a:r>
            <a:r>
              <a:rPr lang="en-US" sz="1600" dirty="0" err="1" smtClean="0">
                <a:latin typeface="Arial" panose="020B0604020202020204" pitchFamily="34" charset="0"/>
                <a:cs typeface="Arial" panose="020B0604020202020204" pitchFamily="34" charset="0"/>
              </a:rPr>
              <a:t>onsultāciju</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ietvaros</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bezmaksas</a:t>
            </a:r>
            <a:r>
              <a:rPr lang="en-US" sz="1600" dirty="0" smtClean="0">
                <a:latin typeface="Arial" panose="020B0604020202020204" pitchFamily="34" charset="0"/>
                <a:cs typeface="Arial" panose="020B0604020202020204" pitchFamily="34" charset="0"/>
              </a:rPr>
              <a:t> </a:t>
            </a:r>
            <a:r>
              <a:rPr lang="lv-LV" sz="1600" dirty="0" smtClean="0">
                <a:latin typeface="Arial" panose="020B0604020202020204" pitchFamily="34" charset="0"/>
                <a:cs typeface="Arial" panose="020B0604020202020204" pitchFamily="34" charset="0"/>
              </a:rPr>
              <a:t>ir iespējams saņemt:</a:t>
            </a:r>
            <a:endParaRPr lang="lv-LV" sz="1600" dirty="0">
              <a:latin typeface="Arial" panose="020B0604020202020204" pitchFamily="34" charset="0"/>
              <a:cs typeface="Arial" panose="020B0604020202020204" pitchFamily="34" charset="0"/>
            </a:endParaRPr>
          </a:p>
          <a:p>
            <a:pPr lvl="0">
              <a:defRPr/>
            </a:pPr>
            <a:r>
              <a:rPr lang="en-US" sz="1600" dirty="0" err="1">
                <a:solidFill>
                  <a:prstClr val="black"/>
                </a:solidFill>
                <a:latin typeface="Arial" panose="020B0604020202020204" pitchFamily="34" charset="0"/>
                <a:cs typeface="Arial" panose="020B0604020202020204" pitchFamily="34" charset="0"/>
              </a:rPr>
              <a:t>meža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apsaimniekošanas</a:t>
            </a:r>
            <a:r>
              <a:rPr lang="en-US" sz="1600" dirty="0">
                <a:solidFill>
                  <a:prstClr val="black"/>
                </a:solidFill>
                <a:latin typeface="Arial" panose="020B0604020202020204" pitchFamily="34" charset="0"/>
                <a:cs typeface="Arial" panose="020B0604020202020204" pitchFamily="34" charset="0"/>
              </a:rPr>
              <a:t> </a:t>
            </a:r>
            <a:r>
              <a:rPr lang="en-US" sz="1600" dirty="0" err="1" smtClean="0">
                <a:solidFill>
                  <a:prstClr val="black"/>
                </a:solidFill>
                <a:latin typeface="Arial" panose="020B0604020202020204" pitchFamily="34" charset="0"/>
                <a:cs typeface="Arial" panose="020B0604020202020204" pitchFamily="34" charset="0"/>
              </a:rPr>
              <a:t>ieteikumus</a:t>
            </a:r>
            <a:endParaRPr lang="lv-LV" sz="1600" dirty="0" smtClean="0">
              <a:latin typeface="Arial" panose="020B0604020202020204" pitchFamily="34" charset="0"/>
              <a:cs typeface="Arial" panose="020B0604020202020204" pitchFamily="34" charset="0"/>
            </a:endParaRPr>
          </a:p>
          <a:p>
            <a:pPr>
              <a:defRPr/>
            </a:pPr>
            <a:r>
              <a:rPr lang="en-US" sz="1600" dirty="0" err="1" smtClean="0">
                <a:latin typeface="Arial" panose="020B0604020202020204" pitchFamily="34" charset="0"/>
                <a:cs typeface="Arial" panose="020B0604020202020204" pitchFamily="34" charset="0"/>
              </a:rPr>
              <a:t>cirsmu</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novērtēšanu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galvenajā</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cirtē</a:t>
            </a:r>
            <a:endParaRPr lang="lv-LV" sz="1600" dirty="0" smtClean="0">
              <a:latin typeface="Arial" panose="020B0604020202020204" pitchFamily="34" charset="0"/>
              <a:cs typeface="Arial" panose="020B0604020202020204" pitchFamily="34" charset="0"/>
            </a:endParaRPr>
          </a:p>
          <a:p>
            <a:pPr>
              <a:defRPr/>
            </a:pPr>
            <a:r>
              <a:rPr lang="lv-LV" sz="1600" dirty="0" err="1" smtClean="0">
                <a:latin typeface="Arial" panose="020B0604020202020204" pitchFamily="34" charset="0"/>
                <a:cs typeface="Arial" panose="020B0604020202020204" pitchFamily="34" charset="0"/>
              </a:rPr>
              <a:t>m</a:t>
            </a:r>
            <a:r>
              <a:rPr lang="en-US" sz="1600" dirty="0" err="1" smtClean="0">
                <a:latin typeface="Arial" panose="020B0604020202020204" pitchFamily="34" charset="0"/>
                <a:cs typeface="Arial" panose="020B0604020202020204" pitchFamily="34" charset="0"/>
              </a:rPr>
              <a:t>eža</a:t>
            </a:r>
            <a:r>
              <a:rPr lang="lv-LV" sz="1600" dirty="0" smtClean="0">
                <a:latin typeface="Arial" panose="020B0604020202020204" pitchFamily="34" charset="0"/>
                <a:cs typeface="Arial" panose="020B0604020202020204" pitchFamily="34" charset="0"/>
              </a:rPr>
              <a:t> </a:t>
            </a:r>
            <a:r>
              <a:rPr lang="lv-LV" sz="1600" dirty="0">
                <a:latin typeface="Arial" panose="020B0604020202020204" pitchFamily="34" charset="0"/>
                <a:cs typeface="Arial" panose="020B0604020202020204" pitchFamily="34" charset="0"/>
              </a:rPr>
              <a:t>īpašuma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vērtības</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noteikšanu</a:t>
            </a:r>
            <a:endParaRPr lang="lv-LV" sz="1600" dirty="0" smtClean="0">
              <a:latin typeface="Arial" panose="020B0604020202020204" pitchFamily="34" charset="0"/>
              <a:cs typeface="Arial" panose="020B0604020202020204" pitchFamily="34" charset="0"/>
            </a:endParaRPr>
          </a:p>
          <a:p>
            <a:pPr>
              <a:defRPr/>
            </a:pPr>
            <a:r>
              <a:rPr lang="en-US" sz="1600" dirty="0" err="1" smtClean="0">
                <a:latin typeface="Arial" panose="020B0604020202020204" pitchFamily="34" charset="0"/>
                <a:cs typeface="Arial" panose="020B0604020202020204" pitchFamily="34" charset="0"/>
              </a:rPr>
              <a:t>mežaudzes</a:t>
            </a:r>
            <a:r>
              <a:rPr lang="en-US" sz="1600" dirty="0" smtClean="0">
                <a:latin typeface="Arial" panose="020B0604020202020204" pitchFamily="34" charset="0"/>
                <a:cs typeface="Arial" panose="020B0604020202020204" pitchFamily="34" charset="0"/>
              </a:rPr>
              <a:t> </a:t>
            </a:r>
            <a:r>
              <a:rPr lang="lv-LV" sz="1600" dirty="0" smtClean="0">
                <a:latin typeface="Arial" panose="020B0604020202020204" pitchFamily="34" charset="0"/>
                <a:cs typeface="Arial" panose="020B0604020202020204" pitchFamily="34" charset="0"/>
              </a:rPr>
              <a:t>bioloģiskās daudzveidības </a:t>
            </a:r>
            <a:r>
              <a:rPr lang="en-US" sz="1600" dirty="0" err="1" smtClean="0">
                <a:latin typeface="Arial" panose="020B0604020202020204" pitchFamily="34" charset="0"/>
                <a:cs typeface="Arial" panose="020B0604020202020204" pitchFamily="34" charset="0"/>
              </a:rPr>
              <a:t>novērtēšanu</a:t>
            </a:r>
            <a:endParaRPr lang="lv-LV" sz="1600" dirty="0" smtClean="0">
              <a:latin typeface="Arial" panose="020B0604020202020204" pitchFamily="34" charset="0"/>
              <a:cs typeface="Arial" panose="020B0604020202020204" pitchFamily="34" charset="0"/>
            </a:endParaRPr>
          </a:p>
          <a:p>
            <a:pPr>
              <a:defRPr/>
            </a:pPr>
            <a:r>
              <a:rPr lang="lv-LV" sz="1600" dirty="0" smtClean="0">
                <a:latin typeface="Arial" panose="020B0604020202020204" pitchFamily="34" charset="0"/>
                <a:cs typeface="Arial" panose="020B0604020202020204" pitchFamily="34" charset="0"/>
              </a:rPr>
              <a:t>r</a:t>
            </a:r>
            <a:r>
              <a:rPr lang="en-US" sz="1600" dirty="0" err="1" smtClean="0">
                <a:latin typeface="Arial" panose="020B0604020202020204" pitchFamily="34" charset="0"/>
                <a:cs typeface="Arial" panose="020B0604020202020204" pitchFamily="34" charset="0"/>
              </a:rPr>
              <a:t>ekomendācijas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par </a:t>
            </a:r>
            <a:r>
              <a:rPr lang="en-US" sz="1600" dirty="0" err="1">
                <a:latin typeface="Arial" panose="020B0604020202020204" pitchFamily="34" charset="0"/>
                <a:cs typeface="Arial" panose="020B0604020202020204" pitchFamily="34" charset="0"/>
              </a:rPr>
              <a:t>putniem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saudzīgu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meža</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apsaimniekošanu</a:t>
            </a:r>
            <a:endParaRPr lang="lv-LV" sz="1600" dirty="0" smtClean="0">
              <a:latin typeface="Arial" panose="020B0604020202020204" pitchFamily="34" charset="0"/>
              <a:cs typeface="Arial" panose="020B0604020202020204" pitchFamily="34" charset="0"/>
            </a:endParaRPr>
          </a:p>
          <a:p>
            <a:pPr>
              <a:defRPr/>
            </a:pPr>
            <a:r>
              <a:rPr lang="en-US" sz="1600" dirty="0" err="1" smtClean="0">
                <a:latin typeface="Arial" panose="020B0604020202020204" pitchFamily="34" charset="0"/>
                <a:cs typeface="Arial" panose="020B0604020202020204" pitchFamily="34" charset="0"/>
              </a:rPr>
              <a:t>cirsmu</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stigošanu</a:t>
            </a:r>
            <a:r>
              <a:rPr lang="en-US" sz="1600" dirty="0">
                <a:latin typeface="Arial" panose="020B0604020202020204" pitchFamily="34" charset="0"/>
                <a:cs typeface="Arial" panose="020B0604020202020204" pitchFamily="34" charset="0"/>
              </a:rPr>
              <a:t> un </a:t>
            </a:r>
            <a:r>
              <a:rPr lang="en-US" sz="1600" dirty="0" err="1">
                <a:latin typeface="Arial" panose="020B0604020202020204" pitchFamily="34" charset="0"/>
                <a:cs typeface="Arial" panose="020B0604020202020204" pitchFamily="34" charset="0"/>
              </a:rPr>
              <a:t>novērtēšanu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ūdens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objektu</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aizsargjoslās</a:t>
            </a:r>
            <a:endParaRPr lang="lv-LV" sz="1600" dirty="0" smtClean="0">
              <a:latin typeface="Arial" panose="020B0604020202020204" pitchFamily="34" charset="0"/>
              <a:cs typeface="Arial" panose="020B0604020202020204" pitchFamily="34" charset="0"/>
            </a:endParaRPr>
          </a:p>
          <a:p>
            <a:pPr>
              <a:defRPr/>
            </a:pPr>
            <a:r>
              <a:rPr lang="lv-LV" sz="1600" dirty="0" smtClean="0">
                <a:latin typeface="Arial" panose="020B0604020202020204" pitchFamily="34" charset="0"/>
                <a:cs typeface="Arial" panose="020B0604020202020204" pitchFamily="34" charset="0"/>
              </a:rPr>
              <a:t>un citu informāciju</a:t>
            </a:r>
          </a:p>
          <a:p>
            <a:pPr marL="0" indent="0">
              <a:buNone/>
              <a:defRPr/>
            </a:pPr>
            <a:endParaRPr lang="lv-LV" sz="1600" dirty="0" smtClean="0">
              <a:latin typeface="Arial" panose="020B0604020202020204" pitchFamily="34" charset="0"/>
              <a:cs typeface="Arial" panose="020B0604020202020204" pitchFamily="34" charset="0"/>
            </a:endParaRPr>
          </a:p>
          <a:p>
            <a:pPr>
              <a:defRPr/>
            </a:pPr>
            <a:endParaRPr lang="lv-LV" sz="1600" dirty="0">
              <a:latin typeface="Arial" panose="020B0604020202020204" pitchFamily="34" charset="0"/>
              <a:cs typeface="Arial" panose="020B0604020202020204" pitchFamily="34" charset="0"/>
            </a:endParaRPr>
          </a:p>
          <a:p>
            <a:pPr marL="0" indent="0">
              <a:buNone/>
              <a:defRPr/>
            </a:pPr>
            <a:endParaRPr lang="lv-LV" sz="1600" dirty="0">
              <a:latin typeface="Arial" panose="020B0604020202020204" pitchFamily="34" charset="0"/>
              <a:cs typeface="Arial" panose="020B0604020202020204" pitchFamily="34" charset="0"/>
            </a:endParaRPr>
          </a:p>
          <a:p>
            <a:pPr marL="0" indent="0">
              <a:buNone/>
              <a:defRPr/>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2991" t="9221" r="759" b="9786"/>
          <a:stretch/>
        </p:blipFill>
        <p:spPr>
          <a:xfrm>
            <a:off x="2411760" y="187214"/>
            <a:ext cx="4229100" cy="695325"/>
          </a:xfrm>
          <a:prstGeom prst="rect">
            <a:avLst/>
          </a:prstGeom>
        </p:spPr>
      </p:pic>
    </p:spTree>
    <p:extLst>
      <p:ext uri="{BB962C8B-B14F-4D97-AF65-F5344CB8AC3E}">
        <p14:creationId xmlns:p14="http://schemas.microsoft.com/office/powerpoint/2010/main" val="2865305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481856"/>
            <a:ext cx="8640960" cy="3600400"/>
          </a:xfrm>
        </p:spPr>
        <p:txBody>
          <a:bodyPr>
            <a:noAutofit/>
          </a:bodyPr>
          <a:lstStyle/>
          <a:p>
            <a:pPr marL="0" indent="0">
              <a:buNone/>
            </a:pPr>
            <a:r>
              <a:rPr lang="lv-LV" altLang="lv-LV" sz="1600" dirty="0" smtClean="0">
                <a:latin typeface="Arial" charset="0"/>
              </a:rPr>
              <a:t>	</a:t>
            </a:r>
            <a:endParaRPr lang="lv-LV" altLang="lv-LV" sz="1600" dirty="0">
              <a:latin typeface="Arial" charset="0"/>
            </a:endParaRPr>
          </a:p>
          <a:p>
            <a:pPr marL="0" indent="0">
              <a:buNone/>
            </a:pPr>
            <a:endParaRPr lang="lv-LV" altLang="lv-LV" sz="1600" b="1" dirty="0" smtClean="0">
              <a:latin typeface="Arial" panose="020B0604020202020204" pitchFamily="34" charset="0"/>
              <a:cs typeface="Arial" panose="020B0604020202020204" pitchFamily="34" charset="0"/>
            </a:endParaRPr>
          </a:p>
          <a:p>
            <a:r>
              <a:rPr lang="lv-LV" altLang="lv-LV" sz="1600" dirty="0" smtClean="0">
                <a:latin typeface="Arial" panose="020B0604020202020204" pitchFamily="34" charset="0"/>
                <a:cs typeface="Arial" panose="020B0604020202020204" pitchFamily="34" charset="0"/>
              </a:rPr>
              <a:t>Sadarbībā </a:t>
            </a:r>
            <a:r>
              <a:rPr lang="lv-LV" altLang="lv-LV" sz="1600" dirty="0">
                <a:latin typeface="Arial" panose="020B0604020202020204" pitchFamily="34" charset="0"/>
                <a:cs typeface="Arial" panose="020B0604020202020204" pitchFamily="34" charset="0"/>
              </a:rPr>
              <a:t>ar Latvijas Ornitoloģijas </a:t>
            </a:r>
            <a:r>
              <a:rPr lang="lv-LV" altLang="lv-LV" sz="1600" dirty="0" smtClean="0">
                <a:latin typeface="Arial" panose="020B0604020202020204" pitchFamily="34" charset="0"/>
                <a:cs typeface="Arial" panose="020B0604020202020204" pitchFamily="34" charset="0"/>
              </a:rPr>
              <a:t>biedrību uzlabots konsultāciju saturs </a:t>
            </a:r>
            <a:r>
              <a:rPr lang="lv-LV" altLang="lv-LV" sz="1600" dirty="0">
                <a:latin typeface="Arial" panose="020B0604020202020204" pitchFamily="34" charset="0"/>
                <a:cs typeface="Arial" panose="020B0604020202020204" pitchFamily="34" charset="0"/>
              </a:rPr>
              <a:t>par </a:t>
            </a:r>
            <a:r>
              <a:rPr lang="lv-LV" altLang="lv-LV" sz="1600" dirty="0" smtClean="0">
                <a:latin typeface="Arial" panose="020B0604020202020204" pitchFamily="34" charset="0"/>
                <a:cs typeface="Arial" panose="020B0604020202020204" pitchFamily="34" charset="0"/>
              </a:rPr>
              <a:t>putniem </a:t>
            </a:r>
            <a:r>
              <a:rPr lang="lv-LV" altLang="lv-LV" sz="1600" dirty="0">
                <a:latin typeface="Arial" panose="020B0604020202020204" pitchFamily="34" charset="0"/>
                <a:cs typeface="Arial" panose="020B0604020202020204" pitchFamily="34" charset="0"/>
              </a:rPr>
              <a:t>saudzīgu meža </a:t>
            </a:r>
            <a:r>
              <a:rPr lang="lv-LV" altLang="lv-LV" sz="1600" dirty="0" smtClean="0">
                <a:latin typeface="Arial" panose="020B0604020202020204" pitchFamily="34" charset="0"/>
                <a:cs typeface="Arial" panose="020B0604020202020204" pitchFamily="34" charset="0"/>
              </a:rPr>
              <a:t>apsaimniekošanu</a:t>
            </a:r>
            <a:endParaRPr lang="lv-LV" altLang="lv-LV" sz="1600" dirty="0">
              <a:latin typeface="Arial" panose="020B0604020202020204" pitchFamily="34" charset="0"/>
              <a:cs typeface="Arial" panose="020B0604020202020204" pitchFamily="34" charset="0"/>
            </a:endParaRPr>
          </a:p>
          <a:p>
            <a:r>
              <a:rPr lang="lv-LV" altLang="lv-LV" sz="1600" dirty="0" smtClean="0">
                <a:latin typeface="Arial" panose="020B0604020202020204" pitchFamily="34" charset="0"/>
                <a:cs typeface="Arial" panose="020B0604020202020204" pitchFamily="34" charset="0"/>
              </a:rPr>
              <a:t>Iespēja iegūt cirsmas skici, kurā atzīmētas saglabājamās dabas vērtības</a:t>
            </a:r>
          </a:p>
          <a:p>
            <a:r>
              <a:rPr lang="lv-LV" altLang="lv-LV" sz="1600" dirty="0" smtClean="0">
                <a:latin typeface="Arial" panose="020B0604020202020204" pitchFamily="34" charset="0"/>
                <a:cs typeface="Arial" panose="020B0604020202020204" pitchFamily="34" charset="0"/>
              </a:rPr>
              <a:t>MKPC cirsmu novērtējumi pieejami ar biomasas apjomu un tās vērtību</a:t>
            </a:r>
            <a:endParaRPr lang="lv-LV" altLang="lv-LV" sz="1600" dirty="0">
              <a:latin typeface="Arial" panose="020B0604020202020204" pitchFamily="34" charset="0"/>
              <a:cs typeface="Arial" panose="020B0604020202020204" pitchFamily="34" charset="0"/>
            </a:endParaRPr>
          </a:p>
          <a:p>
            <a:r>
              <a:rPr lang="lv-LV" altLang="lv-LV" sz="1600" dirty="0" smtClean="0">
                <a:latin typeface="Arial" panose="020B0604020202020204" pitchFamily="34" charset="0"/>
                <a:cs typeface="Arial" panose="020B0604020202020204" pitchFamily="34" charset="0"/>
              </a:rPr>
              <a:t>Bezmaksas </a:t>
            </a:r>
            <a:r>
              <a:rPr lang="lv-LV" altLang="lv-LV" sz="1600" dirty="0">
                <a:latin typeface="Arial" panose="020B0604020202020204" pitchFamily="34" charset="0"/>
                <a:cs typeface="Arial" panose="020B0604020202020204" pitchFamily="34" charset="0"/>
              </a:rPr>
              <a:t>konsultācijām var pieteikties meža īpašnieki vai tiesiskie valdītāji- fiziskas un juridiskas personas, maksimālais atbalsta apmērs vienam labuma guvējam palielināts līdz 3000 </a:t>
            </a:r>
            <a:r>
              <a:rPr lang="lv-LV" altLang="lv-LV" sz="1600" dirty="0" smtClean="0">
                <a:latin typeface="Arial" panose="020B0604020202020204" pitchFamily="34" charset="0"/>
                <a:cs typeface="Arial" panose="020B0604020202020204" pitchFamily="34" charset="0"/>
              </a:rPr>
              <a:t>EUR</a:t>
            </a:r>
          </a:p>
          <a:p>
            <a:r>
              <a:rPr lang="lv-LV" altLang="lv-LV" sz="1600" dirty="0">
                <a:latin typeface="Arial" charset="0"/>
              </a:rPr>
              <a:t>2020. gadā bezmaksas </a:t>
            </a:r>
            <a:r>
              <a:rPr lang="lv-LV" altLang="lv-LV" sz="1600" dirty="0" smtClean="0">
                <a:latin typeface="Arial" panose="020B0604020202020204" pitchFamily="34" charset="0"/>
                <a:cs typeface="Arial" panose="020B0604020202020204" pitchFamily="34" charset="0"/>
              </a:rPr>
              <a:t>konsultācijas būs saņēmuši 340 </a:t>
            </a:r>
            <a:r>
              <a:rPr lang="lv-LV" altLang="lv-LV" sz="1600" dirty="0">
                <a:latin typeface="Arial" panose="020B0604020202020204" pitchFamily="34" charset="0"/>
                <a:cs typeface="Arial" panose="020B0604020202020204" pitchFamily="34" charset="0"/>
              </a:rPr>
              <a:t>meža </a:t>
            </a:r>
            <a:r>
              <a:rPr lang="lv-LV" altLang="lv-LV" sz="1600" dirty="0" smtClean="0">
                <a:latin typeface="Arial" panose="020B0604020202020204" pitchFamily="34" charset="0"/>
                <a:cs typeface="Arial" panose="020B0604020202020204" pitchFamily="34" charset="0"/>
              </a:rPr>
              <a:t>īpašnieki</a:t>
            </a:r>
          </a:p>
          <a:p>
            <a:r>
              <a:rPr lang="lv-LV" altLang="lv-LV" sz="1600" dirty="0">
                <a:latin typeface="Arial" panose="020B0604020202020204" pitchFamily="34" charset="0"/>
                <a:cs typeface="Arial" panose="020B0604020202020204" pitchFamily="34" charset="0"/>
              </a:rPr>
              <a:t>Programma norisinās līdz 2023. gada </a:t>
            </a:r>
            <a:r>
              <a:rPr lang="lv-LV" altLang="lv-LV" sz="1600" dirty="0" smtClean="0">
                <a:latin typeface="Arial" panose="020B0604020202020204" pitchFamily="34" charset="0"/>
                <a:cs typeface="Arial" panose="020B0604020202020204" pitchFamily="34" charset="0"/>
              </a:rPr>
              <a:t>nogalei</a:t>
            </a:r>
            <a:endParaRPr lang="lv-LV" altLang="lv-LV" sz="1600" dirty="0">
              <a:latin typeface="Arial" panose="020B0604020202020204" pitchFamily="34" charset="0"/>
              <a:cs typeface="Arial" panose="020B0604020202020204" pitchFamily="34" charset="0"/>
            </a:endParaRPr>
          </a:p>
          <a:p>
            <a:pPr marL="0" indent="0">
              <a:buNone/>
            </a:pPr>
            <a:endParaRPr lang="lv-LV" sz="1600" dirty="0" smtClean="0">
              <a:latin typeface="Arial" panose="020B0604020202020204" pitchFamily="34" charset="0"/>
              <a:cs typeface="Arial" panose="020B0604020202020204" pitchFamily="34" charset="0"/>
            </a:endParaRPr>
          </a:p>
          <a:p>
            <a:pPr marL="0" lvl="1" indent="0" algn="ctr">
              <a:buNone/>
            </a:pPr>
            <a:r>
              <a:rPr lang="lv-LV" sz="1600" b="1" dirty="0" smtClean="0">
                <a:latin typeface="Arial" panose="020B0604020202020204" pitchFamily="34" charset="0"/>
                <a:cs typeface="Arial" panose="020B0604020202020204" pitchFamily="34" charset="0"/>
              </a:rPr>
              <a:t>Pieteikšanās </a:t>
            </a:r>
            <a:r>
              <a:rPr lang="lv-LV" sz="1600" b="1" dirty="0">
                <a:latin typeface="Arial" panose="020B0604020202020204" pitchFamily="34" charset="0"/>
                <a:cs typeface="Arial" panose="020B0604020202020204" pitchFamily="34" charset="0"/>
              </a:rPr>
              <a:t>konsultāciju saņemšanai:</a:t>
            </a:r>
          </a:p>
          <a:p>
            <a:pPr marL="0" indent="0" algn="ctr">
              <a:buNone/>
            </a:pPr>
            <a:r>
              <a:rPr lang="lv-LV" sz="1600" dirty="0" smtClean="0">
                <a:latin typeface="Arial" panose="020B0604020202020204" pitchFamily="34" charset="0"/>
                <a:cs typeface="Arial" panose="020B0604020202020204" pitchFamily="34" charset="0"/>
              </a:rPr>
              <a:t>MKPC nodaļās, vai MKPC CB, </a:t>
            </a:r>
            <a:r>
              <a:rPr lang="lv-LV" sz="1600" dirty="0" err="1" smtClean="0">
                <a:latin typeface="Arial" panose="020B0604020202020204" pitchFamily="34" charset="0"/>
                <a:cs typeface="Arial" panose="020B0604020202020204" pitchFamily="34" charset="0"/>
              </a:rPr>
              <a:t>karlis.folkmanis@mkpc.llkc.lv</a:t>
            </a:r>
            <a:endParaRPr lang="lv-LV" sz="16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sp>
        <p:nvSpPr>
          <p:cNvPr id="6" name="Title 1"/>
          <p:cNvSpPr txBox="1">
            <a:spLocks/>
          </p:cNvSpPr>
          <p:nvPr/>
        </p:nvSpPr>
        <p:spPr>
          <a:xfrm>
            <a:off x="399749" y="134076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smtClean="0">
                <a:solidFill>
                  <a:srgbClr val="800000"/>
                </a:solidFill>
                <a:effectLst>
                  <a:outerShdw blurRad="38100" dist="38100" dir="2700000" algn="tl">
                    <a:srgbClr val="000000">
                      <a:alpha val="43137"/>
                    </a:srgbClr>
                  </a:outerShdw>
                </a:effectLst>
                <a:cs typeface="Arial" panose="020B0604020202020204" pitchFamily="34" charset="0"/>
              </a:rPr>
              <a:t>LAP 2014.-2020. </a:t>
            </a:r>
            <a:r>
              <a:rPr lang="lv-LV" altLang="en-US" sz="2800" b="1" dirty="0" err="1" smtClean="0">
                <a:solidFill>
                  <a:srgbClr val="800000"/>
                </a:solidFill>
                <a:effectLst>
                  <a:outerShdw blurRad="38100" dist="38100" dir="2700000" algn="tl">
                    <a:srgbClr val="000000">
                      <a:alpha val="43137"/>
                    </a:srgbClr>
                  </a:outerShdw>
                </a:effectLst>
                <a:cs typeface="Arial" panose="020B0604020202020204" pitchFamily="34" charset="0"/>
              </a:rPr>
              <a:t>apakšpasākuma</a:t>
            </a:r>
            <a:r>
              <a:rPr lang="lv-LV" altLang="en-US" sz="2800" b="1" dirty="0" smtClean="0">
                <a:solidFill>
                  <a:srgbClr val="800000"/>
                </a:solidFill>
                <a:effectLst>
                  <a:outerShdw blurRad="38100" dist="38100" dir="2700000" algn="tl">
                    <a:srgbClr val="000000">
                      <a:alpha val="43137"/>
                    </a:srgbClr>
                  </a:outerShdw>
                </a:effectLst>
                <a:cs typeface="Arial" panose="020B0604020202020204" pitchFamily="34" charset="0"/>
              </a:rPr>
              <a:t/>
            </a:r>
            <a:br>
              <a:rPr lang="lv-LV" altLang="en-US" sz="2800" b="1" dirty="0" smtClean="0">
                <a:solidFill>
                  <a:srgbClr val="800000"/>
                </a:solidFill>
                <a:effectLst>
                  <a:outerShdw blurRad="38100" dist="38100" dir="2700000" algn="tl">
                    <a:srgbClr val="000000">
                      <a:alpha val="43137"/>
                    </a:srgbClr>
                  </a:outerShdw>
                </a:effectLst>
                <a:cs typeface="Arial" panose="020B0604020202020204" pitchFamily="34" charset="0"/>
              </a:rPr>
            </a:br>
            <a:r>
              <a:rPr lang="lv-LV" altLang="en-US" sz="2800" b="1" dirty="0" smtClean="0">
                <a:solidFill>
                  <a:srgbClr val="800000"/>
                </a:solidFill>
                <a:effectLst>
                  <a:outerShdw blurRad="38100" dist="38100" dir="2700000" algn="tl">
                    <a:srgbClr val="000000">
                      <a:alpha val="43137"/>
                    </a:srgbClr>
                  </a:outerShdw>
                </a:effectLst>
                <a:cs typeface="Arial" panose="020B0604020202020204" pitchFamily="34" charset="0"/>
              </a:rPr>
              <a:t>“Atbalsts konsultāciju pakalpojumu izmantošanas veicināšanai”</a:t>
            </a:r>
          </a:p>
          <a:p>
            <a:endParaRPr lang="lv-LV" altLang="en-US" sz="1100" b="1" dirty="0" smtClean="0">
              <a:solidFill>
                <a:srgbClr val="800000"/>
              </a:solidFill>
              <a:effectLst>
                <a:outerShdw blurRad="38100" dist="38100" dir="2700000" algn="tl">
                  <a:srgbClr val="000000">
                    <a:alpha val="43137"/>
                  </a:srgbClr>
                </a:outerShdw>
              </a:effectLst>
              <a:cs typeface="Arial" panose="020B0604020202020204" pitchFamily="34" charset="0"/>
            </a:endParaRPr>
          </a:p>
          <a:p>
            <a:r>
              <a:rPr lang="lv-LV" altLang="lv-LV" sz="2800" b="1" dirty="0" smtClean="0">
                <a:solidFill>
                  <a:srgbClr val="800000"/>
                </a:solidFill>
                <a:effectLst>
                  <a:outerShdw blurRad="38100" dist="38100" dir="2700000" algn="tl">
                    <a:srgbClr val="000000">
                      <a:alpha val="43137"/>
                    </a:srgbClr>
                  </a:outerShdw>
                </a:effectLst>
                <a:cs typeface="Arial" panose="020B0604020202020204" pitchFamily="34" charset="0"/>
              </a:rPr>
              <a:t>Jaunumi un statistika</a:t>
            </a:r>
            <a:endParaRPr lang="en-US" altLang="lv-LV" sz="2800" b="1" dirty="0" smtClean="0">
              <a:solidFill>
                <a:srgbClr val="800000"/>
              </a:solidFill>
              <a:effectLst>
                <a:outerShdw blurRad="38100" dist="38100" dir="2700000" algn="tl">
                  <a:srgbClr val="000000">
                    <a:alpha val="43137"/>
                  </a:srgbClr>
                </a:outerShdw>
              </a:effectLst>
              <a:cs typeface="Arial" panose="020B0604020202020204" pitchFamily="34"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2991" t="9221" r="759" b="9786"/>
          <a:stretch/>
        </p:blipFill>
        <p:spPr>
          <a:xfrm>
            <a:off x="2411760" y="187214"/>
            <a:ext cx="4229100" cy="695325"/>
          </a:xfrm>
          <a:prstGeom prst="rect">
            <a:avLst/>
          </a:prstGeom>
        </p:spPr>
      </p:pic>
    </p:spTree>
    <p:extLst>
      <p:ext uri="{BB962C8B-B14F-4D97-AF65-F5344CB8AC3E}">
        <p14:creationId xmlns:p14="http://schemas.microsoft.com/office/powerpoint/2010/main" val="3539848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KarlisFolkmanis\Desktop\KP 2\Vadlīnijas\Pielikumi\Mežvērte Dabas elemen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916832"/>
            <a:ext cx="3255904" cy="43842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p:cNvGraphicFramePr>
            <a:graphicFrameLocks noChangeAspect="1"/>
          </p:cNvGraphicFramePr>
          <p:nvPr>
            <p:extLst>
              <p:ext uri="{D42A27DB-BD31-4B8C-83A1-F6EECF244321}">
                <p14:modId xmlns:p14="http://schemas.microsoft.com/office/powerpoint/2010/main" val="1035371125"/>
              </p:ext>
            </p:extLst>
          </p:nvPr>
        </p:nvGraphicFramePr>
        <p:xfrm>
          <a:off x="0" y="2348880"/>
          <a:ext cx="5872162" cy="4064000"/>
        </p:xfrm>
        <a:graphic>
          <a:graphicData uri="http://schemas.openxmlformats.org/presentationml/2006/ole">
            <mc:AlternateContent xmlns:mc="http://schemas.openxmlformats.org/markup-compatibility/2006">
              <mc:Choice xmlns:v="urn:schemas-microsoft-com:vml" Requires="v">
                <p:oleObj spid="_x0000_s1139" name="Document" r:id="rId4" imgW="10401483" imgH="7200104" progId="Word.Document.8">
                  <p:embed/>
                </p:oleObj>
              </mc:Choice>
              <mc:Fallback>
                <p:oleObj name="Document" r:id="rId4" imgW="10401483" imgH="7200104" progId="Word.Document.8">
                  <p:embed/>
                  <p:pic>
                    <p:nvPicPr>
                      <p:cNvPr id="0" name=""/>
                      <p:cNvPicPr/>
                      <p:nvPr/>
                    </p:nvPicPr>
                    <p:blipFill>
                      <a:blip r:embed="rId5"/>
                      <a:stretch>
                        <a:fillRect/>
                      </a:stretch>
                    </p:blipFill>
                    <p:spPr>
                      <a:xfrm>
                        <a:off x="0" y="2348880"/>
                        <a:ext cx="5872162" cy="4064000"/>
                      </a:xfrm>
                      <a:prstGeom prst="rect">
                        <a:avLst/>
                      </a:prstGeom>
                    </p:spPr>
                  </p:pic>
                </p:oleObj>
              </mc:Fallback>
            </mc:AlternateContent>
          </a:graphicData>
        </a:graphic>
      </p:graphicFrame>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sp>
        <p:nvSpPr>
          <p:cNvPr id="6" name="Title 1"/>
          <p:cNvSpPr>
            <a:spLocks noGrp="1"/>
          </p:cNvSpPr>
          <p:nvPr>
            <p:ph type="title"/>
          </p:nvPr>
        </p:nvSpPr>
        <p:spPr>
          <a:xfrm>
            <a:off x="467544" y="980728"/>
            <a:ext cx="8229600" cy="1143000"/>
          </a:xfrm>
        </p:spPr>
        <p:txBody>
          <a:bodyPr>
            <a:noAutofit/>
          </a:bodyPr>
          <a:lstStyle/>
          <a:p>
            <a:r>
              <a:rPr lang="lv-LV" altLang="en-US" sz="2800" b="1" dirty="0">
                <a:solidFill>
                  <a:srgbClr val="800000"/>
                </a:solidFill>
                <a:effectLst>
                  <a:outerShdw blurRad="38100" dist="38100" dir="2700000" algn="tl">
                    <a:srgbClr val="000000">
                      <a:alpha val="43137"/>
                    </a:srgbClr>
                  </a:outerShdw>
                </a:effectLst>
                <a:cs typeface="Arial" panose="020B0604020202020204" pitchFamily="34" charset="0"/>
              </a:rPr>
              <a:t>LAP 2014.-2020. </a:t>
            </a:r>
            <a:r>
              <a:rPr lang="lv-LV" altLang="en-US" sz="2800" b="1" dirty="0" err="1">
                <a:solidFill>
                  <a:srgbClr val="800000"/>
                </a:solidFill>
                <a:effectLst>
                  <a:outerShdw blurRad="38100" dist="38100" dir="2700000" algn="tl">
                    <a:srgbClr val="000000">
                      <a:alpha val="43137"/>
                    </a:srgbClr>
                  </a:outerShdw>
                </a:effectLst>
                <a:cs typeface="Arial" panose="020B0604020202020204" pitchFamily="34" charset="0"/>
              </a:rPr>
              <a:t>apakšpasākuma</a:t>
            </a:r>
            <a:r>
              <a:rPr lang="lv-LV" altLang="en-US" sz="2800" b="1" dirty="0">
                <a:solidFill>
                  <a:srgbClr val="800000"/>
                </a:solidFill>
                <a:effectLst>
                  <a:outerShdw blurRad="38100" dist="38100" dir="2700000" algn="tl">
                    <a:srgbClr val="000000">
                      <a:alpha val="43137"/>
                    </a:srgbClr>
                  </a:outerShdw>
                </a:effectLst>
                <a:cs typeface="Arial" panose="020B0604020202020204" pitchFamily="34" charset="0"/>
              </a:rPr>
              <a:t/>
            </a:r>
            <a:br>
              <a:rPr lang="lv-LV" altLang="en-US" sz="2800" b="1" dirty="0">
                <a:solidFill>
                  <a:srgbClr val="800000"/>
                </a:solidFill>
                <a:effectLst>
                  <a:outerShdw blurRad="38100" dist="38100" dir="2700000" algn="tl">
                    <a:srgbClr val="000000">
                      <a:alpha val="43137"/>
                    </a:srgbClr>
                  </a:outerShdw>
                </a:effectLst>
                <a:cs typeface="Arial" panose="020B0604020202020204" pitchFamily="34" charset="0"/>
              </a:rPr>
            </a:br>
            <a:r>
              <a:rPr lang="lv-LV" altLang="en-US" sz="2800" b="1" dirty="0">
                <a:solidFill>
                  <a:srgbClr val="800000"/>
                </a:solidFill>
                <a:effectLst>
                  <a:outerShdw blurRad="38100" dist="38100" dir="2700000" algn="tl">
                    <a:srgbClr val="000000">
                      <a:alpha val="43137"/>
                    </a:srgbClr>
                  </a:outerShdw>
                </a:effectLst>
                <a:cs typeface="Arial" panose="020B0604020202020204" pitchFamily="34" charset="0"/>
              </a:rPr>
              <a:t>“Atbalsts konsultāciju pakalpojumu izmantošanas veicināšanai”</a:t>
            </a:r>
            <a:endParaRPr lang="en-US" altLang="lv-LV" sz="2800" b="1" dirty="0" smtClean="0">
              <a:solidFill>
                <a:srgbClr val="800000"/>
              </a:solidFill>
              <a:effectLst>
                <a:outerShdw blurRad="38100" dist="38100" dir="2700000" algn="tl">
                  <a:srgbClr val="000000">
                    <a:alpha val="43137"/>
                  </a:srgbClr>
                </a:outerShdw>
              </a:effectLst>
              <a:cs typeface="Arial" panose="020B0604020202020204" pitchFamily="34" charset="0"/>
            </a:endParaRPr>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52991" t="9221" r="759" b="9786"/>
          <a:stretch/>
        </p:blipFill>
        <p:spPr>
          <a:xfrm>
            <a:off x="2411760" y="187214"/>
            <a:ext cx="4229100" cy="695325"/>
          </a:xfrm>
          <a:prstGeom prst="rect">
            <a:avLst/>
          </a:prstGeom>
        </p:spPr>
      </p:pic>
    </p:spTree>
    <p:extLst>
      <p:ext uri="{BB962C8B-B14F-4D97-AF65-F5344CB8AC3E}">
        <p14:creationId xmlns:p14="http://schemas.microsoft.com/office/powerpoint/2010/main" val="2514766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954" y="1757954"/>
            <a:ext cx="8180051" cy="2246769"/>
          </a:xfrm>
          <a:prstGeom prst="rect">
            <a:avLst/>
          </a:prstGeom>
          <a:noFill/>
        </p:spPr>
        <p:txBody>
          <a:bodyPr wrap="square" rtlCol="0">
            <a:spAutoFit/>
          </a:bodyPr>
          <a:lstStyle/>
          <a:p>
            <a:pPr marL="342900" indent="-342900">
              <a:buFont typeface="Arial" panose="020B0604020202020204" pitchFamily="34" charset="0"/>
              <a:buChar char="•"/>
            </a:pPr>
            <a:r>
              <a:rPr lang="lv-LV" sz="2000" dirty="0" smtClean="0"/>
              <a:t>2020. gadā 13 MKPC darbinieki no visas Latvijas teritorijas apmācīti (teorija un prakse) par egļu </a:t>
            </a:r>
            <a:r>
              <a:rPr lang="lv-LV" sz="2000" dirty="0"/>
              <a:t>astoņzobu mizgraužu izplatības </a:t>
            </a:r>
            <a:r>
              <a:rPr lang="lv-LV" sz="2000" dirty="0" smtClean="0"/>
              <a:t>apkarošanu</a:t>
            </a:r>
            <a:endParaRPr lang="lv-LV" sz="2000" dirty="0"/>
          </a:p>
          <a:p>
            <a:r>
              <a:rPr lang="lv-LV" sz="2000" dirty="0" smtClean="0"/>
              <a:t> </a:t>
            </a:r>
          </a:p>
          <a:p>
            <a:pPr marL="342900" indent="-342900">
              <a:buFont typeface="Arial" panose="020B0604020202020204" pitchFamily="34" charset="0"/>
              <a:buChar char="•"/>
            </a:pPr>
            <a:r>
              <a:rPr lang="lv-LV" sz="2000" dirty="0" smtClean="0"/>
              <a:t>Apmācītie speciālisti privāto </a:t>
            </a:r>
            <a:r>
              <a:rPr lang="lv-LV" sz="2000" dirty="0"/>
              <a:t>mežu īpašniekiem un apsaimniekotājiem </a:t>
            </a:r>
            <a:r>
              <a:rPr lang="lv-LV" sz="2000" dirty="0" smtClean="0"/>
              <a:t>piedāvā </a:t>
            </a:r>
            <a:r>
              <a:rPr lang="lv-LV" sz="2000" dirty="0"/>
              <a:t>konsultācijas par egļu mizgraužu postījumu novērtēšanu, ierobežojošo pasākumu plānošanu un nepieciešamo sadarbību ar citām valsts </a:t>
            </a:r>
            <a:r>
              <a:rPr lang="lv-LV" sz="2000" dirty="0" smtClean="0"/>
              <a:t>institūcijām. </a:t>
            </a:r>
            <a:endParaRPr lang="lv-LV" sz="2000" dirty="0"/>
          </a:p>
        </p:txBody>
      </p:sp>
      <p:pic>
        <p:nvPicPr>
          <p:cNvPr id="1028" name="Picture 4" descr="K:\MKPC\Bildes\Mizgraužu mācības_11.06.2020\IMG-20200612-WA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969026"/>
            <a:ext cx="1898981" cy="25319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K:\MKPC\Bildes\Mizgraužu mācības_11.06.2020\IMG-20200612-WA0029 KOPIJ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42"/>
          <a:stretch/>
        </p:blipFill>
        <p:spPr bwMode="auto">
          <a:xfrm>
            <a:off x="5364088" y="3959802"/>
            <a:ext cx="2232247" cy="2541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K:\MKPC\Bildes\Mizgraužu mācības_11.06.2020\IMG-20200612-WA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804" y="4004723"/>
            <a:ext cx="1872208" cy="2496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sp>
        <p:nvSpPr>
          <p:cNvPr id="11" name="Title 1"/>
          <p:cNvSpPr txBox="1">
            <a:spLocks/>
          </p:cNvSpPr>
          <p:nvPr/>
        </p:nvSpPr>
        <p:spPr>
          <a:xfrm>
            <a:off x="755576" y="455536"/>
            <a:ext cx="727280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altLang="en-US" sz="2800" b="1" dirty="0" smtClean="0">
                <a:solidFill>
                  <a:srgbClr val="800000"/>
                </a:solidFill>
                <a:effectLst>
                  <a:outerShdw blurRad="38100" dist="38100" dir="2700000" algn="tl">
                    <a:srgbClr val="000000">
                      <a:alpha val="43137"/>
                    </a:srgbClr>
                  </a:outerShdw>
                </a:effectLst>
                <a:cs typeface="Arial" panose="020B0604020202020204" pitchFamily="34" charset="0"/>
              </a:rPr>
              <a:t>Konsultācijas meža īpašniekiem par egļu astoņzobu mizgrauzi </a:t>
            </a:r>
            <a:endParaRPr lang="en-US" altLang="lv-LV" sz="2800" b="1" dirty="0" smtClean="0">
              <a:solidFill>
                <a:srgbClr val="800000"/>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4191241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noAutofit/>
          </a:bodyPr>
          <a:lstStyle/>
          <a:p>
            <a:r>
              <a:rPr lang="en-US" altLang="lv-LV" sz="2800" b="1" dirty="0">
                <a:solidFill>
                  <a:srgbClr val="800000"/>
                </a:solidFill>
                <a:effectLst>
                  <a:outerShdw blurRad="38100" dist="38100" dir="2700000" algn="tl">
                    <a:srgbClr val="000000">
                      <a:alpha val="43137"/>
                    </a:srgbClr>
                  </a:outerShdw>
                </a:effectLst>
                <a:cs typeface="Arial" panose="020B0604020202020204" pitchFamily="34" charset="0"/>
              </a:rPr>
              <a:t>LAP 2014. – 2020. </a:t>
            </a:r>
            <a:r>
              <a:rPr lang="lv-LV" altLang="lv-LV" sz="2800" b="1" dirty="0" err="1">
                <a:solidFill>
                  <a:srgbClr val="800000"/>
                </a:solidFill>
                <a:effectLst>
                  <a:outerShdw blurRad="38100" dist="38100" dir="2700000" algn="tl">
                    <a:srgbClr val="000000">
                      <a:alpha val="43137"/>
                    </a:srgbClr>
                  </a:outerShdw>
                </a:effectLst>
                <a:cs typeface="Arial" panose="020B0604020202020204" pitchFamily="34" charset="0"/>
              </a:rPr>
              <a:t>apakšpasākums</a:t>
            </a:r>
            <a:r>
              <a:rPr lang="lv-LV" altLang="lv-LV" sz="2800" b="1" dirty="0">
                <a:solidFill>
                  <a:srgbClr val="800000"/>
                </a:solidFill>
                <a:effectLst>
                  <a:outerShdw blurRad="38100" dist="38100" dir="2700000" algn="tl">
                    <a:srgbClr val="000000">
                      <a:alpha val="43137"/>
                    </a:srgbClr>
                  </a:outerShdw>
                </a:effectLst>
                <a:cs typeface="Arial" panose="020B0604020202020204" pitchFamily="34" charset="0"/>
              </a:rPr>
              <a:t> </a:t>
            </a:r>
            <a:r>
              <a:rPr lang="lv-LV" altLang="lv-LV" sz="2800" b="1" dirty="0" smtClean="0">
                <a:solidFill>
                  <a:srgbClr val="800000"/>
                </a:solidFill>
                <a:effectLst>
                  <a:outerShdw blurRad="38100" dist="38100" dir="2700000" algn="tl">
                    <a:srgbClr val="000000">
                      <a:alpha val="43137"/>
                    </a:srgbClr>
                  </a:outerShdw>
                </a:effectLst>
                <a:cs typeface="Arial" panose="020B0604020202020204" pitchFamily="34" charset="0"/>
              </a:rPr>
              <a:t>«</a:t>
            </a:r>
            <a:r>
              <a:rPr lang="en-US" altLang="lv-LV" sz="2800" b="1" dirty="0" err="1" smtClean="0">
                <a:solidFill>
                  <a:srgbClr val="800000"/>
                </a:solidFill>
                <a:effectLst>
                  <a:outerShdw blurRad="38100" dist="38100" dir="2700000" algn="tl">
                    <a:srgbClr val="000000">
                      <a:alpha val="43137"/>
                    </a:srgbClr>
                  </a:outerShdw>
                </a:effectLst>
                <a:cs typeface="Arial" panose="020B0604020202020204" pitchFamily="34" charset="0"/>
              </a:rPr>
              <a:t>Profesionālās</a:t>
            </a:r>
            <a:r>
              <a:rPr lang="en-US" altLang="lv-LV" sz="2800" b="1" dirty="0" smtClean="0">
                <a:solidFill>
                  <a:srgbClr val="800000"/>
                </a:solidFill>
                <a:effectLst>
                  <a:outerShdw blurRad="38100" dist="38100" dir="2700000" algn="tl">
                    <a:srgbClr val="000000">
                      <a:alpha val="43137"/>
                    </a:srgbClr>
                  </a:outerShdw>
                </a:effectLst>
                <a:cs typeface="Arial" panose="020B0604020202020204" pitchFamily="34" charset="0"/>
              </a:rPr>
              <a:t> </a:t>
            </a:r>
            <a:r>
              <a:rPr lang="en-US" altLang="lv-LV" sz="2800" b="1" dirty="0" err="1">
                <a:solidFill>
                  <a:srgbClr val="800000"/>
                </a:solidFill>
                <a:effectLst>
                  <a:outerShdw blurRad="38100" dist="38100" dir="2700000" algn="tl">
                    <a:srgbClr val="000000">
                      <a:alpha val="43137"/>
                    </a:srgbClr>
                  </a:outerShdw>
                </a:effectLst>
                <a:cs typeface="Arial" panose="020B0604020202020204" pitchFamily="34" charset="0"/>
              </a:rPr>
              <a:t>izglītības</a:t>
            </a:r>
            <a:r>
              <a:rPr lang="en-US" altLang="lv-LV" sz="2800" b="1" dirty="0">
                <a:solidFill>
                  <a:srgbClr val="800000"/>
                </a:solidFill>
                <a:effectLst>
                  <a:outerShdw blurRad="38100" dist="38100" dir="2700000" algn="tl">
                    <a:srgbClr val="000000">
                      <a:alpha val="43137"/>
                    </a:srgbClr>
                  </a:outerShdw>
                </a:effectLst>
                <a:cs typeface="Arial" panose="020B0604020202020204" pitchFamily="34" charset="0"/>
              </a:rPr>
              <a:t> un </a:t>
            </a:r>
            <a:r>
              <a:rPr lang="en-US" altLang="lv-LV" sz="2800" b="1" dirty="0" err="1">
                <a:solidFill>
                  <a:srgbClr val="800000"/>
                </a:solidFill>
                <a:effectLst>
                  <a:outerShdw blurRad="38100" dist="38100" dir="2700000" algn="tl">
                    <a:srgbClr val="000000">
                      <a:alpha val="43137"/>
                    </a:srgbClr>
                  </a:outerShdw>
                </a:effectLst>
                <a:cs typeface="Arial" panose="020B0604020202020204" pitchFamily="34" charset="0"/>
              </a:rPr>
              <a:t>prasmju</a:t>
            </a:r>
            <a:r>
              <a:rPr lang="en-US" altLang="lv-LV" sz="2800" b="1" dirty="0">
                <a:solidFill>
                  <a:srgbClr val="800000"/>
                </a:solidFill>
                <a:effectLst>
                  <a:outerShdw blurRad="38100" dist="38100" dir="2700000" algn="tl">
                    <a:srgbClr val="000000">
                      <a:alpha val="43137"/>
                    </a:srgbClr>
                  </a:outerShdw>
                </a:effectLst>
                <a:cs typeface="Arial" panose="020B0604020202020204" pitchFamily="34" charset="0"/>
              </a:rPr>
              <a:t> </a:t>
            </a:r>
            <a:r>
              <a:rPr lang="en-US" altLang="lv-LV" sz="2800" b="1" dirty="0" err="1">
                <a:solidFill>
                  <a:srgbClr val="800000"/>
                </a:solidFill>
                <a:effectLst>
                  <a:outerShdw blurRad="38100" dist="38100" dir="2700000" algn="tl">
                    <a:srgbClr val="000000">
                      <a:alpha val="43137"/>
                    </a:srgbClr>
                  </a:outerShdw>
                </a:effectLst>
                <a:cs typeface="Arial" panose="020B0604020202020204" pitchFamily="34" charset="0"/>
              </a:rPr>
              <a:t>apguves</a:t>
            </a:r>
            <a:r>
              <a:rPr lang="en-US" altLang="lv-LV" sz="2800" b="1" dirty="0">
                <a:solidFill>
                  <a:srgbClr val="800000"/>
                </a:solidFill>
                <a:effectLst>
                  <a:outerShdw blurRad="38100" dist="38100" dir="2700000" algn="tl">
                    <a:srgbClr val="000000">
                      <a:alpha val="43137"/>
                    </a:srgbClr>
                  </a:outerShdw>
                </a:effectLst>
                <a:cs typeface="Arial" panose="020B0604020202020204" pitchFamily="34" charset="0"/>
              </a:rPr>
              <a:t> </a:t>
            </a:r>
            <a:r>
              <a:rPr lang="en-US" altLang="lv-LV" sz="2800" b="1" dirty="0" err="1" smtClean="0">
                <a:solidFill>
                  <a:srgbClr val="800000"/>
                </a:solidFill>
                <a:effectLst>
                  <a:outerShdw blurRad="38100" dist="38100" dir="2700000" algn="tl">
                    <a:srgbClr val="000000">
                      <a:alpha val="43137"/>
                    </a:srgbClr>
                  </a:outerShdw>
                </a:effectLst>
                <a:cs typeface="Arial" panose="020B0604020202020204" pitchFamily="34" charset="0"/>
              </a:rPr>
              <a:t>pasākum</a:t>
            </a:r>
            <a:r>
              <a:rPr lang="lv-LV" altLang="lv-LV" sz="2800" b="1" dirty="0" smtClean="0">
                <a:solidFill>
                  <a:srgbClr val="800000"/>
                </a:solidFill>
                <a:effectLst>
                  <a:outerShdw blurRad="38100" dist="38100" dir="2700000" algn="tl">
                    <a:srgbClr val="000000">
                      <a:alpha val="43137"/>
                    </a:srgbClr>
                  </a:outerShdw>
                </a:effectLst>
                <a:cs typeface="Arial" panose="020B0604020202020204" pitchFamily="34" charset="0"/>
              </a:rPr>
              <a:t>i» </a:t>
            </a:r>
            <a:r>
              <a:rPr lang="en-US" altLang="lv-LV" sz="2800" b="1" dirty="0">
                <a:solidFill>
                  <a:srgbClr val="800000"/>
                </a:solidFill>
                <a:effectLst>
                  <a:outerShdw blurRad="38100" dist="38100" dir="2700000" algn="tl">
                    <a:srgbClr val="000000">
                      <a:alpha val="43137"/>
                    </a:srgbClr>
                  </a:outerShdw>
                </a:effectLst>
                <a:cs typeface="Arial" panose="020B0604020202020204" pitchFamily="34" charset="0"/>
              </a:rPr>
              <a:t/>
            </a:r>
            <a:br>
              <a:rPr lang="en-US" altLang="lv-LV" sz="2800" b="1" dirty="0">
                <a:solidFill>
                  <a:srgbClr val="800000"/>
                </a:solidFill>
                <a:effectLst>
                  <a:outerShdw blurRad="38100" dist="38100" dir="2700000" algn="tl">
                    <a:srgbClr val="000000">
                      <a:alpha val="43137"/>
                    </a:srgbClr>
                  </a:outerShdw>
                </a:effectLst>
                <a:cs typeface="Arial" panose="020B0604020202020204" pitchFamily="34" charset="0"/>
              </a:rPr>
            </a:br>
            <a:endParaRPr lang="lv-LV" sz="28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52" t="17331" r="51204" b="6338"/>
          <a:stretch/>
        </p:blipFill>
        <p:spPr bwMode="auto">
          <a:xfrm>
            <a:off x="7164288" y="2204864"/>
            <a:ext cx="1802642" cy="248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67544" y="2420888"/>
            <a:ext cx="8450299" cy="3886200"/>
          </a:xfrm>
        </p:spPr>
        <p:txBody>
          <a:bodyPr>
            <a:normAutofit fontScale="62500" lnSpcReduction="20000"/>
          </a:bodyPr>
          <a:lstStyle/>
          <a:p>
            <a:pPr marL="0" indent="0">
              <a:buNone/>
            </a:pPr>
            <a:r>
              <a:rPr lang="lv-LV" b="1" dirty="0" smtClean="0"/>
              <a:t>Apmācības meža īpašniekiem un nozarē nodarbinātajiem. </a:t>
            </a:r>
          </a:p>
          <a:p>
            <a:pPr marL="0" indent="0">
              <a:buNone/>
            </a:pPr>
            <a:r>
              <a:rPr lang="lv-LV" dirty="0" smtClean="0"/>
              <a:t>Pasākums norisinās līdz </a:t>
            </a:r>
            <a:r>
              <a:rPr lang="lv-LV" b="1" dirty="0" smtClean="0"/>
              <a:t>2022. gada martam</a:t>
            </a:r>
            <a:r>
              <a:rPr lang="lv-LV" dirty="0" smtClean="0"/>
              <a:t>.</a:t>
            </a:r>
          </a:p>
          <a:p>
            <a:pPr marL="0" indent="0">
              <a:buNone/>
            </a:pPr>
            <a:endParaRPr lang="lv-LV" sz="3000" b="1" dirty="0"/>
          </a:p>
          <a:p>
            <a:pPr marL="0" indent="0">
              <a:buNone/>
            </a:pPr>
            <a:r>
              <a:rPr lang="lv-LV" sz="3000" b="1" dirty="0" smtClean="0"/>
              <a:t>Galvenie </a:t>
            </a:r>
            <a:r>
              <a:rPr lang="lv-LV" sz="3000" b="1" dirty="0"/>
              <a:t>ieguvumi </a:t>
            </a:r>
            <a:r>
              <a:rPr lang="lv-LV" sz="3000" b="1" dirty="0" smtClean="0"/>
              <a:t>apmācību </a:t>
            </a:r>
            <a:r>
              <a:rPr lang="lv-LV" sz="3000" b="1" dirty="0"/>
              <a:t>dalībniekiem: </a:t>
            </a:r>
          </a:p>
          <a:p>
            <a:pPr lvl="1">
              <a:buFont typeface="Arial" panose="020B0604020202020204" pitchFamily="34" charset="0"/>
              <a:buChar char="•"/>
            </a:pPr>
            <a:r>
              <a:rPr lang="lv-LV" dirty="0"/>
              <a:t>Teorētiskās zināšanas</a:t>
            </a:r>
          </a:p>
          <a:p>
            <a:pPr lvl="1">
              <a:buFont typeface="Arial" panose="020B0604020202020204" pitchFamily="34" charset="0"/>
              <a:buChar char="•"/>
            </a:pPr>
            <a:r>
              <a:rPr lang="lv-LV" dirty="0"/>
              <a:t>Praktiskās iemaņas</a:t>
            </a:r>
          </a:p>
          <a:p>
            <a:pPr lvl="1">
              <a:buFont typeface="Arial" panose="020B0604020202020204" pitchFamily="34" charset="0"/>
              <a:buChar char="•"/>
            </a:pPr>
            <a:r>
              <a:rPr lang="lv-LV" dirty="0" err="1"/>
              <a:t>Motorinstrumentu</a:t>
            </a:r>
            <a:r>
              <a:rPr lang="lv-LV" dirty="0"/>
              <a:t> apliecība</a:t>
            </a:r>
          </a:p>
          <a:p>
            <a:pPr lvl="1">
              <a:buFont typeface="Arial" panose="020B0604020202020204" pitchFamily="34" charset="0"/>
              <a:buChar char="•"/>
            </a:pPr>
            <a:r>
              <a:rPr lang="lv-LV" dirty="0"/>
              <a:t>Apliecinājums, ka ir apguvis zināšanas par savvaļas dzīvnieku pataloģijām, gaļas ieguvi, apstrādi un </a:t>
            </a:r>
            <a:r>
              <a:rPr lang="lv-LV" i="1" dirty="0"/>
              <a:t>post </a:t>
            </a:r>
            <a:r>
              <a:rPr lang="lv-LV" i="1" dirty="0" err="1"/>
              <a:t>mortem</a:t>
            </a:r>
            <a:r>
              <a:rPr lang="lv-LV" i="1" dirty="0"/>
              <a:t> </a:t>
            </a:r>
            <a:r>
              <a:rPr lang="lv-LV" dirty="0"/>
              <a:t>prasmes</a:t>
            </a:r>
          </a:p>
          <a:p>
            <a:pPr lvl="1">
              <a:buFont typeface="Arial" panose="020B0604020202020204" pitchFamily="34" charset="0"/>
              <a:buChar char="•"/>
            </a:pPr>
            <a:r>
              <a:rPr lang="lv-LV" dirty="0"/>
              <a:t>5 punkti, piedaloties ES atbalsta pasākuma «Ieguldījumi meža platību paplašināšanā un mežu dzīvotspējas uzlabošanā» projektā</a:t>
            </a:r>
          </a:p>
          <a:p>
            <a:pPr lvl="1">
              <a:buFont typeface="Arial" panose="020B0604020202020204" pitchFamily="34" charset="0"/>
              <a:buChar char="•"/>
            </a:pPr>
            <a:r>
              <a:rPr lang="lv-LV" dirty="0"/>
              <a:t>Mācību izdales materiāli</a:t>
            </a:r>
          </a:p>
          <a:p>
            <a:pPr lvl="1">
              <a:buFont typeface="Arial" panose="020B0604020202020204" pitchFamily="34" charset="0"/>
              <a:buChar char="•"/>
            </a:pPr>
            <a:r>
              <a:rPr lang="lv-LV" dirty="0"/>
              <a:t>Sadarbības partneri</a:t>
            </a:r>
          </a:p>
          <a:p>
            <a:pPr marL="0" indent="0" algn="ctr">
              <a:buNone/>
            </a:pPr>
            <a:endParaRPr lang="lv-LV"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
            <a:ext cx="4230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spTree>
    <p:extLst>
      <p:ext uri="{BB962C8B-B14F-4D97-AF65-F5344CB8AC3E}">
        <p14:creationId xmlns:p14="http://schemas.microsoft.com/office/powerpoint/2010/main" val="1959498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443" y="1700808"/>
            <a:ext cx="7086600" cy="381000"/>
          </a:xfrm>
        </p:spPr>
        <p:txBody>
          <a:bodyPr>
            <a:noAutofit/>
          </a:bodyPr>
          <a:lstStyle/>
          <a:p>
            <a:r>
              <a:rPr lang="en-US" altLang="lv-LV" sz="2800" b="1" dirty="0" err="1">
                <a:solidFill>
                  <a:srgbClr val="800000"/>
                </a:solidFill>
                <a:effectLst>
                  <a:outerShdw blurRad="38100" dist="38100" dir="2700000" algn="tl">
                    <a:srgbClr val="000000">
                      <a:alpha val="43137"/>
                    </a:srgbClr>
                  </a:outerShdw>
                </a:effectLst>
                <a:cs typeface="Arial" panose="020B0604020202020204" pitchFamily="34" charset="0"/>
              </a:rPr>
              <a:t>Realizētās</a:t>
            </a:r>
            <a:r>
              <a:rPr lang="en-US"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lv-LV" sz="2800" b="1" dirty="0" err="1">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apmācības</a:t>
            </a:r>
            <a:r>
              <a:rPr lang="en-US"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lv-LV"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r>
              <a:rPr lang="lv-LV" altLang="lv-LV"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 gadā</a:t>
            </a:r>
            <a: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lv-LV" sz="2800" dirty="0"/>
          </a:p>
        </p:txBody>
      </p:sp>
      <p:sp>
        <p:nvSpPr>
          <p:cNvPr id="3" name="Content Placeholder 2"/>
          <p:cNvSpPr>
            <a:spLocks noGrp="1"/>
          </p:cNvSpPr>
          <p:nvPr>
            <p:ph idx="1"/>
          </p:nvPr>
        </p:nvSpPr>
        <p:spPr>
          <a:xfrm>
            <a:off x="210343" y="2060848"/>
            <a:ext cx="8686800" cy="3621502"/>
          </a:xfrm>
        </p:spPr>
        <p:txBody>
          <a:bodyPr>
            <a:normAutofit/>
          </a:bodyPr>
          <a:lstStyle/>
          <a:p>
            <a:pPr marL="0" indent="0">
              <a:buNone/>
            </a:pPr>
            <a:r>
              <a:rPr lang="lv-LV" sz="2000" b="1" dirty="0" smtClean="0"/>
              <a:t>Pieprasītākās mācību tēmas:</a:t>
            </a:r>
          </a:p>
          <a:p>
            <a:r>
              <a:rPr lang="lv-LV" sz="2000" dirty="0"/>
              <a:t>Noturīga mežaudze un mežaudzes audzēšanas </a:t>
            </a:r>
            <a:r>
              <a:rPr lang="lv-LV" sz="2000" dirty="0" smtClean="0"/>
              <a:t>riski</a:t>
            </a:r>
            <a:endParaRPr lang="lv-LV" sz="2000" dirty="0"/>
          </a:p>
          <a:p>
            <a:r>
              <a:rPr lang="lv-LV" sz="2000" dirty="0" smtClean="0"/>
              <a:t>Savvaļas </a:t>
            </a:r>
            <a:r>
              <a:rPr lang="lv-LV" sz="2000" dirty="0"/>
              <a:t>dzīvnieku slimības, medījuma gaļas higiēna un pārtikas </a:t>
            </a:r>
            <a:r>
              <a:rPr lang="lv-LV" sz="2000" dirty="0" smtClean="0"/>
              <a:t>drošība (arī </a:t>
            </a:r>
            <a:r>
              <a:rPr lang="lv-LV" sz="2000" i="1" dirty="0" smtClean="0"/>
              <a:t>post </a:t>
            </a:r>
            <a:r>
              <a:rPr lang="lv-LV" sz="2000" i="1" dirty="0" err="1" smtClean="0"/>
              <a:t>mortem</a:t>
            </a:r>
            <a:r>
              <a:rPr lang="lv-LV" sz="2000" i="1" dirty="0" smtClean="0"/>
              <a:t> </a:t>
            </a:r>
            <a:r>
              <a:rPr lang="lv-LV" sz="2000" dirty="0" smtClean="0"/>
              <a:t>mācības)</a:t>
            </a:r>
          </a:p>
          <a:p>
            <a:pPr marL="342900" lvl="1" indent="-342900">
              <a:buFont typeface="Arial" panose="020B0604020202020204" pitchFamily="34" charset="0"/>
              <a:buChar char="•"/>
            </a:pPr>
            <a:r>
              <a:rPr lang="lv-LV" sz="2000" dirty="0">
                <a:solidFill>
                  <a:schemeClr val="tx1">
                    <a:lumMod val="95000"/>
                    <a:lumOff val="5000"/>
                  </a:schemeClr>
                </a:solidFill>
              </a:rPr>
              <a:t>Vidi saudzējoša meža apsaimniekošana privātajos mežos</a:t>
            </a:r>
            <a:endParaRPr lang="en-US" sz="2000" dirty="0">
              <a:solidFill>
                <a:schemeClr val="tx1">
                  <a:lumMod val="95000"/>
                  <a:lumOff val="5000"/>
                </a:schemeClr>
              </a:solidFill>
            </a:endParaRPr>
          </a:p>
          <a:p>
            <a:r>
              <a:rPr lang="lv-LV" sz="2000" dirty="0" smtClean="0"/>
              <a:t>Meža atjaunošana un ieaudzēšana CO</a:t>
            </a:r>
            <a:r>
              <a:rPr lang="lv-LV" sz="2000" baseline="-25000" dirty="0" smtClean="0"/>
              <a:t>2</a:t>
            </a:r>
            <a:r>
              <a:rPr lang="lv-LV" sz="2000" dirty="0" smtClean="0"/>
              <a:t> piesaistei, meža reproduktīvais materiāls </a:t>
            </a:r>
            <a:endParaRPr lang="lv-LV" sz="2000" dirty="0"/>
          </a:p>
          <a:p>
            <a:pPr marL="0" indent="0">
              <a:buNone/>
            </a:pPr>
            <a:r>
              <a:rPr lang="lv-LV" sz="2000" b="1" dirty="0" smtClean="0"/>
              <a:t>Skaitliskie rezultāti:</a:t>
            </a:r>
          </a:p>
          <a:p>
            <a:r>
              <a:rPr lang="lv-LV" sz="2000" dirty="0" smtClean="0"/>
              <a:t>20 mācību grupas</a:t>
            </a:r>
          </a:p>
          <a:p>
            <a:r>
              <a:rPr lang="lv-LV" sz="2000" dirty="0" smtClean="0"/>
              <a:t>388 mācību dalībnieki – meža  īpašnieki, mednieki, meža nozarē nodarbinātie</a:t>
            </a:r>
            <a:endParaRPr lang="lv-LV"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4230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spTree>
    <p:extLst>
      <p:ext uri="{BB962C8B-B14F-4D97-AF65-F5344CB8AC3E}">
        <p14:creationId xmlns:p14="http://schemas.microsoft.com/office/powerpoint/2010/main" val="3842750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77072"/>
          </a:xfrm>
        </p:spPr>
        <p:txBody>
          <a:bodyPr>
            <a:normAutofit/>
          </a:bodyPr>
          <a:lstStyle/>
          <a:p>
            <a:pPr marL="0" indent="0">
              <a:buNone/>
            </a:pPr>
            <a:r>
              <a:rPr lang="lv-LV" sz="2000" b="1" dirty="0" smtClean="0"/>
              <a:t>Tālmācībā jau agrāk pieejamie mācību kursi:</a:t>
            </a:r>
          </a:p>
          <a:p>
            <a:r>
              <a:rPr lang="lv-LV" sz="2000" dirty="0" smtClean="0"/>
              <a:t>Meža atjaunošana un ieaudzēšana</a:t>
            </a:r>
          </a:p>
          <a:p>
            <a:r>
              <a:rPr lang="lv-LV" sz="2000" dirty="0" smtClean="0"/>
              <a:t>Mežizstrādes, darbs ar </a:t>
            </a:r>
            <a:r>
              <a:rPr lang="lv-LV" sz="2000" dirty="0" err="1" smtClean="0"/>
              <a:t>motorinstrumentiem</a:t>
            </a:r>
            <a:endParaRPr lang="lv-LV" sz="2000" dirty="0" smtClean="0"/>
          </a:p>
          <a:p>
            <a:r>
              <a:rPr lang="lv-LV" sz="2000" dirty="0" smtClean="0"/>
              <a:t>Apaļo kokmateriālu uzmērīšanas un kvalitātes prasības</a:t>
            </a:r>
          </a:p>
          <a:p>
            <a:pPr marL="0" indent="0">
              <a:buNone/>
            </a:pPr>
            <a:r>
              <a:rPr lang="lv-LV" sz="2000" b="1" dirty="0" smtClean="0"/>
              <a:t>2020. gadā izveidotie tālmācības kursi:</a:t>
            </a:r>
          </a:p>
          <a:p>
            <a:r>
              <a:rPr lang="lv-LV" sz="2000" dirty="0" smtClean="0"/>
              <a:t>Apmācības medniekiem (kurss publiski pieejams no 01.09.2020.)</a:t>
            </a:r>
          </a:p>
          <a:p>
            <a:r>
              <a:rPr lang="lv-LV" sz="2000" dirty="0" smtClean="0"/>
              <a:t>Enerģētiskās koksnes ieguve meža apsaimniekošanas procesā (mācību kurss izveidots projekta </a:t>
            </a:r>
            <a:r>
              <a:rPr lang="lv-LV" sz="2000" dirty="0" err="1" smtClean="0"/>
              <a:t>Baltic</a:t>
            </a:r>
            <a:r>
              <a:rPr lang="lv-LV" sz="2000" dirty="0" smtClean="0"/>
              <a:t> </a:t>
            </a:r>
            <a:r>
              <a:rPr lang="lv-LV" sz="2000" dirty="0" err="1" smtClean="0"/>
              <a:t>ForBio</a:t>
            </a:r>
            <a:r>
              <a:rPr lang="lv-LV" sz="2000" dirty="0" smtClean="0"/>
              <a:t> ietvaros)</a:t>
            </a:r>
          </a:p>
          <a:p>
            <a:pPr marL="0" indent="0">
              <a:buNone/>
            </a:pPr>
            <a:r>
              <a:rPr lang="lv-LV" sz="2000" b="1" dirty="0" smtClean="0"/>
              <a:t>Nākotnes ieceres:</a:t>
            </a:r>
          </a:p>
          <a:p>
            <a:r>
              <a:rPr lang="lv-LV" sz="2000" dirty="0"/>
              <a:t>Nodrošināt LAP </a:t>
            </a:r>
            <a:r>
              <a:rPr lang="lv-LV" sz="2000" dirty="0" err="1" smtClean="0"/>
              <a:t>apakšpasākuma</a:t>
            </a:r>
            <a:r>
              <a:rPr lang="lv-LV" sz="2000" dirty="0"/>
              <a:t> </a:t>
            </a:r>
            <a:r>
              <a:rPr lang="lv-LV" sz="2000" dirty="0" smtClean="0"/>
              <a:t>"Profesionālās </a:t>
            </a:r>
            <a:r>
              <a:rPr lang="lv-LV" sz="2000" dirty="0"/>
              <a:t>izglītības un prasmju apguves </a:t>
            </a:r>
            <a:r>
              <a:rPr lang="lv-LV" sz="2000" dirty="0" smtClean="0"/>
              <a:t>pasākumi" 40 akadēmisko stundu mācību teorētisko zināšanu ieguvi tālmācību platformā</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2717"/>
            <a:ext cx="860300" cy="9843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103" y="-27495"/>
            <a:ext cx="1294897" cy="1124744"/>
          </a:xfrm>
          <a:prstGeom prst="rect">
            <a:avLst/>
          </a:prstGeom>
        </p:spPr>
      </p:pic>
      <p:sp>
        <p:nvSpPr>
          <p:cNvPr id="8" name="Title 1"/>
          <p:cNvSpPr>
            <a:spLocks noGrp="1"/>
          </p:cNvSpPr>
          <p:nvPr>
            <p:ph type="title"/>
          </p:nvPr>
        </p:nvSpPr>
        <p:spPr>
          <a:xfrm>
            <a:off x="967804" y="987916"/>
            <a:ext cx="7086600" cy="381000"/>
          </a:xfrm>
        </p:spPr>
        <p:txBody>
          <a:bodyPr>
            <a:noAutofit/>
          </a:bodyPr>
          <a:lstStyle/>
          <a:p>
            <a: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Tālmācība</a:t>
            </a:r>
            <a:br>
              <a:rPr lang="lv-LV" altLang="lv-LV"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v-LV" altLang="lv-LV" sz="24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https://talmaciba.llkc.lv</a:t>
            </a:r>
            <a:r>
              <a:rPr lang="lv-LV" altLang="lv-LV" sz="24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a:t>
            </a:r>
            <a:r>
              <a:rPr lang="lv-LV" altLang="lv-LV" sz="24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Mežsaimniecība</a:t>
            </a:r>
            <a:r>
              <a:rPr lang="lv-LV" altLang="lv-LV" sz="24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v-LV" altLang="lv-LV" sz="24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lv-LV" altLang="lv-LV" sz="24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v-LV" altLang="lv-LV" sz="24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lv-LV" sz="2400" dirty="0"/>
          </a:p>
        </p:txBody>
      </p:sp>
    </p:spTree>
    <p:extLst>
      <p:ext uri="{BB962C8B-B14F-4D97-AF65-F5344CB8AC3E}">
        <p14:creationId xmlns:p14="http://schemas.microsoft.com/office/powerpoint/2010/main" val="1687412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TotalTime>
  <Words>888</Words>
  <Application>Microsoft Office PowerPoint</Application>
  <PresentationFormat>On-screen Show (4:3)</PresentationFormat>
  <Paragraphs>127</Paragraphs>
  <Slides>16</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Calibri</vt:lpstr>
      <vt:lpstr>Office Theme</vt:lpstr>
      <vt:lpstr>Document</vt:lpstr>
      <vt:lpstr>Lauku attīstības programmas  2014-2020 profesionālās izglītības un prasmju apguves pasākumi, konsultāciju pasākumi un Valsts Lauku tīkla pasākumi privāto mežu īpašniekiem    </vt:lpstr>
      <vt:lpstr>PowerPoint Presentation</vt:lpstr>
      <vt:lpstr>LAP 2014.-2020. apakšpasākuma “Atbalsts konsultāciju pakalpojumu izmantošanas veicināšanai”</vt:lpstr>
      <vt:lpstr>PowerPoint Presentation</vt:lpstr>
      <vt:lpstr>LAP 2014.-2020. apakšpasākuma “Atbalsts konsultāciju pakalpojumu izmantošanas veicināšanai”</vt:lpstr>
      <vt:lpstr>PowerPoint Presentation</vt:lpstr>
      <vt:lpstr>LAP 2014. – 2020. apakšpasākums «Profesionālās izglītības un prasmju apguves pasākumi»  </vt:lpstr>
      <vt:lpstr>Realizētās apmācības 2020. gadā  </vt:lpstr>
      <vt:lpstr>Tālmācība https://talmaciba.llkc.lv/ Mežsaimniecība  </vt:lpstr>
      <vt:lpstr>Tālmācība https://talmaciba.llkc.lv/ Mežsaimniecība  </vt:lpstr>
      <vt:lpstr>LAP 2014-2020 apakšpasākums “Atbalsts saimniecību un mežu apmeklējumiem”</vt:lpstr>
      <vt:lpstr>Realizētie Mežu apmeklējumi Latvijā 2020. gadā</vt:lpstr>
      <vt:lpstr>Mežu apmeklējumi ārvalstīs 2021. gadā</vt:lpstr>
      <vt:lpstr>PowerPoint Presentation</vt:lpstr>
      <vt:lpstr>PowerPoint Presentation</vt:lpstr>
      <vt:lpstr>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Liega Ozola</dc:creator>
  <cp:lastModifiedBy>Olga Šteinberga</cp:lastModifiedBy>
  <cp:revision>238</cp:revision>
  <cp:lastPrinted>2017-12-05T14:45:37Z</cp:lastPrinted>
  <dcterms:created xsi:type="dcterms:W3CDTF">2017-02-15T07:27:40Z</dcterms:created>
  <dcterms:modified xsi:type="dcterms:W3CDTF">2020-12-01T07:51:12Z</dcterms:modified>
</cp:coreProperties>
</file>