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60" r:id="rId2"/>
    <p:sldId id="257" r:id="rId3"/>
    <p:sldId id="258" r:id="rId4"/>
    <p:sldId id="259" r:id="rId5"/>
    <p:sldId id="261" r:id="rId6"/>
    <p:sldId id="265" r:id="rId7"/>
    <p:sldId id="264" r:id="rId8"/>
  </p:sldIdLst>
  <p:sldSz cx="12192000" cy="6858000"/>
  <p:notesSz cx="6797675" cy="9926638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728" autoAdjust="0"/>
  </p:normalViewPr>
  <p:slideViewPr>
    <p:cSldViewPr snapToGrid="0">
      <p:cViewPr varScale="1">
        <p:scale>
          <a:sx n="109" d="100"/>
          <a:sy n="109" d="100"/>
        </p:scale>
        <p:origin x="61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25759-7F94-4142-B11F-263F69900802}" type="datetimeFigureOut">
              <a:rPr lang="lv-LV" smtClean="0"/>
              <a:t>30.05.2022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6201B-4BC3-48A2-B1FC-2515B6A5534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75004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B5D0-267F-445E-9693-EE79B24F2175}" type="datetimeFigureOut">
              <a:rPr lang="lv-LV" smtClean="0"/>
              <a:t>30.05.2022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F5660-6C96-4D30-AD76-C1B382711F0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71767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B5D0-267F-445E-9693-EE79B24F2175}" type="datetimeFigureOut">
              <a:rPr lang="lv-LV" smtClean="0"/>
              <a:t>30.05.2022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F5660-6C96-4D30-AD76-C1B382711F0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71992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B5D0-267F-445E-9693-EE79B24F2175}" type="datetimeFigureOut">
              <a:rPr lang="lv-LV" smtClean="0"/>
              <a:t>30.05.2022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F5660-6C96-4D30-AD76-C1B382711F0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34912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B5D0-267F-445E-9693-EE79B24F2175}" type="datetimeFigureOut">
              <a:rPr lang="lv-LV" smtClean="0"/>
              <a:t>30.05.2022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F5660-6C96-4D30-AD76-C1B382711F0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90763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B5D0-267F-445E-9693-EE79B24F2175}" type="datetimeFigureOut">
              <a:rPr lang="lv-LV" smtClean="0"/>
              <a:t>30.05.2022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F5660-6C96-4D30-AD76-C1B382711F0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5691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B5D0-267F-445E-9693-EE79B24F2175}" type="datetimeFigureOut">
              <a:rPr lang="lv-LV" smtClean="0"/>
              <a:t>30.05.2022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F5660-6C96-4D30-AD76-C1B382711F0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1089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B5D0-267F-445E-9693-EE79B24F2175}" type="datetimeFigureOut">
              <a:rPr lang="lv-LV" smtClean="0"/>
              <a:t>30.05.2022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F5660-6C96-4D30-AD76-C1B382711F0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08679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B5D0-267F-445E-9693-EE79B24F2175}" type="datetimeFigureOut">
              <a:rPr lang="lv-LV" smtClean="0"/>
              <a:t>30.05.2022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F5660-6C96-4D30-AD76-C1B382711F0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78068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B5D0-267F-445E-9693-EE79B24F2175}" type="datetimeFigureOut">
              <a:rPr lang="lv-LV" smtClean="0"/>
              <a:t>30.05.2022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F5660-6C96-4D30-AD76-C1B382711F0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18076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B5D0-267F-445E-9693-EE79B24F2175}" type="datetimeFigureOut">
              <a:rPr lang="lv-LV" smtClean="0"/>
              <a:t>30.05.2022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F5660-6C96-4D30-AD76-C1B382711F0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18814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B5D0-267F-445E-9693-EE79B24F2175}" type="datetimeFigureOut">
              <a:rPr lang="lv-LV" smtClean="0"/>
              <a:t>30.05.2022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F5660-6C96-4D30-AD76-C1B382711F0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6632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5B5D0-267F-445E-9693-EE79B24F2175}" type="datetimeFigureOut">
              <a:rPr lang="lv-LV" smtClean="0"/>
              <a:t>30.05.2022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F5660-6C96-4D30-AD76-C1B382711F0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9615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Uzņēmuma ekonomisko rādītāju jautājumi,</a:t>
            </a:r>
            <a:br>
              <a:rPr lang="lv-LV" dirty="0" smtClean="0"/>
            </a:br>
            <a:r>
              <a:rPr lang="lv-LV" dirty="0" smtClean="0"/>
              <a:t>SEGES pieredze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46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41285"/>
          </a:xfrm>
        </p:spPr>
        <p:txBody>
          <a:bodyPr/>
          <a:lstStyle/>
          <a:p>
            <a:pPr algn="ctr"/>
            <a:r>
              <a:rPr lang="lv-LV" b="1" dirty="0" smtClean="0"/>
              <a:t>SEGES INNOVATION</a:t>
            </a:r>
            <a:endParaRPr lang="lv-LV" b="1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half" idx="2"/>
          </p:nvPr>
        </p:nvSpPr>
        <p:spPr>
          <a:xfrm>
            <a:off x="426128" y="1302797"/>
            <a:ext cx="5708342" cy="468962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lv-LV" dirty="0" smtClean="0"/>
              <a:t>Galvenās atziņas:</a:t>
            </a:r>
          </a:p>
          <a:p>
            <a:pPr marL="514350" indent="-514350">
              <a:buAutoNum type="arabicPeriod"/>
            </a:pPr>
            <a:r>
              <a:rPr lang="lv-LV" sz="2000" dirty="0" smtClean="0"/>
              <a:t>Grāmatvedības sistēmas datu glabāšana vienā vietā</a:t>
            </a:r>
          </a:p>
          <a:p>
            <a:pPr marL="514350" indent="-514350">
              <a:buAutoNum type="arabicPeriod"/>
            </a:pPr>
            <a:r>
              <a:rPr lang="lv-LV" sz="2000" dirty="0" smtClean="0"/>
              <a:t>Datu automātiska </a:t>
            </a:r>
            <a:r>
              <a:rPr lang="lv-LV" sz="2000" dirty="0" err="1" smtClean="0"/>
              <a:t>ielase</a:t>
            </a:r>
            <a:r>
              <a:rPr lang="lv-LV" sz="2000" dirty="0" smtClean="0"/>
              <a:t> sistēmā (Banku izraksti, pavadzīmes utt.)</a:t>
            </a:r>
          </a:p>
          <a:p>
            <a:pPr marL="514350" indent="-514350">
              <a:buAutoNum type="arabicPeriod"/>
            </a:pPr>
            <a:r>
              <a:rPr lang="lv-LV" sz="2000" dirty="0" smtClean="0"/>
              <a:t>SEGES izstrādāta klientu riska izvērtēšanas sistēma, kas ir līdzīga banku izstrādātajām sistēmām klienta risku izvērtēšanai</a:t>
            </a:r>
          </a:p>
          <a:p>
            <a:pPr marL="514350" indent="-514350">
              <a:buAutoNum type="arabicPeriod"/>
            </a:pPr>
            <a:r>
              <a:rPr lang="lv-LV" sz="2000" dirty="0" smtClean="0"/>
              <a:t>DMS programa, kura nodrošina pieeju piekļūt datiem gan īpašniekiem, gan konsultantiem. Atlasīt ekonomiskos datus dažādos griezumos un laika posmos. Cenu prognoze</a:t>
            </a:r>
            <a:r>
              <a:rPr lang="lv-LV" sz="2000" dirty="0"/>
              <a:t>s</a:t>
            </a:r>
            <a:endParaRPr lang="lv-LV" sz="2000" dirty="0" smtClean="0"/>
          </a:p>
          <a:p>
            <a:pPr marL="457200" indent="-457200">
              <a:buAutoNum type="arabicPeriod" startAt="6"/>
            </a:pPr>
            <a:r>
              <a:rPr lang="lv-LV" sz="2000" dirty="0"/>
              <a:t>Iespēja modelēt dažādus saimniecības nākotnes attīstības scenārijus, atkarībā no investīciju piesaistes veida, apjoma, salīdzinājumā ar variantu, ja investīcijas netiek  piesaistītas</a:t>
            </a:r>
          </a:p>
          <a:p>
            <a:pPr marL="457200" indent="-457200">
              <a:buAutoNum type="arabicPeriod" startAt="6"/>
            </a:pPr>
            <a:r>
              <a:rPr lang="lv-LV" sz="2000" dirty="0" smtClean="0"/>
              <a:t>Bankas veicina konsultantu pakalpojumu pieprasījumu</a:t>
            </a:r>
            <a:endParaRPr lang="lv-LV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79721" y="457200"/>
            <a:ext cx="5182049" cy="2914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008" y="3371342"/>
            <a:ext cx="5060762" cy="3167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994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5923477" cy="819665"/>
          </a:xfrm>
        </p:spPr>
        <p:txBody>
          <a:bodyPr/>
          <a:lstStyle/>
          <a:p>
            <a:r>
              <a:rPr lang="lv-LV" b="1" dirty="0" smtClean="0"/>
              <a:t>Konsultācijas reģionālajā līmenī</a:t>
            </a:r>
            <a:endParaRPr lang="lv-LV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604" y="1109662"/>
            <a:ext cx="3298783" cy="247408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886" y="1556951"/>
            <a:ext cx="6384325" cy="4312037"/>
          </a:xfrm>
        </p:spPr>
        <p:txBody>
          <a:bodyPr/>
          <a:lstStyle/>
          <a:p>
            <a:r>
              <a:rPr lang="lv-LV" dirty="0" smtClean="0"/>
              <a:t>Atziņas: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dirty="0" smtClean="0"/>
              <a:t>Ekonomikas konsultantiem ir piekļuve savu klientu datiem (SEGES ir izveidojis datu analīzes rīku, kur dati tiek ielasīti no grāmatvedības programmas un konsultants var ērti iegūt sev nepieciešamos datus)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dirty="0" smtClean="0"/>
              <a:t>Kā viens no ekonomikas rādītājiem tiek vērtēts bezzaudējuma punkts produktu grupai (piem. pienam)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dirty="0" smtClean="0"/>
              <a:t>Ņemot vērā, ka bankas, lai saimniecība saņemtu kredītu, prasa attīstības plānu un atskaites par plāna izpildi 1x ceturksnī, saimniecības  izvēlas sadarbību ar ekonomistu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dirty="0" smtClean="0"/>
              <a:t>Lai piedāvātu labāko risinājumu saimniecības turpmākai attīstībai, ekonomists pie saimniecības attīstības strādā ar augkopi un lopkopi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dirty="0" smtClean="0"/>
              <a:t>Ekonomistam ir ilgtermiņa sadarbība ar 20-25 saimniecībām, ir specializācija, piem. strādā pārsvarā ar piena vai graudu saimniecībām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dirty="0" smtClean="0"/>
              <a:t>ES «zaļā kursa» nosacījumu precīza izpilde, kritēriju īstenošana arī Dānijā vēl nav skaidri zināmākas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lv-LV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7147">
            <a:off x="8002486" y="3961642"/>
            <a:ext cx="3407019" cy="255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9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381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110156"/>
            <a:ext cx="5827712" cy="4369852"/>
          </a:xfrm>
        </p:spPr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839788" y="1276350"/>
            <a:ext cx="3932237" cy="4592638"/>
          </a:xfrm>
        </p:spPr>
        <p:txBody>
          <a:bodyPr/>
          <a:lstStyle/>
          <a:p>
            <a:r>
              <a:rPr lang="lv-LV" dirty="0" smtClean="0"/>
              <a:t>1. Konsultāciju dienestam ir cieša sadarbība ar zinātnes organizācijām un universitāti</a:t>
            </a:r>
          </a:p>
          <a:p>
            <a:r>
              <a:rPr lang="lv-LV" dirty="0" smtClean="0"/>
              <a:t>2. Operatīva datu apkopošana – februārī jau vērtē iepriekšējā gada rezultātus. Motivējošais faktors ir pašu klientu vēlme iegūt saimniecības izvērtējumu un salīdzinājumu ar vidējiem rādītājiem nozarē</a:t>
            </a:r>
          </a:p>
          <a:p>
            <a:r>
              <a:rPr lang="lv-LV" dirty="0" smtClean="0"/>
              <a:t>3. Reālas ražošanas prognozes tiek gatavotas pa mēnešiem (tiek ielasīti dati no dzīvnieku datu centra, ir sadarbība ar lopkopības un augkopības speciālistiem)</a:t>
            </a:r>
          </a:p>
          <a:p>
            <a:r>
              <a:rPr lang="lv-LV" dirty="0" smtClean="0"/>
              <a:t>4. Galvenais </a:t>
            </a:r>
            <a:r>
              <a:rPr lang="lv-LV" dirty="0"/>
              <a:t>uzsvars dažādos aprēķinos un vērtēšanā uz saimniecību salīdzinošo </a:t>
            </a:r>
            <a:r>
              <a:rPr lang="lv-LV" dirty="0" smtClean="0"/>
              <a:t>novērtēšanu. Informācija niansēti tiek analizēta nozares griezumā</a:t>
            </a:r>
          </a:p>
          <a:p>
            <a:r>
              <a:rPr lang="lv-LV" dirty="0" smtClean="0"/>
              <a:t>5. Pamats kvalitatīvam pakalpojumam – kvalitatīvi dati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19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Pakalpojumu attīstīšana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73380" y="1861136"/>
            <a:ext cx="4880420" cy="4803604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838200" y="1861136"/>
            <a:ext cx="5181600" cy="4351338"/>
          </a:xfrm>
        </p:spPr>
        <p:txBody>
          <a:bodyPr>
            <a:normAutofit fontScale="92500" lnSpcReduction="10000"/>
          </a:bodyPr>
          <a:lstStyle/>
          <a:p>
            <a:r>
              <a:rPr lang="lv-LV" dirty="0"/>
              <a:t>Pakalpojumu attīstības stimuls – palīdzēt saimniecībām tikt galā ar sarežģītu lēmumu pieņemšanu, normatīvo aktu noteikto prasību ieviešana, konkurētspējas un efektivitātes </a:t>
            </a:r>
            <a:r>
              <a:rPr lang="lv-LV" dirty="0" smtClean="0"/>
              <a:t>saglabāšana, zemnieku pieprasījums pēc kāda konkrēta pakalpojuma</a:t>
            </a:r>
            <a:endParaRPr lang="en-US" dirty="0"/>
          </a:p>
          <a:p>
            <a:r>
              <a:rPr lang="lv-LV" dirty="0" smtClean="0"/>
              <a:t>Pakalpojumu pamatā ir klienta finanšu dati. Ir pakalpojumi, kur izmanto arī ražošanu raksturojošo informāciju;</a:t>
            </a:r>
          </a:p>
        </p:txBody>
      </p:sp>
    </p:spTree>
    <p:extLst>
      <p:ext uri="{BB962C8B-B14F-4D97-AF65-F5344CB8AC3E}">
        <p14:creationId xmlns:p14="http://schemas.microsoft.com/office/powerpoint/2010/main" val="132583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Apskatītie pakalpojumi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dirty="0" err="1" smtClean="0"/>
              <a:t>Business</a:t>
            </a:r>
            <a:r>
              <a:rPr lang="lv-LV" dirty="0" smtClean="0"/>
              <a:t> </a:t>
            </a:r>
            <a:r>
              <a:rPr lang="lv-LV" dirty="0" err="1" smtClean="0"/>
              <a:t>Check</a:t>
            </a:r>
            <a:endParaRPr lang="lv-LV" dirty="0" smtClean="0"/>
          </a:p>
          <a:p>
            <a:r>
              <a:rPr lang="lv-LV" dirty="0" err="1" smtClean="0"/>
              <a:t>Business</a:t>
            </a:r>
            <a:r>
              <a:rPr lang="lv-LV" dirty="0" smtClean="0"/>
              <a:t> </a:t>
            </a:r>
            <a:r>
              <a:rPr lang="lv-LV" dirty="0" err="1" smtClean="0"/>
              <a:t>Rate</a:t>
            </a:r>
            <a:endParaRPr lang="lv-LV" dirty="0" smtClean="0"/>
          </a:p>
          <a:p>
            <a:r>
              <a:rPr lang="lv-LV" dirty="0" smtClean="0"/>
              <a:t>Atskaite saimniecībai par sasniegtajiem rezultātiem</a:t>
            </a:r>
          </a:p>
          <a:p>
            <a:r>
              <a:rPr lang="lv-LV" dirty="0" smtClean="0"/>
              <a:t>Saimniecības saistību riska izvērtēšana</a:t>
            </a:r>
          </a:p>
          <a:p>
            <a:r>
              <a:rPr lang="lv-LV" dirty="0" smtClean="0"/>
              <a:t>Saimniecības maksātspējas saglabāšanas izvērtēšana</a:t>
            </a:r>
          </a:p>
          <a:p>
            <a:r>
              <a:rPr lang="lv-LV" dirty="0" smtClean="0"/>
              <a:t>Resursu cenu jutīgums, nulles punkta aprēķini</a:t>
            </a:r>
          </a:p>
          <a:p>
            <a:r>
              <a:rPr lang="lv-LV" dirty="0" smtClean="0"/>
              <a:t>Saimniecības </a:t>
            </a:r>
            <a:r>
              <a:rPr lang="lv-LV" dirty="0" err="1" smtClean="0"/>
              <a:t>kredītpieteikums</a:t>
            </a:r>
            <a:r>
              <a:rPr lang="lv-LV" dirty="0" smtClean="0"/>
              <a:t> bankai</a:t>
            </a:r>
          </a:p>
          <a:p>
            <a:r>
              <a:rPr lang="lv-LV" dirty="0" smtClean="0"/>
              <a:t>Budžeta kontroles rīks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988" y="111210"/>
            <a:ext cx="4852087" cy="272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66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1170" y="-1424119"/>
            <a:ext cx="15265329" cy="86024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21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407</Words>
  <Application>Microsoft Office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Uzņēmuma ekonomisko rādītāju jautājumi, SEGES pieredze</vt:lpstr>
      <vt:lpstr>SEGES INNOVATION</vt:lpstr>
      <vt:lpstr>Konsultācijas reģionālajā līmenī</vt:lpstr>
      <vt:lpstr>PowerPoint Presentation</vt:lpstr>
      <vt:lpstr>Pakalpojumu attīstīšana</vt:lpstr>
      <vt:lpstr>Apskatītie pakalpojumi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Cimdiņa</dc:creator>
  <cp:lastModifiedBy>Laura Cimdiņa</cp:lastModifiedBy>
  <cp:revision>21</cp:revision>
  <cp:lastPrinted>2022-05-30T05:28:46Z</cp:lastPrinted>
  <dcterms:created xsi:type="dcterms:W3CDTF">2022-05-27T06:36:21Z</dcterms:created>
  <dcterms:modified xsi:type="dcterms:W3CDTF">2022-05-30T05:48:36Z</dcterms:modified>
</cp:coreProperties>
</file>