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6" r:id="rId1"/>
  </p:sldMasterIdLst>
  <p:notesMasterIdLst>
    <p:notesMasterId r:id="rId10"/>
  </p:notesMasterIdLst>
  <p:handoutMasterIdLst>
    <p:handoutMasterId r:id="rId11"/>
  </p:handoutMasterIdLst>
  <p:sldIdLst>
    <p:sldId id="279" r:id="rId2"/>
    <p:sldId id="420" r:id="rId3"/>
    <p:sldId id="296" r:id="rId4"/>
    <p:sldId id="297" r:id="rId5"/>
    <p:sldId id="302" r:id="rId6"/>
    <p:sldId id="303" r:id="rId7"/>
    <p:sldId id="304" r:id="rId8"/>
    <p:sldId id="305" r:id="rId9"/>
  </p:sldIdLst>
  <p:sldSz cx="9144000" cy="6858000" type="screen4x3"/>
  <p:notesSz cx="6954838" cy="92408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2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Vidējs stils 2 - izcēlum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Vidējs stils 2 - izcēlum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Vidējs stils 2 - izcēlum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Gaišs stils 3 - izcēlums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Vidējs stils 4 - izcēlum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Vidējs stils 2 - izcēlum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799B23B-EC83-4686-B30A-512413B5E67A}" styleName="Gaišs stils 3 - izcēlums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2" y="1"/>
            <a:ext cx="3013763" cy="463647"/>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939469" y="1"/>
            <a:ext cx="3013763" cy="463647"/>
          </a:xfrm>
          <a:prstGeom prst="rect">
            <a:avLst/>
          </a:prstGeom>
        </p:spPr>
        <p:txBody>
          <a:bodyPr vert="horz" lIns="91440" tIns="45720" rIns="91440" bIns="45720" rtlCol="0"/>
          <a:lstStyle>
            <a:lvl1pPr algn="r">
              <a:defRPr sz="1200"/>
            </a:lvl1pPr>
          </a:lstStyle>
          <a:p>
            <a:fld id="{B15296D6-CF98-4F69-8CBB-93BE438CE665}" type="datetimeFigureOut">
              <a:rPr lang="lv-LV" smtClean="0"/>
              <a:t>02.07.2020</a:t>
            </a:fld>
            <a:endParaRPr lang="lv-LV"/>
          </a:p>
        </p:txBody>
      </p:sp>
      <p:sp>
        <p:nvSpPr>
          <p:cNvPr id="4" name="Kājenes vietturis 3"/>
          <p:cNvSpPr>
            <a:spLocks noGrp="1"/>
          </p:cNvSpPr>
          <p:nvPr>
            <p:ph type="ftr" sz="quarter" idx="2"/>
          </p:nvPr>
        </p:nvSpPr>
        <p:spPr>
          <a:xfrm>
            <a:off x="2" y="8777198"/>
            <a:ext cx="3013763" cy="463646"/>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939469" y="8777198"/>
            <a:ext cx="3013763" cy="463646"/>
          </a:xfrm>
          <a:prstGeom prst="rect">
            <a:avLst/>
          </a:prstGeom>
        </p:spPr>
        <p:txBody>
          <a:bodyPr vert="horz" lIns="91440" tIns="45720" rIns="91440" bIns="45720" rtlCol="0" anchor="b"/>
          <a:lstStyle>
            <a:lvl1pPr algn="r">
              <a:defRPr sz="1200"/>
            </a:lvl1pPr>
          </a:lstStyle>
          <a:p>
            <a:fld id="{7979F805-0124-49A7-87EF-35A7488202A7}" type="slidenum">
              <a:rPr lang="lv-LV" smtClean="0"/>
              <a:t>‹#›</a:t>
            </a:fld>
            <a:endParaRPr lang="lv-LV"/>
          </a:p>
        </p:txBody>
      </p:sp>
    </p:spTree>
    <p:extLst>
      <p:ext uri="{BB962C8B-B14F-4D97-AF65-F5344CB8AC3E}">
        <p14:creationId xmlns:p14="http://schemas.microsoft.com/office/powerpoint/2010/main" val="240828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2" y="0"/>
            <a:ext cx="3013381" cy="463155"/>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939823" y="0"/>
            <a:ext cx="3013381" cy="463155"/>
          </a:xfrm>
          <a:prstGeom prst="rect">
            <a:avLst/>
          </a:prstGeom>
        </p:spPr>
        <p:txBody>
          <a:bodyPr vert="horz" lIns="91440" tIns="45720" rIns="91440" bIns="45720" rtlCol="0"/>
          <a:lstStyle>
            <a:lvl1pPr algn="r">
              <a:defRPr sz="1200"/>
            </a:lvl1pPr>
          </a:lstStyle>
          <a:p>
            <a:fld id="{326548C3-88DB-4EE4-AD1C-F0AF482921D2}" type="datetimeFigureOut">
              <a:rPr lang="lv-LV" smtClean="0"/>
              <a:t>02.07.2020</a:t>
            </a:fld>
            <a:endParaRPr lang="lv-LV"/>
          </a:p>
        </p:txBody>
      </p:sp>
      <p:sp>
        <p:nvSpPr>
          <p:cNvPr id="4" name="Slaida attēla vietturis 3"/>
          <p:cNvSpPr>
            <a:spLocks noGrp="1" noRot="1" noChangeAspect="1"/>
          </p:cNvSpPr>
          <p:nvPr>
            <p:ph type="sldImg" idx="2"/>
          </p:nvPr>
        </p:nvSpPr>
        <p:spPr>
          <a:xfrm>
            <a:off x="1398588" y="1154113"/>
            <a:ext cx="4157662" cy="3119437"/>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95650" y="4447478"/>
            <a:ext cx="5563542" cy="3638442"/>
          </a:xfrm>
          <a:prstGeom prst="rect">
            <a:avLst/>
          </a:prstGeom>
        </p:spPr>
        <p:txBody>
          <a:bodyPr vert="horz" lIns="91440" tIns="45720" rIns="91440" bIns="45720" rtlCol="0"/>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2" y="8777685"/>
            <a:ext cx="3013381" cy="463155"/>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939823" y="8777685"/>
            <a:ext cx="3013381" cy="463155"/>
          </a:xfrm>
          <a:prstGeom prst="rect">
            <a:avLst/>
          </a:prstGeom>
        </p:spPr>
        <p:txBody>
          <a:bodyPr vert="horz" lIns="91440" tIns="45720" rIns="91440" bIns="45720" rtlCol="0" anchor="b"/>
          <a:lstStyle>
            <a:lvl1pPr algn="r">
              <a:defRPr sz="1200"/>
            </a:lvl1pPr>
          </a:lstStyle>
          <a:p>
            <a:fld id="{79182C6E-3C84-4C6F-8E1D-DB2D1B61EF4C}" type="slidenum">
              <a:rPr lang="lv-LV" smtClean="0"/>
              <a:t>‹#›</a:t>
            </a:fld>
            <a:endParaRPr lang="lv-LV"/>
          </a:p>
        </p:txBody>
      </p:sp>
    </p:spTree>
    <p:extLst>
      <p:ext uri="{BB962C8B-B14F-4D97-AF65-F5344CB8AC3E}">
        <p14:creationId xmlns:p14="http://schemas.microsoft.com/office/powerpoint/2010/main" val="104347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094C6AC-BF81-4523-A676-881A4E525D63}" type="slidenum">
              <a:rPr lang="lv-LV" altLang="en-US" smtClean="0"/>
              <a:pPr/>
              <a:t>2</a:t>
            </a:fld>
            <a:endParaRPr lang="lv-LV" altLang="en-US"/>
          </a:p>
        </p:txBody>
      </p:sp>
    </p:spTree>
    <p:extLst>
      <p:ext uri="{BB962C8B-B14F-4D97-AF65-F5344CB8AC3E}">
        <p14:creationId xmlns:p14="http://schemas.microsoft.com/office/powerpoint/2010/main" val="2239941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7"/>
            <a:ext cx="7772400" cy="1470025"/>
          </a:xfrm>
        </p:spPr>
        <p:txBody>
          <a:bodyPr/>
          <a:lstStyle/>
          <a:p>
            <a:r>
              <a:rPr lang="lv-LV"/>
              <a:t>Rediģēt šablona virsraksta stilu</a:t>
            </a:r>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lv-LV"/>
              <a:t>Rediģēt šablona apakšvirsraksta stilu</a:t>
            </a:r>
          </a:p>
        </p:txBody>
      </p:sp>
      <p:sp>
        <p:nvSpPr>
          <p:cNvPr id="4" name="Datuma vietturis 3"/>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5" name="Kājenes vietturis 4"/>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6" name="Slaida numura vietturis 5"/>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AF1FE610-E6A8-4661-935E-1C6CF4B4F60E}" type="slidenum">
              <a:rPr lang="lv-LV" altLang="lv-LV"/>
              <a:pPr>
                <a:defRPr/>
              </a:pPr>
              <a:t>‹#›</a:t>
            </a:fld>
            <a:endParaRPr lang="lv-LV" altLang="lv-LV"/>
          </a:p>
        </p:txBody>
      </p:sp>
    </p:spTree>
    <p:extLst>
      <p:ext uri="{BB962C8B-B14F-4D97-AF65-F5344CB8AC3E}">
        <p14:creationId xmlns:p14="http://schemas.microsoft.com/office/powerpoint/2010/main" val="210430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Vertikāls teksta vietturis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5" name="Kājenes vietturis 4"/>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6" name="Slaida numura vietturis 5"/>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F46FFA5A-45D4-4F02-8A41-4D412CB47F60}" type="slidenum">
              <a:rPr lang="lv-LV" altLang="lv-LV"/>
              <a:pPr>
                <a:defRPr/>
              </a:pPr>
              <a:t>‹#›</a:t>
            </a:fld>
            <a:endParaRPr lang="lv-LV" altLang="lv-LV"/>
          </a:p>
        </p:txBody>
      </p:sp>
    </p:spTree>
    <p:extLst>
      <p:ext uri="{BB962C8B-B14F-4D97-AF65-F5344CB8AC3E}">
        <p14:creationId xmlns:p14="http://schemas.microsoft.com/office/powerpoint/2010/main" val="347937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40"/>
            <a:ext cx="2057400" cy="5851525"/>
          </a:xfrm>
        </p:spPr>
        <p:txBody>
          <a:bodyPr vert="eaVert"/>
          <a:lstStyle/>
          <a:p>
            <a:r>
              <a:rPr lang="lv-LV"/>
              <a:t>Rediģēt šablona virsraksta stilu</a:t>
            </a:r>
          </a:p>
        </p:txBody>
      </p:sp>
      <p:sp>
        <p:nvSpPr>
          <p:cNvPr id="3" name="Vertikāls teksta vietturis 2"/>
          <p:cNvSpPr>
            <a:spLocks noGrp="1"/>
          </p:cNvSpPr>
          <p:nvPr>
            <p:ph type="body" orient="vert" idx="1"/>
          </p:nvPr>
        </p:nvSpPr>
        <p:spPr>
          <a:xfrm>
            <a:off x="457200" y="274640"/>
            <a:ext cx="6019800" cy="5851525"/>
          </a:xfrm>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5" name="Kājenes vietturis 4"/>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6" name="Slaida numura vietturis 5"/>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09E26D91-3096-4100-A94E-E83D03A026CA}" type="slidenum">
              <a:rPr lang="lv-LV" altLang="lv-LV"/>
              <a:pPr>
                <a:defRPr/>
              </a:pPr>
              <a:t>‹#›</a:t>
            </a:fld>
            <a:endParaRPr lang="lv-LV" altLang="lv-LV"/>
          </a:p>
        </p:txBody>
      </p:sp>
    </p:spTree>
    <p:extLst>
      <p:ext uri="{BB962C8B-B14F-4D97-AF65-F5344CB8AC3E}">
        <p14:creationId xmlns:p14="http://schemas.microsoft.com/office/powerpoint/2010/main" val="354106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6"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70468" tIns="35234" rIns="70468" bIns="35234">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a:defRPr/>
            </a:pPr>
            <a:endParaRPr lang="lv-LV" sz="105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24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0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0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020118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4"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18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2"/>
            <a:ext cx="6096000" cy="4373573"/>
          </a:xfrm>
        </p:spPr>
        <p:txBody>
          <a:bodyPr>
            <a:normAutofit/>
          </a:bodyPr>
          <a:lstStyle>
            <a:lvl1pPr marL="0" indent="0">
              <a:buNone/>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Times New Roman" panose="02020603050405020304" pitchFamily="18" charset="0"/>
                <a:cs typeface="Times New Roman" panose="02020603050405020304" pitchFamily="18" charset="0"/>
              </a:defRPr>
            </a:lvl2pPr>
            <a:lvl3pPr>
              <a:defRPr sz="1500">
                <a:latin typeface="Times New Roman" panose="02020603050405020304" pitchFamily="18" charset="0"/>
                <a:cs typeface="Times New Roman" panose="02020603050405020304" pitchFamily="18" charset="0"/>
              </a:defRPr>
            </a:lvl3pPr>
            <a:lvl4pPr>
              <a:defRPr sz="1500">
                <a:latin typeface="Times New Roman" panose="02020603050405020304" pitchFamily="18" charset="0"/>
                <a:cs typeface="Times New Roman" panose="02020603050405020304" pitchFamily="18" charset="0"/>
              </a:defRPr>
            </a:lvl4pPr>
            <a:lvl5pPr>
              <a:defRPr sz="15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defTabSz="703660" eaLnBrk="0" hangingPunct="0">
              <a:defRPr sz="750">
                <a:latin typeface="Verdana" panose="020B0604030504040204" pitchFamily="34" charset="0"/>
              </a:defRPr>
            </a:lvl1pPr>
          </a:lstStyle>
          <a:p>
            <a:pPr>
              <a:defRPr/>
            </a:pPr>
            <a:fld id="{2A39263D-8795-41D4-A92D-A7D829A34F82}" type="slidenum">
              <a:rPr lang="en-US" altLang="en-US"/>
              <a:pPr>
                <a:defRPr/>
              </a:pPr>
              <a:t>‹#›</a:t>
            </a:fld>
            <a:endParaRPr lang="en-US" altLang="en-US"/>
          </a:p>
        </p:txBody>
      </p:sp>
    </p:spTree>
    <p:extLst>
      <p:ext uri="{BB962C8B-B14F-4D97-AF65-F5344CB8AC3E}">
        <p14:creationId xmlns:p14="http://schemas.microsoft.com/office/powerpoint/2010/main" val="1461651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750">
                <a:latin typeface="Verdana" pitchFamily="34" charset="0"/>
              </a:defRPr>
            </a:lvl1pPr>
          </a:lstStyle>
          <a:p>
            <a:pPr>
              <a:defRPr/>
            </a:pPr>
            <a:fld id="{17172D2A-A335-45D1-B5BB-8EEF06FA6A4E}" type="slidenum">
              <a:rPr lang="en-US" altLang="en-US"/>
              <a:pPr>
                <a:defRPr/>
              </a:pPr>
              <a:t>‹#›</a:t>
            </a:fld>
            <a:endParaRPr lang="en-US" altLang="en-US"/>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4"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8327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6"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0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0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790610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5" name="Kājenes vietturis 4"/>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6" name="Slaida numura vietturis 5"/>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E89DA1B1-E9CD-442A-A131-1A2783A7C272}" type="slidenum">
              <a:rPr lang="lv-LV" altLang="lv-LV"/>
              <a:pPr>
                <a:defRPr/>
              </a:pPr>
              <a:t>‹#›</a:t>
            </a:fld>
            <a:endParaRPr lang="lv-LV" altLang="lv-LV"/>
          </a:p>
        </p:txBody>
      </p:sp>
    </p:spTree>
    <p:extLst>
      <p:ext uri="{BB962C8B-B14F-4D97-AF65-F5344CB8AC3E}">
        <p14:creationId xmlns:p14="http://schemas.microsoft.com/office/powerpoint/2010/main" val="39117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2"/>
            <a:ext cx="7772400" cy="1362075"/>
          </a:xfrm>
        </p:spPr>
        <p:txBody>
          <a:bodyPr anchor="t"/>
          <a:lstStyle>
            <a:lvl1pPr algn="l">
              <a:defRPr sz="3000" b="1" cap="all"/>
            </a:lvl1pPr>
          </a:lstStyle>
          <a:p>
            <a:r>
              <a:rPr lang="lv-LV"/>
              <a:t>Rediģēt šablona virsraksta stilu</a:t>
            </a:r>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lv-LV"/>
              <a:t>Rediģēt šablona teksta stilus</a:t>
            </a:r>
          </a:p>
        </p:txBody>
      </p:sp>
      <p:sp>
        <p:nvSpPr>
          <p:cNvPr id="4" name="Datuma vietturis 3"/>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5" name="Kājenes vietturis 4"/>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6" name="Slaida numura vietturis 5"/>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7FE4F974-1BCE-432D-92A2-1687385C1D14}" type="slidenum">
              <a:rPr lang="lv-LV" altLang="lv-LV"/>
              <a:pPr>
                <a:defRPr/>
              </a:pPr>
              <a:t>‹#›</a:t>
            </a:fld>
            <a:endParaRPr lang="lv-LV" altLang="lv-LV"/>
          </a:p>
        </p:txBody>
      </p:sp>
    </p:spTree>
    <p:extLst>
      <p:ext uri="{BB962C8B-B14F-4D97-AF65-F5344CB8AC3E}">
        <p14:creationId xmlns:p14="http://schemas.microsoft.com/office/powerpoint/2010/main" val="3895026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6" name="Kājenes vietturis 5"/>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7" name="Slaida numura vietturis 6"/>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F5F0EFF2-2561-4A1F-94DB-1EFB2631FD25}" type="slidenum">
              <a:rPr lang="lv-LV" altLang="lv-LV"/>
              <a:pPr>
                <a:defRPr/>
              </a:pPr>
              <a:t>‹#›</a:t>
            </a:fld>
            <a:endParaRPr lang="lv-LV" altLang="lv-LV"/>
          </a:p>
        </p:txBody>
      </p:sp>
    </p:spTree>
    <p:extLst>
      <p:ext uri="{BB962C8B-B14F-4D97-AF65-F5344CB8AC3E}">
        <p14:creationId xmlns:p14="http://schemas.microsoft.com/office/powerpoint/2010/main" val="599302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a:t>Rediģēt šablona virsraksta stilu</a:t>
            </a:r>
          </a:p>
        </p:txBody>
      </p:sp>
      <p:sp>
        <p:nvSpPr>
          <p:cNvPr id="3" name="Teksta vietturis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lv-LV"/>
              <a:t>Rediģēt šablona teksta stilus</a:t>
            </a:r>
          </a:p>
        </p:txBody>
      </p:sp>
      <p:sp>
        <p:nvSpPr>
          <p:cNvPr id="4" name="Satura vietturis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lv-LV"/>
              <a:t>Rediģēt šablona teksta stilus</a:t>
            </a:r>
          </a:p>
        </p:txBody>
      </p:sp>
      <p:sp>
        <p:nvSpPr>
          <p:cNvPr id="6" name="Satura vietturis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8" name="Kājenes vietturis 7"/>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9" name="Slaida numura vietturis 8"/>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E37A4D30-EFA8-4FA7-B27E-B6D3C61855FF}" type="slidenum">
              <a:rPr lang="lv-LV" altLang="lv-LV"/>
              <a:pPr>
                <a:defRPr/>
              </a:pPr>
              <a:t>‹#›</a:t>
            </a:fld>
            <a:endParaRPr lang="lv-LV" altLang="lv-LV"/>
          </a:p>
        </p:txBody>
      </p:sp>
    </p:spTree>
    <p:extLst>
      <p:ext uri="{BB962C8B-B14F-4D97-AF65-F5344CB8AC3E}">
        <p14:creationId xmlns:p14="http://schemas.microsoft.com/office/powerpoint/2010/main" val="741109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Datuma vietturis 2"/>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4" name="Kājenes vietturis 3"/>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5" name="Slaida numura vietturis 4"/>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8B26D123-1CFB-49DD-89CC-5776269AD457}" type="slidenum">
              <a:rPr lang="lv-LV" altLang="lv-LV"/>
              <a:pPr>
                <a:defRPr/>
              </a:pPr>
              <a:t>‹#›</a:t>
            </a:fld>
            <a:endParaRPr lang="lv-LV" altLang="lv-LV"/>
          </a:p>
        </p:txBody>
      </p:sp>
    </p:spTree>
    <p:extLst>
      <p:ext uri="{BB962C8B-B14F-4D97-AF65-F5344CB8AC3E}">
        <p14:creationId xmlns:p14="http://schemas.microsoft.com/office/powerpoint/2010/main" val="966488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3" name="Kājenes vietturis 2"/>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4" name="Slaida numura vietturis 3"/>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5BCA6188-B915-4E22-8EFA-E6EC51D9631F}" type="slidenum">
              <a:rPr lang="lv-LV" altLang="lv-LV"/>
              <a:pPr>
                <a:defRPr/>
              </a:pPr>
              <a:t>‹#›</a:t>
            </a:fld>
            <a:endParaRPr lang="lv-LV" altLang="lv-LV"/>
          </a:p>
        </p:txBody>
      </p:sp>
    </p:spTree>
    <p:extLst>
      <p:ext uri="{BB962C8B-B14F-4D97-AF65-F5344CB8AC3E}">
        <p14:creationId xmlns:p14="http://schemas.microsoft.com/office/powerpoint/2010/main" val="2540747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1" y="273050"/>
            <a:ext cx="3008313" cy="1162050"/>
          </a:xfrm>
        </p:spPr>
        <p:txBody>
          <a:bodyPr anchor="b"/>
          <a:lstStyle>
            <a:lvl1pPr algn="l">
              <a:defRPr sz="1500" b="1"/>
            </a:lvl1pPr>
          </a:lstStyle>
          <a:p>
            <a:r>
              <a:rPr lang="lv-LV"/>
              <a:t>Rediģēt šablona virsraksta stilu</a:t>
            </a:r>
          </a:p>
        </p:txBody>
      </p:sp>
      <p:sp>
        <p:nvSpPr>
          <p:cNvPr id="3" name="Satura vietturis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lv-LV"/>
              <a:t>Rediģēt šablona teksta stilus</a:t>
            </a:r>
          </a:p>
        </p:txBody>
      </p:sp>
      <p:sp>
        <p:nvSpPr>
          <p:cNvPr id="5" name="Datuma vietturis 4"/>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6" name="Kājenes vietturis 5"/>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7" name="Slaida numura vietturis 6"/>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A299846A-26B4-469F-9C06-D03DD641A889}" type="slidenum">
              <a:rPr lang="lv-LV" altLang="lv-LV"/>
              <a:pPr>
                <a:defRPr/>
              </a:pPr>
              <a:t>‹#›</a:t>
            </a:fld>
            <a:endParaRPr lang="lv-LV" altLang="lv-LV"/>
          </a:p>
        </p:txBody>
      </p:sp>
    </p:spTree>
    <p:extLst>
      <p:ext uri="{BB962C8B-B14F-4D97-AF65-F5344CB8AC3E}">
        <p14:creationId xmlns:p14="http://schemas.microsoft.com/office/powerpoint/2010/main" val="2569964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1500" b="1"/>
            </a:lvl1pPr>
          </a:lstStyle>
          <a:p>
            <a:r>
              <a:rPr lang="lv-LV"/>
              <a:t>Rediģēt šablona virsraksta stilu</a:t>
            </a:r>
          </a:p>
        </p:txBody>
      </p:sp>
      <p:sp>
        <p:nvSpPr>
          <p:cNvPr id="3" name="Attēla vietturis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lv-LV" noProof="0"/>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lv-LV"/>
              <a:t>Rediģēt šablona teksta stilus</a:t>
            </a:r>
          </a:p>
        </p:txBody>
      </p:sp>
      <p:sp>
        <p:nvSpPr>
          <p:cNvPr id="5" name="Datuma vietturis 4"/>
          <p:cNvSpPr>
            <a:spLocks noGrp="1"/>
          </p:cNvSpPr>
          <p:nvPr>
            <p:ph type="dt" sz="half" idx="10"/>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6" name="Kājenes vietturis 5"/>
          <p:cNvSpPr>
            <a:spLocks noGrp="1"/>
          </p:cNvSpPr>
          <p:nvPr>
            <p:ph type="ftr" sz="quarter" idx="11"/>
          </p:nvPr>
        </p:nvSpPr>
        <p:spPr/>
        <p:txBody>
          <a:bodyPr/>
          <a:lstStyle>
            <a:lvl1pPr defTabSz="703660" eaLnBrk="0" fontAlgn="base" hangingPunct="0">
              <a:spcBef>
                <a:spcPct val="0"/>
              </a:spcBef>
              <a:spcAft>
                <a:spcPct val="0"/>
              </a:spcAft>
              <a:defRPr>
                <a:latin typeface="Times New Roman" pitchFamily="18" charset="0"/>
                <a:cs typeface="Arial" pitchFamily="34" charset="0"/>
              </a:defRPr>
            </a:lvl1pPr>
          </a:lstStyle>
          <a:p>
            <a:pPr>
              <a:defRPr/>
            </a:pPr>
            <a:endParaRPr lang="lv-LV"/>
          </a:p>
        </p:txBody>
      </p:sp>
      <p:sp>
        <p:nvSpPr>
          <p:cNvPr id="7" name="Slaida numura vietturis 6"/>
          <p:cNvSpPr>
            <a:spLocks noGrp="1"/>
          </p:cNvSpPr>
          <p:nvPr>
            <p:ph type="sldNum" sz="quarter" idx="12"/>
          </p:nvPr>
        </p:nvSpPr>
        <p:spPr/>
        <p:txBody>
          <a:bodyPr/>
          <a:lstStyle>
            <a:lvl1pPr defTabSz="703660" eaLnBrk="0" hangingPunct="0">
              <a:defRPr>
                <a:latin typeface="Times New Roman" panose="02020603050405020304" pitchFamily="18" charset="0"/>
              </a:defRPr>
            </a:lvl1pPr>
          </a:lstStyle>
          <a:p>
            <a:pPr>
              <a:defRPr/>
            </a:pPr>
            <a:fld id="{54BC9BCB-CB6A-48BE-869F-7059C92AD22E}" type="slidenum">
              <a:rPr lang="lv-LV" altLang="lv-LV"/>
              <a:pPr>
                <a:defRPr/>
              </a:pPr>
              <a:t>‹#›</a:t>
            </a:fld>
            <a:endParaRPr lang="lv-LV" altLang="lv-LV"/>
          </a:p>
        </p:txBody>
      </p:sp>
    </p:spTree>
    <p:extLst>
      <p:ext uri="{BB962C8B-B14F-4D97-AF65-F5344CB8AC3E}">
        <p14:creationId xmlns:p14="http://schemas.microsoft.com/office/powerpoint/2010/main" val="654532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Virsraksta viettur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lv-LV" altLang="lv-LV"/>
              <a:t>Rediģēt šablona virsraksta stilu</a:t>
            </a:r>
          </a:p>
        </p:txBody>
      </p:sp>
      <p:sp>
        <p:nvSpPr>
          <p:cNvPr id="3075" name="Teksta vietturis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v-LV" altLang="lv-LV"/>
              <a:t>Rediģēt šablona teksta stilus</a:t>
            </a:r>
          </a:p>
          <a:p>
            <a:pPr lvl="1"/>
            <a:r>
              <a:rPr lang="lv-LV" altLang="lv-LV"/>
              <a:t>Otrais līmenis</a:t>
            </a:r>
          </a:p>
          <a:p>
            <a:pPr lvl="2"/>
            <a:r>
              <a:rPr lang="lv-LV" altLang="lv-LV"/>
              <a:t>Trešais līmenis</a:t>
            </a:r>
          </a:p>
          <a:p>
            <a:pPr lvl="3"/>
            <a:r>
              <a:rPr lang="lv-LV" altLang="lv-LV"/>
              <a:t>Ceturtais līmenis</a:t>
            </a:r>
          </a:p>
          <a:p>
            <a:pPr lvl="4"/>
            <a:r>
              <a:rPr lang="lv-LV" altLang="lv-LV"/>
              <a:t>Piektais līmenis</a:t>
            </a:r>
          </a:p>
        </p:txBody>
      </p:sp>
      <p:sp>
        <p:nvSpPr>
          <p:cNvPr id="4" name="Datuma vietturis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defTabSz="685800" eaLnBrk="1" fontAlgn="auto" hangingPunct="1">
              <a:spcBef>
                <a:spcPts val="0"/>
              </a:spcBef>
              <a:spcAft>
                <a:spcPts val="0"/>
              </a:spcAft>
              <a:defRPr sz="900">
                <a:solidFill>
                  <a:prstClr val="black">
                    <a:tint val="75000"/>
                  </a:prstClr>
                </a:solidFill>
                <a:latin typeface="Calibri"/>
                <a:cs typeface="+mn-cs"/>
              </a:defRPr>
            </a:lvl1pPr>
          </a:lstStyle>
          <a:p>
            <a:pPr>
              <a:defRPr/>
            </a:pPr>
            <a:endParaRPr lang="lv-LV"/>
          </a:p>
        </p:txBody>
      </p:sp>
      <p:sp>
        <p:nvSpPr>
          <p:cNvPr id="5" name="Kājenes vietturis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defTabSz="685800" eaLnBrk="1" fontAlgn="auto" hangingPunct="1">
              <a:spcBef>
                <a:spcPts val="0"/>
              </a:spcBef>
              <a:spcAft>
                <a:spcPts val="0"/>
              </a:spcAft>
              <a:defRPr sz="900">
                <a:solidFill>
                  <a:prstClr val="black">
                    <a:tint val="75000"/>
                  </a:prstClr>
                </a:solidFill>
                <a:latin typeface="Calibri"/>
                <a:cs typeface="+mn-cs"/>
              </a:defRPr>
            </a:lvl1pPr>
          </a:lstStyle>
          <a:p>
            <a:pPr>
              <a:defRPr/>
            </a:pPr>
            <a:endParaRPr lang="lv-LV"/>
          </a:p>
        </p:txBody>
      </p:sp>
      <p:sp>
        <p:nvSpPr>
          <p:cNvPr id="6" name="Slaida numura vietturis 5"/>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defTabSz="685800" eaLnBrk="1" hangingPunct="1">
              <a:defRPr sz="900">
                <a:solidFill>
                  <a:srgbClr val="898989"/>
                </a:solidFill>
                <a:latin typeface="Calibri" panose="020F0502020204030204" pitchFamily="34" charset="0"/>
              </a:defRPr>
            </a:lvl1pPr>
          </a:lstStyle>
          <a:p>
            <a:pPr fontAlgn="base">
              <a:spcBef>
                <a:spcPct val="0"/>
              </a:spcBef>
              <a:spcAft>
                <a:spcPct val="0"/>
              </a:spcAft>
              <a:defRPr/>
            </a:pPr>
            <a:fld id="{40484DBE-C5E3-487C-88A7-6748E8F3731E}" type="slidenum">
              <a:rPr lang="lv-LV" altLang="lv-LV">
                <a:cs typeface="Arial" panose="020B0604020202020204" pitchFamily="34" charset="0"/>
              </a:rPr>
              <a:pPr fontAlgn="base">
                <a:spcBef>
                  <a:spcPct val="0"/>
                </a:spcBef>
                <a:spcAft>
                  <a:spcPct val="0"/>
                </a:spcAft>
                <a:defRPr/>
              </a:pPr>
              <a:t>‹#›</a:t>
            </a:fld>
            <a:endParaRPr lang="lv-LV" altLang="lv-LV">
              <a:cs typeface="Arial" panose="020B0604020202020204" pitchFamily="34" charset="0"/>
            </a:endParaRPr>
          </a:p>
        </p:txBody>
      </p:sp>
    </p:spTree>
    <p:extLst>
      <p:ext uri="{BB962C8B-B14F-4D97-AF65-F5344CB8AC3E}">
        <p14:creationId xmlns:p14="http://schemas.microsoft.com/office/powerpoint/2010/main" val="9290858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1" r:id="rId14"/>
    <p:sldLayoutId id="2147483692" r:id="rId15"/>
  </p:sldLayoutIdLst>
  <p:hf sldNum="0" hdr="0" dt="0"/>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lv-LV"/>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a vietturis 5"/>
          <p:cNvSpPr>
            <a:spLocks noGrp="1"/>
          </p:cNvSpPr>
          <p:nvPr>
            <p:ph type="body" sz="quarter" idx="10"/>
          </p:nvPr>
        </p:nvSpPr>
        <p:spPr>
          <a:xfrm>
            <a:off x="1355835" y="3137072"/>
            <a:ext cx="6632028" cy="931589"/>
          </a:xfrm>
        </p:spPr>
        <p:txBody>
          <a:bodyPr>
            <a:noAutofit/>
          </a:bodyPr>
          <a:lstStyle/>
          <a:p>
            <a:r>
              <a:rPr lang="lv-LV" sz="2400" b="1" dirty="0">
                <a:solidFill>
                  <a:schemeClr val="accent2">
                    <a:lumMod val="50000"/>
                  </a:schemeClr>
                </a:solidFill>
              </a:rPr>
              <a:t>Sezonas laukstrādnieku ienākuma nodokļa režīms</a:t>
            </a:r>
          </a:p>
        </p:txBody>
      </p:sp>
    </p:spTree>
    <p:extLst>
      <p:ext uri="{BB962C8B-B14F-4D97-AF65-F5344CB8AC3E}">
        <p14:creationId xmlns:p14="http://schemas.microsoft.com/office/powerpoint/2010/main" val="386644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idx="4294967295"/>
          </p:nvPr>
        </p:nvSpPr>
        <p:spPr>
          <a:xfrm>
            <a:off x="1571412" y="348755"/>
            <a:ext cx="7132843" cy="847622"/>
          </a:xfrm>
        </p:spPr>
        <p:txBody>
          <a:bodyPr lIns="68580" tIns="34290" rIns="68580" bIns="34290">
            <a:normAutofit/>
          </a:bodyPr>
          <a:lstStyle/>
          <a:p>
            <a:pPr defTabSz="914400" eaLnBrk="1" hangingPunct="1">
              <a:defRPr/>
            </a:pPr>
            <a:r>
              <a:rPr lang="lv-LV" sz="2400" b="1" dirty="0">
                <a:solidFill>
                  <a:schemeClr val="accent6">
                    <a:lumMod val="50000"/>
                  </a:schemeClr>
                </a:solidFill>
                <a:cs typeface="Times New Roman" panose="02020603050405020304" pitchFamily="18" charset="0"/>
              </a:rPr>
              <a:t>Sezonas laukstrādnieku ienākuma nodokļa režīms</a:t>
            </a:r>
            <a:endParaRPr lang="lv-LV" altLang="lv-LV" sz="2400" b="1" cap="all" dirty="0">
              <a:solidFill>
                <a:schemeClr val="accent6">
                  <a:lumMod val="50000"/>
                </a:schemeClr>
              </a:solidFill>
              <a:latin typeface="Calibri" panose="020F0502020204030204" pitchFamily="34" charset="0"/>
            </a:endParaRPr>
          </a:p>
        </p:txBody>
      </p:sp>
      <p:graphicFrame>
        <p:nvGraphicFramePr>
          <p:cNvPr id="4" name="Tabula 3"/>
          <p:cNvGraphicFramePr>
            <a:graphicFrameLocks noGrp="1"/>
          </p:cNvGraphicFramePr>
          <p:nvPr>
            <p:extLst>
              <p:ext uri="{D42A27DB-BD31-4B8C-83A1-F6EECF244321}">
                <p14:modId xmlns:p14="http://schemas.microsoft.com/office/powerpoint/2010/main" val="2030783145"/>
              </p:ext>
            </p:extLst>
          </p:nvPr>
        </p:nvGraphicFramePr>
        <p:xfrm>
          <a:off x="461394" y="1403776"/>
          <a:ext cx="8314616" cy="5269849"/>
        </p:xfrm>
        <a:graphic>
          <a:graphicData uri="http://schemas.openxmlformats.org/drawingml/2006/table">
            <a:tbl>
              <a:tblPr firstRow="1" bandRow="1">
                <a:tableStyleId>{C083E6E3-FA7D-4D7B-A595-EF9225AFEA82}</a:tableStyleId>
              </a:tblPr>
              <a:tblGrid>
                <a:gridCol w="1835250">
                  <a:extLst>
                    <a:ext uri="{9D8B030D-6E8A-4147-A177-3AD203B41FA5}">
                      <a16:colId xmlns:a16="http://schemas.microsoft.com/office/drawing/2014/main" val="3833751999"/>
                    </a:ext>
                  </a:extLst>
                </a:gridCol>
                <a:gridCol w="6479366">
                  <a:extLst>
                    <a:ext uri="{9D8B030D-6E8A-4147-A177-3AD203B41FA5}">
                      <a16:colId xmlns:a16="http://schemas.microsoft.com/office/drawing/2014/main" val="1116608874"/>
                    </a:ext>
                  </a:extLst>
                </a:gridCol>
              </a:tblGrid>
              <a:tr h="612563">
                <a:tc gridSpan="2">
                  <a:txBody>
                    <a:bodyPr/>
                    <a:lstStyle/>
                    <a:p>
                      <a:r>
                        <a:rPr lang="lv-LV" sz="1800" dirty="0"/>
                        <a:t>Īpašs darbaspēka</a:t>
                      </a:r>
                      <a:r>
                        <a:rPr lang="lv-LV" sz="1800" baseline="0" dirty="0"/>
                        <a:t> nodokļu režīms lauksaimniekiem, kas savus darbiniekus nodarbina noteiktos sezonas darbos augļu, ogu un dārzeņu audzēšanā</a:t>
                      </a:r>
                    </a:p>
                  </a:txBody>
                  <a:tcPr marL="91445" marR="91445" marT="45711" marB="45711"/>
                </a:tc>
                <a:tc hMerge="1">
                  <a:txBody>
                    <a:bodyPr/>
                    <a:lstStyle/>
                    <a:p>
                      <a:endParaRPr lang="lv-LV" sz="1600" baseline="0" dirty="0"/>
                    </a:p>
                  </a:txBody>
                  <a:tcPr marL="91445" marR="91445" marT="45711" marB="45711">
                    <a:solidFill>
                      <a:schemeClr val="accent4">
                        <a:lumMod val="40000"/>
                        <a:lumOff val="60000"/>
                      </a:schemeClr>
                    </a:solidFill>
                  </a:tcPr>
                </a:tc>
                <a:extLst>
                  <a:ext uri="{0D108BD9-81ED-4DB2-BD59-A6C34878D82A}">
                    <a16:rowId xmlns:a16="http://schemas.microsoft.com/office/drawing/2014/main" val="3863587415"/>
                  </a:ext>
                </a:extLst>
              </a:tr>
              <a:tr h="870492">
                <a:tc>
                  <a:txBody>
                    <a:bodyPr/>
                    <a:lstStyle/>
                    <a:p>
                      <a:r>
                        <a:rPr lang="lv-LV" sz="1600" dirty="0"/>
                        <a:t>Ieviešanas</a:t>
                      </a:r>
                      <a:r>
                        <a:rPr lang="lv-LV" sz="1600" baseline="0" dirty="0"/>
                        <a:t> m</a:t>
                      </a:r>
                      <a:r>
                        <a:rPr lang="lv-LV" sz="1600" dirty="0"/>
                        <a:t>ērķi</a:t>
                      </a:r>
                      <a:endParaRPr lang="lv-LV" sz="1600" dirty="0">
                        <a:latin typeface="Calibri" panose="020F0502020204030204" pitchFamily="34" charset="0"/>
                        <a:cs typeface="Calibri" panose="020F0502020204030204" pitchFamily="34" charset="0"/>
                      </a:endParaRPr>
                    </a:p>
                  </a:txBody>
                  <a:tcPr marL="91445" marR="91445" marT="45711" marB="45711" anchor="ctr"/>
                </a:tc>
                <a:tc>
                  <a:txBody>
                    <a:bodyPr/>
                    <a:lstStyle/>
                    <a:p>
                      <a:pPr marL="342900" indent="-342900">
                        <a:buFont typeface="Arial" panose="020B0604020202020204" pitchFamily="34" charset="0"/>
                        <a:buChar char="•"/>
                      </a:pPr>
                      <a:r>
                        <a:rPr lang="lv-LV" sz="1600" kern="1200" dirty="0">
                          <a:effectLst/>
                        </a:rPr>
                        <a:t>samazināt darbaspēka</a:t>
                      </a:r>
                      <a:r>
                        <a:rPr lang="lv-LV" sz="1600" kern="1200" baseline="0" dirty="0">
                          <a:effectLst/>
                        </a:rPr>
                        <a:t> izmaksas darba devējam;</a:t>
                      </a:r>
                    </a:p>
                    <a:p>
                      <a:pPr marL="342900" indent="-342900">
                        <a:buFont typeface="Arial" panose="020B0604020202020204" pitchFamily="34" charset="0"/>
                        <a:buChar char="•"/>
                      </a:pPr>
                      <a:r>
                        <a:rPr lang="lv-LV" sz="1600" kern="1200" baseline="0" dirty="0">
                          <a:effectLst/>
                        </a:rPr>
                        <a:t>samazināt administratīvo slogu darba devējam, kas saistīts ar nepastāvīgo un mainīgo darbinieku kustību sezonas laikā.</a:t>
                      </a:r>
                    </a:p>
                  </a:txBody>
                  <a:tcPr marL="91445" marR="91445" marT="45711" marB="45711" anchor="ctr"/>
                </a:tc>
                <a:extLst>
                  <a:ext uri="{0D108BD9-81ED-4DB2-BD59-A6C34878D82A}">
                    <a16:rowId xmlns:a16="http://schemas.microsoft.com/office/drawing/2014/main" val="1873331532"/>
                  </a:ext>
                </a:extLst>
              </a:tr>
              <a:tr h="421581">
                <a:tc>
                  <a:txBody>
                    <a:bodyPr/>
                    <a:lstStyle/>
                    <a:p>
                      <a:r>
                        <a:rPr lang="lv-LV" sz="1600" dirty="0"/>
                        <a:t>Nodokļu likme</a:t>
                      </a:r>
                      <a:endParaRPr lang="lv-LV" sz="1600" b="1" dirty="0">
                        <a:solidFill>
                          <a:schemeClr val="tx1"/>
                        </a:solidFill>
                        <a:latin typeface="Calibri" panose="020F0502020204030204" pitchFamily="34" charset="0"/>
                        <a:cs typeface="Calibri" panose="020F0502020204030204" pitchFamily="34" charset="0"/>
                      </a:endParaRPr>
                    </a:p>
                  </a:txBody>
                  <a:tcPr marL="91445" marR="91445" marT="45711" marB="45711" anchor="ctr"/>
                </a:tc>
                <a:tc>
                  <a:txBody>
                    <a:bodyPr/>
                    <a:lstStyle/>
                    <a:p>
                      <a:pPr lvl="0"/>
                      <a:r>
                        <a:rPr lang="lv-LV" sz="1600" dirty="0"/>
                        <a:t>15% no sezonas laukstrādnieka ienākuma</a:t>
                      </a:r>
                      <a:endParaRPr lang="lv-LV" sz="1600" i="0" kern="1200" dirty="0">
                        <a:solidFill>
                          <a:schemeClr val="dk1"/>
                        </a:solidFill>
                        <a:effectLst/>
                        <a:latin typeface="+mn-lt"/>
                        <a:ea typeface="+mn-ea"/>
                        <a:cs typeface="+mn-cs"/>
                      </a:endParaRPr>
                    </a:p>
                  </a:txBody>
                  <a:tcPr marL="91445" marR="91445" marT="45711" marB="45711" anchor="ctr"/>
                </a:tc>
                <a:extLst>
                  <a:ext uri="{0D108BD9-81ED-4DB2-BD59-A6C34878D82A}">
                    <a16:rowId xmlns:a16="http://schemas.microsoft.com/office/drawing/2014/main" val="110582739"/>
                  </a:ext>
                </a:extLst>
              </a:tr>
              <a:tr h="1902209">
                <a:tc>
                  <a:txBody>
                    <a:bodyPr/>
                    <a:lstStyle/>
                    <a:p>
                      <a:r>
                        <a:rPr lang="lv-LV" sz="1600" dirty="0"/>
                        <a:t>Nosacījumi</a:t>
                      </a:r>
                      <a:endParaRPr lang="lv-LV" sz="1600" b="0" dirty="0">
                        <a:solidFill>
                          <a:schemeClr val="tx1"/>
                        </a:solidFill>
                        <a:latin typeface="Calibri" panose="020F0502020204030204" pitchFamily="34" charset="0"/>
                        <a:cs typeface="Calibri" panose="020F0502020204030204" pitchFamily="34" charset="0"/>
                      </a:endParaRPr>
                    </a:p>
                  </a:txBody>
                  <a:tcPr marL="91445" marR="91445" marT="45711" marB="45711" anchor="ct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lv-LV" sz="1600" dirty="0"/>
                        <a:t>Darba ņēmēju var</a:t>
                      </a:r>
                      <a:r>
                        <a:rPr lang="lv-LV" sz="1600" baseline="0" dirty="0"/>
                        <a:t> nodarbināt no kalendārā gada 1.aprīļa līdz 30.novembrim, bet nepārsniedzot 65 nodarbināšanas periodu pie viena vai vairākiem darba devējiem;</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lv-LV" sz="1600" baseline="0" dirty="0"/>
                        <a:t>Darba ņēmēja ieņēmumu maksimālais apmērs nodarbināšanas periodā nepārsniedz 3000 </a:t>
                      </a:r>
                      <a:r>
                        <a:rPr lang="lv-LV" sz="1600" baseline="0" dirty="0" err="1"/>
                        <a:t>euro</a:t>
                      </a:r>
                      <a:r>
                        <a:rPr lang="lv-LV" sz="1600" baseline="0" dirty="0"/>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lv-LV" sz="1600" baseline="0" dirty="0"/>
                        <a:t>Darba ņēmējam ar darba devēju 4 mēnešus pirms darba uzsākšanas nav pastāvējušas darba tiesiskās attiecības.</a:t>
                      </a:r>
                    </a:p>
                  </a:txBody>
                  <a:tcPr marL="91445" marR="91445" marT="45711" marB="45711" anchor="ctr"/>
                </a:tc>
                <a:extLst>
                  <a:ext uri="{0D108BD9-81ED-4DB2-BD59-A6C34878D82A}">
                    <a16:rowId xmlns:a16="http://schemas.microsoft.com/office/drawing/2014/main" val="2804418340"/>
                  </a:ext>
                </a:extLst>
              </a:tr>
              <a:tr h="612563">
                <a:tc>
                  <a:txBody>
                    <a:bodyPr/>
                    <a:lstStyle/>
                    <a:p>
                      <a:r>
                        <a:rPr lang="lv-LV" sz="1600" kern="1200" dirty="0"/>
                        <a:t>LAD IT sistēma</a:t>
                      </a:r>
                      <a:endParaRPr lang="lv-LV" sz="1600" b="0" kern="1200" dirty="0">
                        <a:solidFill>
                          <a:schemeClr val="tx1"/>
                        </a:solidFill>
                        <a:latin typeface="+mn-lt"/>
                        <a:ea typeface="+mn-ea"/>
                        <a:cs typeface="+mn-cs"/>
                      </a:endParaRPr>
                    </a:p>
                  </a:txBody>
                  <a:tcPr marL="91445" marR="91445" marT="45711" marB="45711" anchor="ctr"/>
                </a:tc>
                <a:tc>
                  <a:txBody>
                    <a:bodyPr/>
                    <a:lstStyle/>
                    <a:p>
                      <a:pPr marL="0" marR="0" indent="0" algn="just" defTabSz="914400" rtl="0" eaLnBrk="1" fontAlgn="auto" latinLnBrk="0" hangingPunct="1">
                        <a:lnSpc>
                          <a:spcPct val="100000"/>
                        </a:lnSpc>
                        <a:spcBef>
                          <a:spcPct val="0"/>
                        </a:spcBef>
                        <a:spcAft>
                          <a:spcPts val="0"/>
                        </a:spcAft>
                        <a:buClrTx/>
                        <a:buSzTx/>
                        <a:buFontTx/>
                        <a:buNone/>
                        <a:tabLst/>
                        <a:defRPr/>
                      </a:pPr>
                      <a:r>
                        <a:rPr lang="lv-LV" altLang="lv-LV" sz="1600" kern="1200" dirty="0">
                          <a:effectLst/>
                        </a:rPr>
                        <a:t>Darbinieku reģistrēšanai, atalgojuma norādīšanai, nodokļu aprēķināšanai darba devējam jāizmanto LAD IT sistēma</a:t>
                      </a:r>
                      <a:endParaRPr lang="lv-LV" altLang="lv-LV" sz="1600" b="1" kern="1200" dirty="0">
                        <a:solidFill>
                          <a:schemeClr val="tx1"/>
                        </a:solidFill>
                        <a:effectLst/>
                        <a:latin typeface="+mn-lt"/>
                        <a:ea typeface="+mn-ea"/>
                        <a:cs typeface="+mn-cs"/>
                      </a:endParaRPr>
                    </a:p>
                  </a:txBody>
                  <a:tcPr marL="91445" marR="91445" marT="45711" marB="45711" anchor="ctr"/>
                </a:tc>
                <a:extLst>
                  <a:ext uri="{0D108BD9-81ED-4DB2-BD59-A6C34878D82A}">
                    <a16:rowId xmlns:a16="http://schemas.microsoft.com/office/drawing/2014/main" val="548168798"/>
                  </a:ext>
                </a:extLst>
              </a:tr>
              <a:tr h="809847">
                <a:tc>
                  <a:txBody>
                    <a:bodyPr/>
                    <a:lstStyle/>
                    <a:p>
                      <a:r>
                        <a:rPr lang="lv-LV" sz="1600" dirty="0"/>
                        <a:t>ZM atbildība</a:t>
                      </a:r>
                      <a:endParaRPr lang="lv-LV" sz="1600" dirty="0">
                        <a:latin typeface="Calibri" panose="020F0502020204030204" pitchFamily="34" charset="0"/>
                        <a:cs typeface="Calibri" panose="020F0502020204030204" pitchFamily="34" charset="0"/>
                      </a:endParaRPr>
                    </a:p>
                  </a:txBody>
                  <a:tcPr marL="91445" marR="91445" marT="45711" marB="45711" anchor="ctr"/>
                </a:tc>
                <a:tc>
                  <a:txBody>
                    <a:bodyPr/>
                    <a:lstStyle/>
                    <a:p>
                      <a:pPr marL="0" indent="0">
                        <a:spcAft>
                          <a:spcPts val="600"/>
                        </a:spcAft>
                        <a:buFont typeface="Arial" panose="020B0604020202020204" pitchFamily="34" charset="0"/>
                        <a:buNone/>
                      </a:pPr>
                      <a:r>
                        <a:rPr lang="lv-LV" altLang="en-US" sz="1600" baseline="0" dirty="0"/>
                        <a:t>2021.gadā jāsniedz izvērtējums par šī nodokļa režīma efektivitāti, analizējot noteiktus sasniegtos rādītājus, lai varētu lemt par režīma saglabāšanu turpmāk</a:t>
                      </a:r>
                      <a:endParaRPr lang="lv-LV" altLang="en-US" sz="1600" dirty="0">
                        <a:latin typeface="Calibri" panose="020F0502020204030204" pitchFamily="34" charset="0"/>
                        <a:cs typeface="Calibri" panose="020F0502020204030204" pitchFamily="34" charset="0"/>
                      </a:endParaRPr>
                    </a:p>
                  </a:txBody>
                  <a:tcPr marL="91445" marR="91445" marT="45711" marB="45711" anchor="ctr"/>
                </a:tc>
                <a:extLst>
                  <a:ext uri="{0D108BD9-81ED-4DB2-BD59-A6C34878D82A}">
                    <a16:rowId xmlns:a16="http://schemas.microsoft.com/office/drawing/2014/main" val="3601609486"/>
                  </a:ext>
                </a:extLst>
              </a:tr>
            </a:tbl>
          </a:graphicData>
        </a:graphic>
      </p:graphicFrame>
    </p:spTree>
    <p:extLst>
      <p:ext uri="{BB962C8B-B14F-4D97-AF65-F5344CB8AC3E}">
        <p14:creationId xmlns:p14="http://schemas.microsoft.com/office/powerpoint/2010/main" val="1516913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ttēls 5"/>
          <p:cNvPicPr>
            <a:picLocks noChangeAspect="1"/>
          </p:cNvPicPr>
          <p:nvPr/>
        </p:nvPicPr>
        <p:blipFill>
          <a:blip r:embed="rId2"/>
          <a:stretch>
            <a:fillRect/>
          </a:stretch>
        </p:blipFill>
        <p:spPr>
          <a:xfrm>
            <a:off x="2064366" y="421693"/>
            <a:ext cx="5480779" cy="3603048"/>
          </a:xfrm>
          <a:prstGeom prst="rect">
            <a:avLst/>
          </a:prstGeom>
        </p:spPr>
      </p:pic>
      <p:sp>
        <p:nvSpPr>
          <p:cNvPr id="5" name="Taisnstūris 4"/>
          <p:cNvSpPr/>
          <p:nvPr/>
        </p:nvSpPr>
        <p:spPr>
          <a:xfrm>
            <a:off x="234866" y="6344981"/>
            <a:ext cx="2052165" cy="246221"/>
          </a:xfrm>
          <a:prstGeom prst="rect">
            <a:avLst/>
          </a:prstGeom>
        </p:spPr>
        <p:txBody>
          <a:bodyPr wrap="none">
            <a:spAutoFit/>
          </a:bodyPr>
          <a:lstStyle/>
          <a:p>
            <a:r>
              <a:rPr lang="lv-LV" sz="1000" dirty="0" err="1"/>
              <a:t>Infografikas</a:t>
            </a:r>
            <a:r>
              <a:rPr lang="lv-LV" sz="1000" dirty="0"/>
              <a:t> avots: Latvijas vēstnesis</a:t>
            </a:r>
          </a:p>
        </p:txBody>
      </p:sp>
      <p:pic>
        <p:nvPicPr>
          <p:cNvPr id="2" name="Picture 1">
            <a:extLst>
              <a:ext uri="{FF2B5EF4-FFF2-40B4-BE49-F238E27FC236}">
                <a16:creationId xmlns:a16="http://schemas.microsoft.com/office/drawing/2014/main" id="{8D4C9851-034E-427F-BDFD-E56B133509C5}"/>
              </a:ext>
            </a:extLst>
          </p:cNvPr>
          <p:cNvPicPr>
            <a:picLocks noChangeAspect="1"/>
          </p:cNvPicPr>
          <p:nvPr/>
        </p:nvPicPr>
        <p:blipFill>
          <a:blip r:embed="rId3"/>
          <a:stretch>
            <a:fillRect/>
          </a:stretch>
        </p:blipFill>
        <p:spPr>
          <a:xfrm>
            <a:off x="1295116" y="4288452"/>
            <a:ext cx="6553768" cy="1938696"/>
          </a:xfrm>
          <a:prstGeom prst="rect">
            <a:avLst/>
          </a:prstGeom>
        </p:spPr>
      </p:pic>
    </p:spTree>
    <p:extLst>
      <p:ext uri="{BB962C8B-B14F-4D97-AF65-F5344CB8AC3E}">
        <p14:creationId xmlns:p14="http://schemas.microsoft.com/office/powerpoint/2010/main" val="563419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a 5"/>
          <p:cNvGraphicFramePr>
            <a:graphicFrameLocks noGrp="1"/>
          </p:cNvGraphicFramePr>
          <p:nvPr>
            <p:extLst>
              <p:ext uri="{D42A27DB-BD31-4B8C-83A1-F6EECF244321}">
                <p14:modId xmlns:p14="http://schemas.microsoft.com/office/powerpoint/2010/main" val="488038996"/>
              </p:ext>
            </p:extLst>
          </p:nvPr>
        </p:nvGraphicFramePr>
        <p:xfrm>
          <a:off x="456889" y="1324143"/>
          <a:ext cx="8289304" cy="5464351"/>
        </p:xfrm>
        <a:graphic>
          <a:graphicData uri="http://schemas.openxmlformats.org/drawingml/2006/table">
            <a:tbl>
              <a:tblPr>
                <a:tableStyleId>{5C22544A-7EE6-4342-B048-85BDC9FD1C3A}</a:tableStyleId>
              </a:tblPr>
              <a:tblGrid>
                <a:gridCol w="401095">
                  <a:extLst>
                    <a:ext uri="{9D8B030D-6E8A-4147-A177-3AD203B41FA5}">
                      <a16:colId xmlns:a16="http://schemas.microsoft.com/office/drawing/2014/main" val="3793032897"/>
                    </a:ext>
                  </a:extLst>
                </a:gridCol>
                <a:gridCol w="3392599">
                  <a:extLst>
                    <a:ext uri="{9D8B030D-6E8A-4147-A177-3AD203B41FA5}">
                      <a16:colId xmlns:a16="http://schemas.microsoft.com/office/drawing/2014/main" val="2936159208"/>
                    </a:ext>
                  </a:extLst>
                </a:gridCol>
                <a:gridCol w="401095">
                  <a:extLst>
                    <a:ext uri="{9D8B030D-6E8A-4147-A177-3AD203B41FA5}">
                      <a16:colId xmlns:a16="http://schemas.microsoft.com/office/drawing/2014/main" val="3674357818"/>
                    </a:ext>
                  </a:extLst>
                </a:gridCol>
                <a:gridCol w="401095">
                  <a:extLst>
                    <a:ext uri="{9D8B030D-6E8A-4147-A177-3AD203B41FA5}">
                      <a16:colId xmlns:a16="http://schemas.microsoft.com/office/drawing/2014/main" val="2523386636"/>
                    </a:ext>
                  </a:extLst>
                </a:gridCol>
                <a:gridCol w="3292325">
                  <a:extLst>
                    <a:ext uri="{9D8B030D-6E8A-4147-A177-3AD203B41FA5}">
                      <a16:colId xmlns:a16="http://schemas.microsoft.com/office/drawing/2014/main" val="2976457171"/>
                    </a:ext>
                  </a:extLst>
                </a:gridCol>
                <a:gridCol w="401095">
                  <a:extLst>
                    <a:ext uri="{9D8B030D-6E8A-4147-A177-3AD203B41FA5}">
                      <a16:colId xmlns:a16="http://schemas.microsoft.com/office/drawing/2014/main" val="2490910141"/>
                    </a:ext>
                  </a:extLst>
                </a:gridCol>
              </a:tblGrid>
              <a:tr h="86338">
                <a:tc>
                  <a:txBody>
                    <a:bodyPr/>
                    <a:lstStyle/>
                    <a:p>
                      <a:pPr algn="ctr" rtl="0" fontAlgn="ctr"/>
                      <a:r>
                        <a:rPr lang="lv-LV" sz="900" u="none" strike="noStrike">
                          <a:effectLst/>
                        </a:rPr>
                        <a:t>Nr.p.k.</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Kultūraugs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Kods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Nr.p.k.</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Kultūraugs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Kods</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2200028178"/>
                  </a:ext>
                </a:extLst>
              </a:tr>
              <a:tr h="134188">
                <a:tc>
                  <a:txBody>
                    <a:bodyPr/>
                    <a:lstStyle/>
                    <a:p>
                      <a:pPr algn="ctr" rtl="0" fontAlgn="ctr"/>
                      <a:r>
                        <a:rPr lang="lv-LV" sz="900" u="none" strike="noStrike">
                          <a:effectLst/>
                        </a:rPr>
                        <a:t>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Zirņi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420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35.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Arbūzi un melones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937</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3067963857"/>
                  </a:ext>
                </a:extLst>
              </a:tr>
              <a:tr h="134188">
                <a:tc>
                  <a:txBody>
                    <a:bodyPr/>
                    <a:lstStyle/>
                    <a:p>
                      <a:pPr algn="ctr" rtl="0" fontAlgn="ctr"/>
                      <a:r>
                        <a:rPr lang="lv-LV" sz="900" u="none" strike="noStrike">
                          <a:effectLst/>
                        </a:rPr>
                        <a:t>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Sēklas kartupeļi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821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36.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Ābeles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911</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900291676"/>
                  </a:ext>
                </a:extLst>
              </a:tr>
              <a:tr h="134188">
                <a:tc>
                  <a:txBody>
                    <a:bodyPr/>
                    <a:lstStyle/>
                    <a:p>
                      <a:pPr algn="ctr" rtl="0" fontAlgn="ctr"/>
                      <a:r>
                        <a:rPr lang="lv-LV" sz="900" u="none" strike="noStrike">
                          <a:effectLst/>
                        </a:rPr>
                        <a:t>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dirty="0">
                          <a:effectLst/>
                        </a:rPr>
                        <a:t>Cietes kartupeļi</a:t>
                      </a:r>
                      <a:endParaRPr lang="lv-LV" sz="900" b="0" i="0" u="none" strike="noStrike" dirty="0">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825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37.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Bumbieres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912</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3281707127"/>
                  </a:ext>
                </a:extLst>
              </a:tr>
              <a:tr h="134188">
                <a:tc>
                  <a:txBody>
                    <a:bodyPr/>
                    <a:lstStyle/>
                    <a:p>
                      <a:pPr algn="ctr" rtl="0" fontAlgn="ctr"/>
                      <a:r>
                        <a:rPr lang="lv-LV" sz="900" u="none" strike="noStrike">
                          <a:effectLst/>
                        </a:rPr>
                        <a:t>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Kartupeļi, kas citur nav minēti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820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38.</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Saldie un skābie ķirši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932</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4176645748"/>
                  </a:ext>
                </a:extLst>
              </a:tr>
              <a:tr h="134188">
                <a:tc>
                  <a:txBody>
                    <a:bodyPr/>
                    <a:lstStyle/>
                    <a:p>
                      <a:pPr algn="ctr" rtl="0" fontAlgn="ctr"/>
                      <a:r>
                        <a:rPr lang="lv-LV" sz="900" u="none" strike="noStrike">
                          <a:effectLst/>
                        </a:rPr>
                        <a:t>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Tomāti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826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39.</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Plūmes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914</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3684684484"/>
                  </a:ext>
                </a:extLst>
              </a:tr>
              <a:tr h="134188">
                <a:tc>
                  <a:txBody>
                    <a:bodyPr/>
                    <a:lstStyle/>
                    <a:p>
                      <a:pPr algn="ctr" rtl="0" fontAlgn="ctr"/>
                      <a:r>
                        <a:rPr lang="lv-LV" sz="900" u="none" strike="noStrike">
                          <a:effectLst/>
                        </a:rPr>
                        <a:t>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dirty="0">
                          <a:effectLst/>
                        </a:rPr>
                        <a:t>Lopbarības bietes, cukurbietes</a:t>
                      </a:r>
                      <a:endParaRPr lang="lv-LV" sz="900" b="0" i="0" u="none" strike="noStrike" dirty="0">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831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Aronijas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918</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588784766"/>
                  </a:ext>
                </a:extLst>
              </a:tr>
              <a:tr h="134188">
                <a:tc>
                  <a:txBody>
                    <a:bodyPr/>
                    <a:lstStyle/>
                    <a:p>
                      <a:pPr algn="ctr" rtl="0" fontAlgn="ctr"/>
                      <a:r>
                        <a:rPr lang="lv-LV" sz="900" u="none" strike="noStrike">
                          <a:effectLst/>
                        </a:rPr>
                        <a:t>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Ziedkāposti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842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Smiltsērkšķi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919</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2611019081"/>
                  </a:ext>
                </a:extLst>
              </a:tr>
              <a:tr h="134188">
                <a:tc>
                  <a:txBody>
                    <a:bodyPr/>
                    <a:lstStyle/>
                    <a:p>
                      <a:pPr algn="ctr" rtl="0" fontAlgn="ctr"/>
                      <a:r>
                        <a:rPr lang="lv-LV" sz="900" u="none" strike="noStrike">
                          <a:effectLst/>
                        </a:rPr>
                        <a:t>8.</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Citur neminēti kāposti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870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Avenes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921</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2695594501"/>
                  </a:ext>
                </a:extLst>
              </a:tr>
              <a:tr h="134188">
                <a:tc>
                  <a:txBody>
                    <a:bodyPr/>
                    <a:lstStyle/>
                    <a:p>
                      <a:pPr algn="ctr" rtl="0" fontAlgn="ctr"/>
                      <a:r>
                        <a:rPr lang="lv-LV" sz="900" u="none" strike="noStrike">
                          <a:effectLst/>
                        </a:rPr>
                        <a:t>9.</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Burkāni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843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Upenes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922</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072126154"/>
                  </a:ext>
                </a:extLst>
              </a:tr>
              <a:tr h="134188">
                <a:tc>
                  <a:txBody>
                    <a:bodyPr/>
                    <a:lstStyle/>
                    <a:p>
                      <a:pPr algn="ctr" rtl="0" fontAlgn="ctr"/>
                      <a:r>
                        <a:rPr lang="lv-LV" sz="900" u="none" strike="noStrike">
                          <a:effectLst/>
                        </a:rPr>
                        <a:t>10.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Galda bietes, mangolds (lapu bietes)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844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Sarkanās un baltās jāņogas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933</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232756633"/>
                  </a:ext>
                </a:extLst>
              </a:tr>
              <a:tr h="134188">
                <a:tc>
                  <a:txBody>
                    <a:bodyPr/>
                    <a:lstStyle/>
                    <a:p>
                      <a:pPr algn="ctr" rtl="0" fontAlgn="ctr"/>
                      <a:r>
                        <a:rPr lang="lv-LV" sz="900" u="none" strike="noStrike">
                          <a:effectLst/>
                        </a:rPr>
                        <a:t>11.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Gurķi un kornišoni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845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Krūmmellenes (zilenes)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924</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33179226"/>
                  </a:ext>
                </a:extLst>
              </a:tr>
              <a:tr h="134188">
                <a:tc>
                  <a:txBody>
                    <a:bodyPr/>
                    <a:lstStyle/>
                    <a:p>
                      <a:pPr algn="ctr" rtl="0" fontAlgn="ctr"/>
                      <a:r>
                        <a:rPr lang="lv-LV" sz="900" u="none" strike="noStrike">
                          <a:effectLst/>
                        </a:rPr>
                        <a:t>12.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Sīpoli, šalotes sīpoli, maurloki, lielloku sīpoli un batūni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846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Lielogu dzērvenes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934</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4089106896"/>
                  </a:ext>
                </a:extLst>
              </a:tr>
              <a:tr h="134188">
                <a:tc>
                  <a:txBody>
                    <a:bodyPr/>
                    <a:lstStyle/>
                    <a:p>
                      <a:pPr algn="ctr" rtl="0" fontAlgn="ctr"/>
                      <a:r>
                        <a:rPr lang="lv-LV" sz="900" u="none" strike="noStrike">
                          <a:effectLst/>
                        </a:rPr>
                        <a:t>13.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Ķiploki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847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Ērkšķogas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927</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4048161469"/>
                  </a:ext>
                </a:extLst>
              </a:tr>
              <a:tr h="134188">
                <a:tc>
                  <a:txBody>
                    <a:bodyPr/>
                    <a:lstStyle/>
                    <a:p>
                      <a:pPr algn="ctr" rtl="0" fontAlgn="ctr"/>
                      <a:r>
                        <a:rPr lang="lv-LV" sz="900" u="none" strike="noStrike">
                          <a:effectLst/>
                        </a:rPr>
                        <a:t>14.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Puravi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849</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48.</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Krūmcidonijas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928</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108424347"/>
                  </a:ext>
                </a:extLst>
              </a:tr>
              <a:tr h="134188">
                <a:tc>
                  <a:txBody>
                    <a:bodyPr/>
                    <a:lstStyle/>
                    <a:p>
                      <a:pPr algn="ctr" rtl="0" fontAlgn="ctr"/>
                      <a:r>
                        <a:rPr lang="lv-LV" sz="900" u="none" strike="noStrike">
                          <a:effectLst/>
                        </a:rPr>
                        <a:t>15.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dirty="0">
                          <a:effectLst/>
                        </a:rPr>
                        <a:t>Galda rāceņi, turnepši</a:t>
                      </a:r>
                      <a:endParaRPr lang="lv-LV" sz="900" b="0" i="0" u="none" strike="noStrike" dirty="0">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851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49.</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Kazenes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929</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2348187878"/>
                  </a:ext>
                </a:extLst>
              </a:tr>
              <a:tr h="134188">
                <a:tc>
                  <a:txBody>
                    <a:bodyPr/>
                    <a:lstStyle/>
                    <a:p>
                      <a:pPr algn="ctr" rtl="0" fontAlgn="ctr"/>
                      <a:r>
                        <a:rPr lang="lv-LV" sz="900" u="none" strike="noStrike">
                          <a:effectLst/>
                        </a:rPr>
                        <a:t>16.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Galda kāļi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856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Dārza pīlādži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931</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784939273"/>
                  </a:ext>
                </a:extLst>
              </a:tr>
              <a:tr h="134188">
                <a:tc>
                  <a:txBody>
                    <a:bodyPr/>
                    <a:lstStyle/>
                    <a:p>
                      <a:pPr algn="ctr" rtl="0" fontAlgn="ctr"/>
                      <a:r>
                        <a:rPr lang="lv-LV" sz="900" u="none" strike="noStrike">
                          <a:effectLst/>
                        </a:rPr>
                        <a:t>17.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Selerijas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852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Vīnogas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935</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4280681828"/>
                  </a:ext>
                </a:extLst>
              </a:tr>
              <a:tr h="160504">
                <a:tc>
                  <a:txBody>
                    <a:bodyPr/>
                    <a:lstStyle/>
                    <a:p>
                      <a:pPr algn="ctr" rtl="0" fontAlgn="ctr"/>
                      <a:r>
                        <a:rPr lang="lv-LV" sz="900" u="none" strike="noStrike">
                          <a:effectLst/>
                        </a:rPr>
                        <a:t>18.</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Redīsi un melnie rutki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853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dirty="0">
                          <a:effectLst/>
                        </a:rPr>
                        <a:t>Augļu koki un ogulāji, ja katra suga aizņem mazāk par 0,3 ha</a:t>
                      </a:r>
                      <a:endParaRPr lang="lv-LV" sz="900" b="0" i="0" u="none" strike="noStrike" dirty="0">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950</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4064180706"/>
                  </a:ext>
                </a:extLst>
              </a:tr>
              <a:tr h="134188">
                <a:tc>
                  <a:txBody>
                    <a:bodyPr/>
                    <a:lstStyle/>
                    <a:p>
                      <a:pPr algn="ctr" rtl="0" fontAlgn="ctr"/>
                      <a:r>
                        <a:rPr lang="lv-LV" sz="900" u="none" strike="noStrike">
                          <a:effectLst/>
                        </a:rPr>
                        <a:t>19.</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Pētersīļi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854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Citur neminēti ilggadīgie stādījumi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952</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4025385415"/>
                  </a:ext>
                </a:extLst>
              </a:tr>
              <a:tr h="134188">
                <a:tc>
                  <a:txBody>
                    <a:bodyPr/>
                    <a:lstStyle/>
                    <a:p>
                      <a:pPr algn="ctr" rtl="0" fontAlgn="ctr"/>
                      <a:r>
                        <a:rPr lang="lv-LV" sz="900" u="none" strike="noStrike">
                          <a:effectLst/>
                        </a:rPr>
                        <a:t>20.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dirty="0">
                          <a:effectLst/>
                        </a:rPr>
                        <a:t>Pastinaki</a:t>
                      </a:r>
                      <a:endParaRPr lang="lv-LV" sz="900" b="0" i="0" u="none" strike="noStrike" dirty="0">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855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Kokaugu stādaudzētavas lauksaimniecības zemē</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640</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2034507728"/>
                  </a:ext>
                </a:extLst>
              </a:tr>
              <a:tr h="158851">
                <a:tc>
                  <a:txBody>
                    <a:bodyPr/>
                    <a:lstStyle/>
                    <a:p>
                      <a:pPr algn="ctr" rtl="0" fontAlgn="ctr"/>
                      <a:r>
                        <a:rPr lang="lv-LV" sz="900" u="none" strike="noStrike">
                          <a:effectLst/>
                        </a:rPr>
                        <a:t>21.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Dārza ķirbji, cukīni, kabači, patisoni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857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Rabarberi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861</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458129348"/>
                  </a:ext>
                </a:extLst>
              </a:tr>
              <a:tr h="134188">
                <a:tc>
                  <a:txBody>
                    <a:bodyPr/>
                    <a:lstStyle/>
                    <a:p>
                      <a:pPr algn="ctr" rtl="0" fontAlgn="ctr"/>
                      <a:r>
                        <a:rPr lang="lv-LV" sz="900" u="none" strike="noStrike">
                          <a:effectLst/>
                        </a:rPr>
                        <a:t>22.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Vīģlapu, lielaugļu, muskata ķirbji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858</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Garšaugi un kultivēti ārstniecības augi </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848</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638509641"/>
                  </a:ext>
                </a:extLst>
              </a:tr>
              <a:tr h="134188">
                <a:tc>
                  <a:txBody>
                    <a:bodyPr/>
                    <a:lstStyle/>
                    <a:p>
                      <a:pPr algn="ctr" rtl="0" fontAlgn="ctr"/>
                      <a:r>
                        <a:rPr lang="lv-LV" sz="900" u="none" strike="noStrike">
                          <a:effectLst/>
                        </a:rPr>
                        <a:t>23.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Parastās jeb dārza pupiņas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859</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Sierāboliņš</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880</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484566338"/>
                  </a:ext>
                </a:extLst>
              </a:tr>
              <a:tr h="134188">
                <a:tc>
                  <a:txBody>
                    <a:bodyPr/>
                    <a:lstStyle/>
                    <a:p>
                      <a:pPr algn="ctr" rtl="0" fontAlgn="ctr"/>
                      <a:r>
                        <a:rPr lang="lv-LV" sz="900" u="none" strike="noStrike">
                          <a:effectLst/>
                        </a:rPr>
                        <a:t>24.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Skābenes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860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58.</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Kumelīte</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881</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4130293821"/>
                  </a:ext>
                </a:extLst>
              </a:tr>
              <a:tr h="134188">
                <a:tc>
                  <a:txBody>
                    <a:bodyPr/>
                    <a:lstStyle/>
                    <a:p>
                      <a:pPr algn="ctr" rtl="0" fontAlgn="ctr"/>
                      <a:r>
                        <a:rPr lang="lv-LV" sz="900" u="none" strike="noStrike">
                          <a:effectLst/>
                        </a:rPr>
                        <a:t>25.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dirty="0">
                          <a:effectLst/>
                        </a:rPr>
                        <a:t>Spināti</a:t>
                      </a:r>
                      <a:endParaRPr lang="lv-LV" sz="900" b="0" i="0" u="none" strike="noStrike" dirty="0">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862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59.</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Kliņģerīte</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882</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3658326509"/>
                  </a:ext>
                </a:extLst>
              </a:tr>
              <a:tr h="134188">
                <a:tc>
                  <a:txBody>
                    <a:bodyPr/>
                    <a:lstStyle/>
                    <a:p>
                      <a:pPr algn="ctr" rtl="0" fontAlgn="ctr"/>
                      <a:r>
                        <a:rPr lang="lv-LV" sz="900" u="none" strike="noStrike">
                          <a:effectLst/>
                        </a:rPr>
                        <a:t>26.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Mārrutki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863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Cigoriņš</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883</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389021928"/>
                  </a:ext>
                </a:extLst>
              </a:tr>
              <a:tr h="134188">
                <a:tc>
                  <a:txBody>
                    <a:bodyPr/>
                    <a:lstStyle/>
                    <a:p>
                      <a:pPr algn="ctr" rtl="0" fontAlgn="ctr"/>
                      <a:r>
                        <a:rPr lang="lv-LV" sz="900" u="none" strike="noStrike">
                          <a:effectLst/>
                        </a:rPr>
                        <a:t>27.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Salāti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864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Ārstniecības gurķene</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884</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2419104929"/>
                  </a:ext>
                </a:extLst>
              </a:tr>
              <a:tr h="134188">
                <a:tc>
                  <a:txBody>
                    <a:bodyPr/>
                    <a:lstStyle/>
                    <a:p>
                      <a:pPr algn="ctr" rtl="0" fontAlgn="ctr"/>
                      <a:r>
                        <a:rPr lang="lv-LV" sz="900" u="none" strike="noStrike">
                          <a:effectLst/>
                        </a:rPr>
                        <a:t>28.</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Parastās dilles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874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Sējas koriandrs jeb kinza</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877</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273948624"/>
                  </a:ext>
                </a:extLst>
              </a:tr>
              <a:tr h="134188">
                <a:tc>
                  <a:txBody>
                    <a:bodyPr/>
                    <a:lstStyle/>
                    <a:p>
                      <a:pPr algn="ctr" rtl="0" fontAlgn="ctr"/>
                      <a:r>
                        <a:rPr lang="lv-LV" sz="900" u="none" strike="noStrike">
                          <a:effectLst/>
                        </a:rPr>
                        <a:t>29.</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Topinambūri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865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Ķimenes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878</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2821219714"/>
                  </a:ext>
                </a:extLst>
              </a:tr>
              <a:tr h="134188">
                <a:tc>
                  <a:txBody>
                    <a:bodyPr/>
                    <a:lstStyle/>
                    <a:p>
                      <a:pPr algn="ctr" rtl="0" fontAlgn="ctr"/>
                      <a:r>
                        <a:rPr lang="lv-LV" sz="900" u="none" strike="noStrike">
                          <a:effectLst/>
                        </a:rPr>
                        <a:t>30.</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Paprika</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867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Mārdadzis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879</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2891718554"/>
                  </a:ext>
                </a:extLst>
              </a:tr>
              <a:tr h="134188">
                <a:tc>
                  <a:txBody>
                    <a:bodyPr/>
                    <a:lstStyle/>
                    <a:p>
                      <a:pPr algn="ctr" rtl="0" fontAlgn="ctr"/>
                      <a:r>
                        <a:rPr lang="lv-LV" sz="900" u="none" strike="noStrike">
                          <a:effectLst/>
                        </a:rPr>
                        <a:t>31.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Baklažāni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868</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65.</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Sinepe</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215</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658470069"/>
                  </a:ext>
                </a:extLst>
              </a:tr>
              <a:tr h="154316">
                <a:tc>
                  <a:txBody>
                    <a:bodyPr/>
                    <a:lstStyle/>
                    <a:p>
                      <a:pPr algn="ctr" rtl="0" fontAlgn="ctr"/>
                      <a:r>
                        <a:rPr lang="lv-LV" sz="900" u="none" strike="noStrike">
                          <a:effectLst/>
                        </a:rPr>
                        <a:t>32.</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Sparģeļi</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869</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dirty="0">
                          <a:effectLst/>
                        </a:rPr>
                        <a:t>Citi kultivēti nektāraugi</a:t>
                      </a:r>
                      <a:endParaRPr lang="lv-LV" sz="900" b="0" i="0" u="none" strike="noStrike" dirty="0">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930</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956893288"/>
                  </a:ext>
                </a:extLst>
              </a:tr>
              <a:tr h="342179">
                <a:tc>
                  <a:txBody>
                    <a:bodyPr/>
                    <a:lstStyle/>
                    <a:p>
                      <a:pPr algn="ctr" rtl="0" fontAlgn="ctr"/>
                      <a:r>
                        <a:rPr lang="lv-LV" sz="900" u="none" strike="noStrike">
                          <a:effectLst/>
                        </a:rPr>
                        <a:t>33.</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dirty="0">
                          <a:effectLst/>
                        </a:rPr>
                        <a:t>Dārzeņi, ja vienlaidu platībā augošas uz brīvprātīgu saistīto atbalstu (BSA) </a:t>
                      </a:r>
                      <a:r>
                        <a:rPr lang="lv-LV" sz="900" u="none" strike="noStrike" dirty="0" err="1">
                          <a:effectLst/>
                        </a:rPr>
                        <a:t>atbalsttiesīgās</a:t>
                      </a:r>
                      <a:r>
                        <a:rPr lang="lv-LV" sz="900" u="none" strike="noStrike" dirty="0">
                          <a:effectLst/>
                        </a:rPr>
                        <a:t> dārzeņu kultūras katra aizņem mazāk par 0,3 ha un kopējā saimniecības aramzemes platība nav lielāka par 10 ha</a:t>
                      </a:r>
                      <a:endParaRPr lang="lv-LV" sz="900" b="0" i="0" u="none" strike="noStrike" dirty="0">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871</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67.</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Dažādi kultūraugi nelielā aramzemes platībā vai vairāki kultūraugi, audzēti vienlaidu laukā, ja katrs no kultūraugiem attiecīgajā laukā aizņem mazāk par 0,3 ha**</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811</a:t>
                      </a:r>
                      <a:endParaRPr lang="lv-LV" sz="900" b="0" i="0" u="none" strike="noStrike">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1909687503"/>
                  </a:ext>
                </a:extLst>
              </a:tr>
              <a:tr h="228120">
                <a:tc>
                  <a:txBody>
                    <a:bodyPr/>
                    <a:lstStyle/>
                    <a:p>
                      <a:pPr algn="ctr" rtl="0" fontAlgn="ctr"/>
                      <a:r>
                        <a:rPr lang="lv-LV" sz="900" u="none" strike="noStrike">
                          <a:effectLst/>
                        </a:rPr>
                        <a:t>34.</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a:effectLst/>
                        </a:rPr>
                        <a:t>Zemenes</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926</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a:effectLst/>
                        </a:rPr>
                        <a:t>68.</a:t>
                      </a:r>
                      <a:endParaRPr lang="lv-LV" sz="900" b="0" i="0" u="none" strike="noStrike">
                        <a:solidFill>
                          <a:srgbClr val="000000"/>
                        </a:solidFill>
                        <a:effectLst/>
                        <a:latin typeface="Calibri" panose="020F0502020204030204" pitchFamily="34" charset="0"/>
                      </a:endParaRPr>
                    </a:p>
                  </a:txBody>
                  <a:tcPr marL="5940" marR="5940" marT="5940" marB="0" anchor="ctr"/>
                </a:tc>
                <a:tc>
                  <a:txBody>
                    <a:bodyPr/>
                    <a:lstStyle/>
                    <a:p>
                      <a:pPr algn="l" rtl="0" fontAlgn="ctr"/>
                      <a:r>
                        <a:rPr lang="lv-LV" sz="900" u="none" strike="noStrike" dirty="0">
                          <a:effectLst/>
                        </a:rPr>
                        <a:t>Ilggadīgie stādījumi vai aramzeme, ko lauksaimnieks deklarē, piesakoties mazo lauksaimnieku atbalsta shēmas maksājumam</a:t>
                      </a:r>
                      <a:endParaRPr lang="lv-LV" sz="900" b="0" i="0" u="none" strike="noStrike" dirty="0">
                        <a:solidFill>
                          <a:srgbClr val="000000"/>
                        </a:solidFill>
                        <a:effectLst/>
                        <a:latin typeface="Calibri" panose="020F0502020204030204" pitchFamily="34" charset="0"/>
                      </a:endParaRPr>
                    </a:p>
                  </a:txBody>
                  <a:tcPr marL="5940" marR="5940" marT="5940" marB="0" anchor="ctr"/>
                </a:tc>
                <a:tc>
                  <a:txBody>
                    <a:bodyPr/>
                    <a:lstStyle/>
                    <a:p>
                      <a:pPr algn="ctr" rtl="0" fontAlgn="ctr"/>
                      <a:r>
                        <a:rPr lang="lv-LV" sz="900" u="none" strike="noStrike" dirty="0">
                          <a:effectLst/>
                        </a:rPr>
                        <a:t>101</a:t>
                      </a:r>
                      <a:endParaRPr lang="lv-LV" sz="900" b="0" i="0" u="none" strike="noStrike" dirty="0">
                        <a:solidFill>
                          <a:srgbClr val="000000"/>
                        </a:solidFill>
                        <a:effectLst/>
                        <a:latin typeface="Calibri" panose="020F0502020204030204" pitchFamily="34" charset="0"/>
                      </a:endParaRPr>
                    </a:p>
                  </a:txBody>
                  <a:tcPr marL="5940" marR="5940" marT="5940" marB="0" anchor="ctr"/>
                </a:tc>
                <a:extLst>
                  <a:ext uri="{0D108BD9-81ED-4DB2-BD59-A6C34878D82A}">
                    <a16:rowId xmlns:a16="http://schemas.microsoft.com/office/drawing/2014/main" val="837148664"/>
                  </a:ext>
                </a:extLst>
              </a:tr>
            </a:tbl>
          </a:graphicData>
        </a:graphic>
      </p:graphicFrame>
      <p:graphicFrame>
        <p:nvGraphicFramePr>
          <p:cNvPr id="7" name="Tabula 6"/>
          <p:cNvGraphicFramePr>
            <a:graphicFrameLocks noGrp="1"/>
          </p:cNvGraphicFramePr>
          <p:nvPr>
            <p:extLst>
              <p:ext uri="{D42A27DB-BD31-4B8C-83A1-F6EECF244321}">
                <p14:modId xmlns:p14="http://schemas.microsoft.com/office/powerpoint/2010/main" val="914163716"/>
              </p:ext>
            </p:extLst>
          </p:nvPr>
        </p:nvGraphicFramePr>
        <p:xfrm>
          <a:off x="1742689" y="538161"/>
          <a:ext cx="7003504" cy="525801"/>
        </p:xfrm>
        <a:graphic>
          <a:graphicData uri="http://schemas.openxmlformats.org/drawingml/2006/table">
            <a:tbl>
              <a:tblPr firstRow="1" bandRow="1">
                <a:tableStyleId>{C083E6E3-FA7D-4D7B-A595-EF9225AFEA82}</a:tableStyleId>
              </a:tblPr>
              <a:tblGrid>
                <a:gridCol w="7003504">
                  <a:extLst>
                    <a:ext uri="{9D8B030D-6E8A-4147-A177-3AD203B41FA5}">
                      <a16:colId xmlns:a16="http://schemas.microsoft.com/office/drawing/2014/main" val="4162705754"/>
                    </a:ext>
                  </a:extLst>
                </a:gridCol>
              </a:tblGrid>
              <a:tr h="525801">
                <a:tc>
                  <a:txBody>
                    <a:bodyPr/>
                    <a:lstStyle/>
                    <a:p>
                      <a:r>
                        <a:rPr lang="lv-LV" sz="1400" dirty="0"/>
                        <a:t>Lai saņemtu LAD sistēmā pielaidi</a:t>
                      </a:r>
                      <a:r>
                        <a:rPr lang="lv-LV" sz="1400" baseline="0" dirty="0"/>
                        <a:t> sezonas laukstrādnieku ienākuma nodokļa režīmam, jābūt VPM deklarētam vismaz </a:t>
                      </a:r>
                      <a:r>
                        <a:rPr lang="lv-LV" sz="1400" dirty="0">
                          <a:effectLst/>
                        </a:rPr>
                        <a:t>vienu no šādiem kultūraugu kodiem:</a:t>
                      </a:r>
                      <a:endParaRPr lang="lv-LV" sz="1400" dirty="0"/>
                    </a:p>
                  </a:txBody>
                  <a:tcPr/>
                </a:tc>
                <a:extLst>
                  <a:ext uri="{0D108BD9-81ED-4DB2-BD59-A6C34878D82A}">
                    <a16:rowId xmlns:a16="http://schemas.microsoft.com/office/drawing/2014/main" val="2618715753"/>
                  </a:ext>
                </a:extLst>
              </a:tr>
            </a:tbl>
          </a:graphicData>
        </a:graphic>
      </p:graphicFrame>
    </p:spTree>
    <p:extLst>
      <p:ext uri="{BB962C8B-B14F-4D97-AF65-F5344CB8AC3E}">
        <p14:creationId xmlns:p14="http://schemas.microsoft.com/office/powerpoint/2010/main" val="1266680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a 3"/>
          <p:cNvGraphicFramePr>
            <a:graphicFrameLocks noGrp="1"/>
          </p:cNvGraphicFramePr>
          <p:nvPr>
            <p:extLst/>
          </p:nvPr>
        </p:nvGraphicFramePr>
        <p:xfrm>
          <a:off x="872074" y="1473777"/>
          <a:ext cx="7571282" cy="4791758"/>
        </p:xfrm>
        <a:graphic>
          <a:graphicData uri="http://schemas.openxmlformats.org/drawingml/2006/table">
            <a:tbl>
              <a:tblPr firstRow="1" bandRow="1">
                <a:tableStyleId>{F5AB1C69-6EDB-4FF4-983F-18BD219EF322}</a:tableStyleId>
              </a:tblPr>
              <a:tblGrid>
                <a:gridCol w="7571282">
                  <a:extLst>
                    <a:ext uri="{9D8B030D-6E8A-4147-A177-3AD203B41FA5}">
                      <a16:colId xmlns:a16="http://schemas.microsoft.com/office/drawing/2014/main" val="20000"/>
                    </a:ext>
                  </a:extLst>
                </a:gridCol>
              </a:tblGrid>
              <a:tr h="954621">
                <a:tc>
                  <a:txBody>
                    <a:bodyPr/>
                    <a:lstStyle/>
                    <a:p>
                      <a:pPr marL="0" marR="0" lvl="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lv-LV" sz="1600" dirty="0"/>
                        <a:t>Sezonas laukstrādnieku</a:t>
                      </a:r>
                      <a:r>
                        <a:rPr lang="lv-LV" sz="1600" baseline="0" dirty="0"/>
                        <a:t> (darba ņēmēju) var nodarbināt, piemērojot šo atviegloto nodokļu režīmu, </a:t>
                      </a:r>
                      <a:r>
                        <a:rPr lang="lv-LV" sz="1600" u="sng" baseline="0" dirty="0"/>
                        <a:t>kalendārā gada periodā </a:t>
                      </a:r>
                      <a:r>
                        <a:rPr lang="lv-LV" sz="1600" u="sng" baseline="0" dirty="0">
                          <a:solidFill>
                            <a:srgbClr val="FF0000"/>
                          </a:solidFill>
                        </a:rPr>
                        <a:t>no 1.aprīļa līdz 30.novembrim</a:t>
                      </a:r>
                      <a:r>
                        <a:rPr lang="lv-LV" sz="1600" baseline="0" dirty="0">
                          <a:solidFill>
                            <a:srgbClr val="FF0000"/>
                          </a:solidFill>
                        </a:rPr>
                        <a:t>, </a:t>
                      </a:r>
                      <a:r>
                        <a:rPr lang="lv-LV" sz="1600" baseline="0" dirty="0"/>
                        <a:t>ja tiek ievēroti sekojoši pamatnosacījumi:</a:t>
                      </a:r>
                      <a:endParaRPr lang="lv-LV" sz="1600" dirty="0"/>
                    </a:p>
                  </a:txBody>
                  <a:tcPr marL="91411" marR="91411" marT="45757" marB="45757"/>
                </a:tc>
                <a:extLst>
                  <a:ext uri="{0D108BD9-81ED-4DB2-BD59-A6C34878D82A}">
                    <a16:rowId xmlns:a16="http://schemas.microsoft.com/office/drawing/2014/main" val="10000"/>
                  </a:ext>
                </a:extLst>
              </a:tr>
              <a:tr h="1113360">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lv-LV" sz="1600" kern="1200" dirty="0"/>
                        <a:t> sezonas</a:t>
                      </a:r>
                      <a:r>
                        <a:rPr lang="lv-LV" sz="1600" kern="1200" baseline="0" dirty="0"/>
                        <a:t> laukstrādnieku ienākuma izmaksātājs (darba devējs) savā īpašumā, pastāvīgā lietošanā vai nomā esošu </a:t>
                      </a:r>
                      <a:r>
                        <a:rPr lang="lv-LV" sz="1600" b="1" u="none" kern="1200" baseline="0" dirty="0"/>
                        <a:t>lauksaimniecībā izmantojamo zemi izmanto augļkoku, ogulāju vai dārzeņu audzēšanai </a:t>
                      </a:r>
                      <a:r>
                        <a:rPr lang="lv-LV" sz="1600" kern="1200" baseline="0" dirty="0"/>
                        <a:t>un kārtējā gadā to ir pieteicis vienotam platīb</a:t>
                      </a:r>
                      <a:r>
                        <a:rPr lang="lv-LV" sz="1600" kern="1200" baseline="0" dirty="0">
                          <a:solidFill>
                            <a:schemeClr val="tx1"/>
                          </a:solidFill>
                        </a:rPr>
                        <a:t>as</a:t>
                      </a:r>
                      <a:r>
                        <a:rPr lang="lv-LV" sz="1600" kern="1200" baseline="0" dirty="0"/>
                        <a:t> maksājumam, norādot </a:t>
                      </a:r>
                      <a:r>
                        <a:rPr lang="lv-LV" sz="1600" baseline="0" dirty="0"/>
                        <a:t>vismaz </a:t>
                      </a:r>
                      <a:r>
                        <a:rPr lang="lv-LV" sz="1600" dirty="0">
                          <a:effectLst/>
                        </a:rPr>
                        <a:t>vienu no iepriekšējā slaidā</a:t>
                      </a:r>
                      <a:r>
                        <a:rPr lang="lv-LV" sz="1600" baseline="0" dirty="0">
                          <a:effectLst/>
                        </a:rPr>
                        <a:t> norādītajiem kultūraugu kodiem</a:t>
                      </a:r>
                      <a:endParaRPr lang="lv-LV" sz="1600" b="0" u="none" dirty="0">
                        <a:solidFill>
                          <a:schemeClr val="tx1"/>
                        </a:solidFill>
                      </a:endParaRPr>
                    </a:p>
                  </a:txBody>
                  <a:tcPr marL="91411" marR="91411" marT="45757" marB="45757"/>
                </a:tc>
                <a:extLst>
                  <a:ext uri="{0D108BD9-81ED-4DB2-BD59-A6C34878D82A}">
                    <a16:rowId xmlns:a16="http://schemas.microsoft.com/office/drawing/2014/main" val="10001"/>
                  </a:ext>
                </a:extLst>
              </a:tr>
              <a:tr h="656169">
                <a:tc>
                  <a:txBody>
                    <a:bodyPr/>
                    <a:lstStyle/>
                    <a:p>
                      <a:pPr marL="0" marR="0" lvl="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lv-LV" sz="1600" dirty="0"/>
                        <a:t> darba ņēmējs</a:t>
                      </a:r>
                      <a:r>
                        <a:rPr lang="lv-LV" sz="1600" baseline="0" dirty="0"/>
                        <a:t> tiek nodarbināts </a:t>
                      </a:r>
                      <a:r>
                        <a:rPr lang="lv-LV" sz="1600" u="none" kern="1200" dirty="0"/>
                        <a:t>sezonas rakstura darbos </a:t>
                      </a:r>
                      <a:r>
                        <a:rPr lang="lv-LV" sz="1600" b="1" u="none" kern="1200" dirty="0"/>
                        <a:t>sējā un stādīšanā, sējumu un stādījumu kopšanā, ražas novākšanā</a:t>
                      </a:r>
                      <a:r>
                        <a:rPr lang="lv-LV" sz="1600" b="1" u="none" kern="1200" baseline="0" dirty="0"/>
                        <a:t> un </a:t>
                      </a:r>
                      <a:r>
                        <a:rPr lang="lv-LV" sz="1600" b="1" u="none" kern="1200" dirty="0"/>
                        <a:t>šķirošanā.</a:t>
                      </a:r>
                      <a:r>
                        <a:rPr lang="lv-LV" sz="1600" b="1" u="none" kern="1200" baseline="0" dirty="0"/>
                        <a:t> </a:t>
                      </a:r>
                      <a:endParaRPr lang="lv-LV" sz="1600" b="1" u="none" dirty="0">
                        <a:solidFill>
                          <a:schemeClr val="tx1"/>
                        </a:solidFill>
                      </a:endParaRPr>
                    </a:p>
                  </a:txBody>
                  <a:tcPr marL="91411" marR="91411" marT="45757" marB="45757"/>
                </a:tc>
                <a:extLst>
                  <a:ext uri="{0D108BD9-81ED-4DB2-BD59-A6C34878D82A}">
                    <a16:rowId xmlns:a16="http://schemas.microsoft.com/office/drawing/2014/main" val="10002"/>
                  </a:ext>
                </a:extLst>
              </a:tr>
              <a:tr h="604311">
                <a:tc>
                  <a:txBody>
                    <a:bodyPr/>
                    <a:lstStyle/>
                    <a:p>
                      <a:pPr marL="0" marR="0" lvl="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lv-LV" sz="1600" kern="1200" dirty="0"/>
                        <a:t> darba ņēmēj</a:t>
                      </a:r>
                      <a:r>
                        <a:rPr lang="lv-LV" sz="1600" kern="1200" dirty="0">
                          <a:solidFill>
                            <a:schemeClr val="tx1"/>
                          </a:solidFill>
                        </a:rPr>
                        <a:t>a</a:t>
                      </a:r>
                      <a:r>
                        <a:rPr lang="lv-LV" sz="1600" kern="1200" baseline="0" dirty="0"/>
                        <a:t> </a:t>
                      </a:r>
                      <a:r>
                        <a:rPr lang="lv-LV" sz="1600" kern="1200" dirty="0"/>
                        <a:t>saņemto ieņēmumu maksimālais </a:t>
                      </a:r>
                      <a:r>
                        <a:rPr lang="lv-LV" sz="1600" kern="1200" dirty="0">
                          <a:solidFill>
                            <a:schemeClr val="tx1"/>
                          </a:solidFill>
                        </a:rPr>
                        <a:t>apmērs periodā</a:t>
                      </a:r>
                      <a:r>
                        <a:rPr lang="lv-LV" sz="1600" kern="1200" baseline="0" dirty="0">
                          <a:solidFill>
                            <a:schemeClr val="tx1"/>
                          </a:solidFill>
                        </a:rPr>
                        <a:t> </a:t>
                      </a:r>
                      <a:r>
                        <a:rPr lang="lv-LV" sz="1600" kern="1200" dirty="0"/>
                        <a:t>nepārsniedz </a:t>
                      </a:r>
                      <a:r>
                        <a:rPr lang="lv-LV" sz="1600" b="1" u="none" kern="1200" dirty="0"/>
                        <a:t>3000 </a:t>
                      </a:r>
                      <a:r>
                        <a:rPr lang="lv-LV" sz="1600" b="1" i="1" u="none" kern="1200" dirty="0"/>
                        <a:t>euro</a:t>
                      </a:r>
                      <a:r>
                        <a:rPr lang="lv-LV" sz="1600" b="1" kern="1200" dirty="0"/>
                        <a:t>.</a:t>
                      </a:r>
                      <a:endParaRPr lang="lv-LV" sz="1600" b="1" kern="1200" dirty="0">
                        <a:solidFill>
                          <a:schemeClr val="tx1"/>
                        </a:solidFill>
                        <a:latin typeface="+mn-lt"/>
                        <a:ea typeface="+mn-ea"/>
                        <a:cs typeface="+mn-cs"/>
                      </a:endParaRPr>
                    </a:p>
                  </a:txBody>
                  <a:tcPr marL="91411" marR="91411" marT="45757" marB="45757"/>
                </a:tc>
                <a:extLst>
                  <a:ext uri="{0D108BD9-81ED-4DB2-BD59-A6C34878D82A}">
                    <a16:rowId xmlns:a16="http://schemas.microsoft.com/office/drawing/2014/main" val="10003"/>
                  </a:ext>
                </a:extLst>
              </a:tr>
              <a:tr h="604411">
                <a:tc>
                  <a:txBody>
                    <a:bodyPr/>
                    <a:lstStyle/>
                    <a:p>
                      <a:pPr marL="0" marR="0" lvl="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lv-LV" sz="1600" dirty="0"/>
                        <a:t> darba ņēmēja nodarbināšanas</a:t>
                      </a:r>
                      <a:r>
                        <a:rPr lang="lv-LV" sz="1600" baseline="0" dirty="0"/>
                        <a:t> </a:t>
                      </a:r>
                      <a:r>
                        <a:rPr lang="lv-LV" sz="1600" dirty="0"/>
                        <a:t>termiņš periodā pie viena vai vairākiem darba devējiem nepārsniedz</a:t>
                      </a:r>
                      <a:r>
                        <a:rPr lang="lv-LV" sz="1600" baseline="0" dirty="0"/>
                        <a:t> </a:t>
                      </a:r>
                      <a:r>
                        <a:rPr lang="lv-LV" sz="1600" b="1" u="none" dirty="0"/>
                        <a:t>65 nostrādātās dienas</a:t>
                      </a:r>
                      <a:r>
                        <a:rPr lang="lv-LV" sz="1600" dirty="0"/>
                        <a:t>.</a:t>
                      </a:r>
                      <a:endParaRPr lang="lv-LV" sz="1600" b="0" dirty="0"/>
                    </a:p>
                  </a:txBody>
                  <a:tcPr marL="91411" marR="91411" marT="45757" marB="45757"/>
                </a:tc>
                <a:extLst>
                  <a:ext uri="{0D108BD9-81ED-4DB2-BD59-A6C34878D82A}">
                    <a16:rowId xmlns:a16="http://schemas.microsoft.com/office/drawing/2014/main" val="10004"/>
                  </a:ext>
                </a:extLst>
              </a:tr>
              <a:tr h="858886">
                <a:tc>
                  <a:txBody>
                    <a:bodyPr/>
                    <a:lstStyle/>
                    <a:p>
                      <a:pPr marL="0" marR="0" lvl="0" indent="0" algn="just" defTabSz="914400" rtl="0" eaLnBrk="1" fontAlgn="auto" latinLnBrk="0" hangingPunct="1">
                        <a:lnSpc>
                          <a:spcPct val="100000"/>
                        </a:lnSpc>
                        <a:spcBef>
                          <a:spcPts val="0"/>
                        </a:spcBef>
                        <a:spcAft>
                          <a:spcPts val="0"/>
                        </a:spcAft>
                        <a:buClrTx/>
                        <a:buSzTx/>
                        <a:buFont typeface="Wingdings" pitchFamily="2" charset="2"/>
                        <a:buChar char="Ø"/>
                        <a:tabLst/>
                        <a:defRPr/>
                      </a:pPr>
                      <a:r>
                        <a:rPr lang="lv-LV" sz="1600" u="none" kern="1200" dirty="0"/>
                        <a:t> </a:t>
                      </a:r>
                      <a:r>
                        <a:rPr lang="lv-LV" sz="1600" b="1" u="none" kern="1200" dirty="0"/>
                        <a:t>darba</a:t>
                      </a:r>
                      <a:r>
                        <a:rPr lang="lv-LV" sz="1600" b="1" u="none" kern="1200" baseline="0" dirty="0"/>
                        <a:t> ņēmējam </a:t>
                      </a:r>
                      <a:r>
                        <a:rPr lang="lv-LV" sz="1600" b="1" u="none" kern="1200" dirty="0"/>
                        <a:t>4 mēnešus pirms </a:t>
                      </a:r>
                      <a:r>
                        <a:rPr lang="lv-LV" sz="1600" kern="1200" dirty="0"/>
                        <a:t>sezonas</a:t>
                      </a:r>
                      <a:r>
                        <a:rPr lang="lv-LV" sz="1600" kern="1200" baseline="0" dirty="0"/>
                        <a:t> </a:t>
                      </a:r>
                      <a:r>
                        <a:rPr lang="lv-LV" sz="1600" kern="1200" baseline="0" dirty="0">
                          <a:solidFill>
                            <a:schemeClr val="tx1"/>
                          </a:solidFill>
                        </a:rPr>
                        <a:t>laukstrādnieka darba uzsākšanas ar konkrēto </a:t>
                      </a:r>
                      <a:r>
                        <a:rPr lang="lv-LV" sz="1600" kern="1200" baseline="0" dirty="0"/>
                        <a:t>darba devēju </a:t>
                      </a:r>
                      <a:r>
                        <a:rPr lang="lv-LV" sz="1600" b="1" kern="1200" baseline="0" dirty="0"/>
                        <a:t>nav pastāvējušas darba tiesiskās attiecības </a:t>
                      </a:r>
                      <a:r>
                        <a:rPr lang="lv-LV" sz="1600" kern="1200" baseline="0" dirty="0"/>
                        <a:t>vai bijis uzņēmuma līgums</a:t>
                      </a:r>
                      <a:r>
                        <a:rPr lang="lv-LV" sz="1600" kern="1200" baseline="0" dirty="0">
                          <a:solidFill>
                            <a:schemeClr val="dk1"/>
                          </a:solidFill>
                          <a:latin typeface="+mn-lt"/>
                          <a:ea typeface="+mn-ea"/>
                          <a:cs typeface="+mn-cs"/>
                        </a:rPr>
                        <a:t>.</a:t>
                      </a:r>
                      <a:endParaRPr lang="lv-LV" sz="1600" kern="1200" baseline="0" dirty="0"/>
                    </a:p>
                  </a:txBody>
                  <a:tcPr marL="91411" marR="91411" marT="45757" marB="45757"/>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77364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ula 3"/>
          <p:cNvGraphicFramePr>
            <a:graphicFrameLocks noGrp="1"/>
          </p:cNvGraphicFramePr>
          <p:nvPr>
            <p:extLst/>
          </p:nvPr>
        </p:nvGraphicFramePr>
        <p:xfrm>
          <a:off x="862343" y="1496359"/>
          <a:ext cx="7747267" cy="4836520"/>
        </p:xfrm>
        <a:graphic>
          <a:graphicData uri="http://schemas.openxmlformats.org/drawingml/2006/table">
            <a:tbl>
              <a:tblPr firstRow="1" bandRow="1">
                <a:tableStyleId>{F5AB1C69-6EDB-4FF4-983F-18BD219EF322}</a:tableStyleId>
              </a:tblPr>
              <a:tblGrid>
                <a:gridCol w="7747267">
                  <a:extLst>
                    <a:ext uri="{9D8B030D-6E8A-4147-A177-3AD203B41FA5}">
                      <a16:colId xmlns:a16="http://schemas.microsoft.com/office/drawing/2014/main" val="20000"/>
                    </a:ext>
                  </a:extLst>
                </a:gridCol>
              </a:tblGrid>
              <a:tr h="392887">
                <a:tc>
                  <a:txBody>
                    <a:bodyPr/>
                    <a:lstStyle/>
                    <a:p>
                      <a:r>
                        <a:rPr lang="lv-LV" sz="2000" dirty="0"/>
                        <a:t>Sezonas laukstrādnieku ienākuma nodokļa apmērs un tā sadalījums:</a:t>
                      </a:r>
                    </a:p>
                  </a:txBody>
                  <a:tcPr marL="91426" marR="91426" marT="45709" marB="45709"/>
                </a:tc>
                <a:extLst>
                  <a:ext uri="{0D108BD9-81ED-4DB2-BD59-A6C34878D82A}">
                    <a16:rowId xmlns:a16="http://schemas.microsoft.com/office/drawing/2014/main" val="10000"/>
                  </a:ext>
                </a:extLst>
              </a:tr>
              <a:tr h="7371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600" kern="1200" dirty="0"/>
                        <a:t>Sezonas</a:t>
                      </a:r>
                      <a:r>
                        <a:rPr lang="lv-LV" sz="1600" kern="1200" baseline="0" dirty="0"/>
                        <a:t> laukstrādnieku ienākumam piemēro </a:t>
                      </a:r>
                      <a:r>
                        <a:rPr lang="lv-LV" sz="1600" b="1" kern="1200" baseline="0" dirty="0">
                          <a:solidFill>
                            <a:srgbClr val="FF0000"/>
                          </a:solidFill>
                        </a:rPr>
                        <a:t>15% nodokli no laukstrādnieka nopelnītās summas, kas nav mazāks kā 0,70 </a:t>
                      </a:r>
                      <a:r>
                        <a:rPr lang="lv-LV" sz="1600" b="1" i="1" kern="1200" baseline="0" dirty="0">
                          <a:solidFill>
                            <a:srgbClr val="FF0000"/>
                          </a:solidFill>
                        </a:rPr>
                        <a:t>euro</a:t>
                      </a:r>
                      <a:r>
                        <a:rPr lang="lv-LV" sz="1600" b="1" kern="1200" baseline="0" dirty="0">
                          <a:solidFill>
                            <a:srgbClr val="FF0000"/>
                          </a:solidFill>
                        </a:rPr>
                        <a:t> dienā.</a:t>
                      </a:r>
                      <a:endParaRPr lang="lv-LV" sz="1600" b="1" kern="1200" dirty="0">
                        <a:solidFill>
                          <a:srgbClr val="FF0000"/>
                        </a:solidFill>
                      </a:endParaRPr>
                    </a:p>
                  </a:txBody>
                  <a:tcPr marL="91426" marR="91426" marT="45709" marB="45709"/>
                </a:tc>
                <a:extLst>
                  <a:ext uri="{0D108BD9-81ED-4DB2-BD59-A6C34878D82A}">
                    <a16:rowId xmlns:a16="http://schemas.microsoft.com/office/drawing/2014/main" val="10001"/>
                  </a:ext>
                </a:extLst>
              </a:tr>
              <a:tr h="952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i="0" kern="1200" dirty="0">
                          <a:solidFill>
                            <a:schemeClr val="dk1"/>
                          </a:solidFill>
                          <a:effectLst/>
                          <a:latin typeface="+mn-lt"/>
                          <a:ea typeface="+mn-ea"/>
                          <a:cs typeface="+mn-cs"/>
                        </a:rPr>
                        <a:t>Ja sezonas laukstrādnieka (darba ņēmēja) ienākumi mēnesī </a:t>
                      </a:r>
                      <a:r>
                        <a:rPr lang="lv-LV" sz="1600" i="0" u="sng" kern="1200" dirty="0">
                          <a:solidFill>
                            <a:schemeClr val="dk1"/>
                          </a:solidFill>
                          <a:effectLst/>
                          <a:latin typeface="+mn-lt"/>
                          <a:ea typeface="+mn-ea"/>
                          <a:cs typeface="+mn-cs"/>
                        </a:rPr>
                        <a:t>nesasniedz 70 </a:t>
                      </a:r>
                      <a:r>
                        <a:rPr lang="lv-LV" sz="1600" i="1" u="sng" kern="1200" dirty="0">
                          <a:solidFill>
                            <a:schemeClr val="dk1"/>
                          </a:solidFill>
                          <a:effectLst/>
                          <a:latin typeface="+mn-lt"/>
                          <a:ea typeface="+mn-ea"/>
                          <a:cs typeface="+mn-cs"/>
                        </a:rPr>
                        <a:t>euro</a:t>
                      </a:r>
                      <a:r>
                        <a:rPr lang="lv-LV" sz="1600" i="0" kern="1200" dirty="0">
                          <a:solidFill>
                            <a:schemeClr val="dk1"/>
                          </a:solidFill>
                          <a:effectLst/>
                          <a:latin typeface="+mn-lt"/>
                          <a:ea typeface="+mn-ea"/>
                          <a:cs typeface="+mn-cs"/>
                        </a:rPr>
                        <a:t>, tad sezonas laukstrādnieka nodoklis tiek ieskaitīts iedzīvotāju ienākuma nodokļa sadales kontā.</a:t>
                      </a:r>
                    </a:p>
                  </a:txBody>
                  <a:tcPr marL="91426" marR="91426" marT="45709" marB="45709"/>
                </a:tc>
                <a:extLst>
                  <a:ext uri="{0D108BD9-81ED-4DB2-BD59-A6C34878D82A}">
                    <a16:rowId xmlns:a16="http://schemas.microsoft.com/office/drawing/2014/main" val="10002"/>
                  </a:ext>
                </a:extLst>
              </a:tr>
              <a:tr h="1516524">
                <a:tc>
                  <a:txBody>
                    <a:bodyPr/>
                    <a:lstStyle/>
                    <a:p>
                      <a:pPr lvl="0"/>
                      <a:r>
                        <a:rPr lang="lv-LV" sz="1600" i="0" kern="1200" dirty="0">
                          <a:solidFill>
                            <a:schemeClr val="dk1"/>
                          </a:solidFill>
                          <a:effectLst/>
                          <a:latin typeface="+mn-lt"/>
                          <a:ea typeface="+mn-ea"/>
                          <a:cs typeface="+mn-cs"/>
                        </a:rPr>
                        <a:t>Ja sezonas laukstrādnieka (darba ņēmēja)  ienākumi mēnesī </a:t>
                      </a:r>
                      <a:r>
                        <a:rPr lang="lv-LV" sz="1600" i="0" u="sng" kern="1200" dirty="0">
                          <a:solidFill>
                            <a:schemeClr val="dk1"/>
                          </a:solidFill>
                          <a:effectLst/>
                          <a:latin typeface="+mn-lt"/>
                          <a:ea typeface="+mn-ea"/>
                          <a:cs typeface="+mn-cs"/>
                        </a:rPr>
                        <a:t>pārsniedz 70 </a:t>
                      </a:r>
                      <a:r>
                        <a:rPr lang="lv-LV" sz="1600" i="1" u="sng" kern="1200" dirty="0">
                          <a:solidFill>
                            <a:schemeClr val="dk1"/>
                          </a:solidFill>
                          <a:effectLst/>
                          <a:latin typeface="+mn-lt"/>
                          <a:ea typeface="+mn-ea"/>
                          <a:cs typeface="+mn-cs"/>
                        </a:rPr>
                        <a:t>euro</a:t>
                      </a:r>
                      <a:r>
                        <a:rPr lang="lv-LV" sz="1600" i="0" kern="1200" dirty="0">
                          <a:solidFill>
                            <a:schemeClr val="dk1"/>
                          </a:solidFill>
                          <a:effectLst/>
                          <a:latin typeface="+mn-lt"/>
                          <a:ea typeface="+mn-ea"/>
                          <a:cs typeface="+mn-cs"/>
                        </a:rPr>
                        <a:t>, tad sezonas laukstrādnieka </a:t>
                      </a:r>
                      <a:r>
                        <a:rPr lang="lv-LV" sz="1600" i="0" kern="1200" dirty="0">
                          <a:solidFill>
                            <a:schemeClr val="tx1"/>
                          </a:solidFill>
                          <a:effectLst/>
                          <a:latin typeface="+mn-lt"/>
                          <a:ea typeface="+mn-ea"/>
                          <a:cs typeface="+mn-cs"/>
                        </a:rPr>
                        <a:t>nodoklis sadalāms </a:t>
                      </a:r>
                      <a:r>
                        <a:rPr lang="lv-LV" sz="1600" i="0" kern="1200" dirty="0">
                          <a:solidFill>
                            <a:schemeClr val="dk1"/>
                          </a:solidFill>
                          <a:effectLst/>
                          <a:latin typeface="+mn-lt"/>
                          <a:ea typeface="+mn-ea"/>
                          <a:cs typeface="+mn-cs"/>
                        </a:rPr>
                        <a:t>un ieskaitāms valsts budžeta kontos sekojoši:</a:t>
                      </a:r>
                    </a:p>
                    <a:p>
                      <a:pPr lvl="1"/>
                      <a:r>
                        <a:rPr lang="lv-LV" sz="1600" i="0" kern="1200" dirty="0">
                          <a:solidFill>
                            <a:schemeClr val="dk1"/>
                          </a:solidFill>
                          <a:effectLst/>
                          <a:latin typeface="+mn-lt"/>
                          <a:ea typeface="+mn-ea"/>
                          <a:cs typeface="+mn-cs"/>
                        </a:rPr>
                        <a:t>90 % - valsts sociālās apdrošināšanas kontā;</a:t>
                      </a:r>
                    </a:p>
                    <a:p>
                      <a:pPr lvl="1"/>
                      <a:r>
                        <a:rPr lang="lv-LV" sz="1600" i="0" kern="1200" dirty="0">
                          <a:solidFill>
                            <a:schemeClr val="dk1"/>
                          </a:solidFill>
                          <a:effectLst/>
                          <a:latin typeface="+mn-lt"/>
                          <a:ea typeface="+mn-ea"/>
                          <a:cs typeface="+mn-cs"/>
                        </a:rPr>
                        <a:t>10 % - iedzīvotāju ienākuma nodokļa sadales kontā.</a:t>
                      </a:r>
                    </a:p>
                  </a:txBody>
                  <a:tcPr marL="91426" marR="91426" marT="45709" marB="45709"/>
                </a:tc>
                <a:extLst>
                  <a:ext uri="{0D108BD9-81ED-4DB2-BD59-A6C34878D82A}">
                    <a16:rowId xmlns:a16="http://schemas.microsoft.com/office/drawing/2014/main" val="10003"/>
                  </a:ext>
                </a:extLst>
              </a:tr>
              <a:tr h="12343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i="0" kern="1200" dirty="0">
                          <a:solidFill>
                            <a:schemeClr val="dk1"/>
                          </a:solidFill>
                          <a:effectLst/>
                          <a:latin typeface="+mn-lt"/>
                          <a:ea typeface="+mn-ea"/>
                          <a:cs typeface="+mn-cs"/>
                        </a:rPr>
                        <a:t>Sezonas</a:t>
                      </a:r>
                      <a:r>
                        <a:rPr lang="lv-LV" sz="1600" i="0" kern="1200" baseline="0" dirty="0">
                          <a:solidFill>
                            <a:schemeClr val="dk1"/>
                          </a:solidFill>
                          <a:effectLst/>
                          <a:latin typeface="+mn-lt"/>
                          <a:ea typeface="+mn-ea"/>
                          <a:cs typeface="+mn-cs"/>
                        </a:rPr>
                        <a:t> l</a:t>
                      </a:r>
                      <a:r>
                        <a:rPr lang="lv-LV" sz="1600" i="0" kern="1200" dirty="0">
                          <a:solidFill>
                            <a:schemeClr val="dk1"/>
                          </a:solidFill>
                          <a:effectLst/>
                          <a:latin typeface="+mn-lt"/>
                          <a:ea typeface="+mn-ea"/>
                          <a:cs typeface="+mn-cs"/>
                        </a:rPr>
                        <a:t>aukstrādnieks (darba ņēmējs) ir sociāli apdrošināts, ja viņa ienākumi mēnesī pārsniedz 70</a:t>
                      </a:r>
                      <a:r>
                        <a:rPr lang="lv-LV" sz="1600" i="0" kern="1200" baseline="0" dirty="0">
                          <a:solidFill>
                            <a:schemeClr val="dk1"/>
                          </a:solidFill>
                          <a:effectLst/>
                          <a:latin typeface="+mn-lt"/>
                          <a:ea typeface="+mn-ea"/>
                          <a:cs typeface="+mn-cs"/>
                        </a:rPr>
                        <a:t> </a:t>
                      </a:r>
                      <a:r>
                        <a:rPr lang="lv-LV" sz="1600" i="1" kern="1200" baseline="0" dirty="0">
                          <a:solidFill>
                            <a:schemeClr val="dk1"/>
                          </a:solidFill>
                          <a:effectLst/>
                          <a:latin typeface="+mn-lt"/>
                          <a:ea typeface="+mn-ea"/>
                          <a:cs typeface="+mn-cs"/>
                        </a:rPr>
                        <a:t>euro</a:t>
                      </a:r>
                      <a:r>
                        <a:rPr lang="lv-LV" sz="1600" i="0" kern="1200" dirty="0">
                          <a:solidFill>
                            <a:schemeClr val="dk1"/>
                          </a:solidFill>
                          <a:effectLst/>
                          <a:latin typeface="+mn-lt"/>
                          <a:ea typeface="+mn-ea"/>
                          <a:cs typeface="+mn-cs"/>
                        </a:rPr>
                        <a:t>. Šajā gadījumā persona tiks pakļauta pensiju apdrošināšanai. (</a:t>
                      </a:r>
                      <a:r>
                        <a:rPr lang="lv-LV" sz="1600" kern="1200" dirty="0">
                          <a:solidFill>
                            <a:schemeClr val="dk1"/>
                          </a:solidFill>
                          <a:latin typeface="+mn-lt"/>
                          <a:ea typeface="+mn-ea"/>
                          <a:cs typeface="+mn-cs"/>
                        </a:rPr>
                        <a:t>Sezonas laukstrādniekam (darba ņēmējam) ir iespēja brīvprātīgi pievienoties valsts vecumu pensiju apdrošināšanai)</a:t>
                      </a:r>
                      <a:endParaRPr lang="lv-LV" sz="1600" i="0" kern="1200" dirty="0">
                        <a:solidFill>
                          <a:schemeClr val="dk1"/>
                        </a:solidFill>
                        <a:effectLst/>
                        <a:latin typeface="+mn-lt"/>
                        <a:ea typeface="+mn-ea"/>
                        <a:cs typeface="+mn-cs"/>
                      </a:endParaRPr>
                    </a:p>
                  </a:txBody>
                  <a:tcPr marL="91426" marR="91426" marT="45709" marB="45709"/>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27524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a 4"/>
          <p:cNvGraphicFramePr>
            <a:graphicFrameLocks noGrp="1"/>
          </p:cNvGraphicFramePr>
          <p:nvPr>
            <p:extLst/>
          </p:nvPr>
        </p:nvGraphicFramePr>
        <p:xfrm>
          <a:off x="838592" y="1467159"/>
          <a:ext cx="7818520" cy="5047080"/>
        </p:xfrm>
        <a:graphic>
          <a:graphicData uri="http://schemas.openxmlformats.org/drawingml/2006/table">
            <a:tbl>
              <a:tblPr firstRow="1" bandRow="1">
                <a:tableStyleId>{F5AB1C69-6EDB-4FF4-983F-18BD219EF322}</a:tableStyleId>
              </a:tblPr>
              <a:tblGrid>
                <a:gridCol w="7818520">
                  <a:extLst>
                    <a:ext uri="{9D8B030D-6E8A-4147-A177-3AD203B41FA5}">
                      <a16:colId xmlns:a16="http://schemas.microsoft.com/office/drawing/2014/main" val="20000"/>
                    </a:ext>
                  </a:extLst>
                </a:gridCol>
              </a:tblGrid>
              <a:tr h="1478209">
                <a:tc>
                  <a:txBody>
                    <a:bodyPr/>
                    <a:lstStyle/>
                    <a:p>
                      <a:pPr marL="0" marR="0" indent="0" algn="just" defTabSz="914400" rtl="0" eaLnBrk="1" fontAlgn="auto" latinLnBrk="0" hangingPunct="1">
                        <a:lnSpc>
                          <a:spcPct val="100000"/>
                        </a:lnSpc>
                        <a:spcBef>
                          <a:spcPct val="0"/>
                        </a:spcBef>
                        <a:spcAft>
                          <a:spcPts val="0"/>
                        </a:spcAft>
                        <a:buClrTx/>
                        <a:buSzTx/>
                        <a:buFontTx/>
                        <a:buNone/>
                        <a:tabLst/>
                        <a:defRPr/>
                      </a:pPr>
                      <a:r>
                        <a:rPr lang="lv-LV" altLang="lv-LV" sz="2000" kern="1200" dirty="0">
                          <a:effectLst/>
                        </a:rPr>
                        <a:t>Sezonas laukstrādnieku reģistrēšanai, atalgojuma norādīšanai, nodokļu aprēķināšanai darba devējam jāizmanto Lauku atbalsta dienesta (LAD) informācijas sistēma (IS). </a:t>
                      </a:r>
                      <a:endParaRPr lang="lv-LV" altLang="lv-LV" sz="2000" b="1" kern="1200" dirty="0">
                        <a:solidFill>
                          <a:schemeClr val="tx1"/>
                        </a:solidFill>
                        <a:effectLst/>
                        <a:latin typeface="+mn-lt"/>
                        <a:ea typeface="+mn-ea"/>
                        <a:cs typeface="+mn-cs"/>
                      </a:endParaRPr>
                    </a:p>
                    <a:p>
                      <a:pPr algn="just">
                        <a:spcBef>
                          <a:spcPct val="0"/>
                        </a:spcBef>
                        <a:buClrTx/>
                        <a:buSzTx/>
                        <a:buFontTx/>
                        <a:buNone/>
                        <a:defRPr/>
                      </a:pPr>
                      <a:endParaRPr lang="lv-LV" altLang="lv-LV" sz="2000" b="1" kern="1200" dirty="0">
                        <a:solidFill>
                          <a:schemeClr val="bg1"/>
                        </a:solidFill>
                        <a:latin typeface="+mn-lt"/>
                        <a:ea typeface="+mn-ea"/>
                        <a:cs typeface="+mn-cs"/>
                      </a:endParaRPr>
                    </a:p>
                    <a:p>
                      <a:pPr algn="just">
                        <a:spcBef>
                          <a:spcPct val="0"/>
                        </a:spcBef>
                        <a:buClrTx/>
                        <a:buSzTx/>
                        <a:buFontTx/>
                        <a:buNone/>
                        <a:defRPr/>
                      </a:pPr>
                      <a:r>
                        <a:rPr lang="lv-LV" altLang="lv-LV" sz="2000" b="1" kern="1200" dirty="0">
                          <a:solidFill>
                            <a:srgbClr val="FF0000"/>
                          </a:solidFill>
                          <a:latin typeface="+mn-lt"/>
                          <a:ea typeface="+mn-ea"/>
                          <a:cs typeface="+mn-cs"/>
                        </a:rPr>
                        <a:t>Darba devēja pienākumi:</a:t>
                      </a:r>
                    </a:p>
                  </a:txBody>
                  <a:tcPr marL="91413" marR="91413" marT="45700" marB="45700"/>
                </a:tc>
                <a:extLst>
                  <a:ext uri="{0D108BD9-81ED-4DB2-BD59-A6C34878D82A}">
                    <a16:rowId xmlns:a16="http://schemas.microsoft.com/office/drawing/2014/main" val="10000"/>
                  </a:ext>
                </a:extLst>
              </a:tr>
              <a:tr h="1290929">
                <a:tc>
                  <a:txBody>
                    <a:bodyPr/>
                    <a:lstStyle/>
                    <a:p>
                      <a:pPr marL="285750" indent="-285750" algn="just" defTabSz="914400" rtl="0" eaLnBrk="1" latinLnBrk="0" hangingPunct="1">
                        <a:spcBef>
                          <a:spcPct val="0"/>
                        </a:spcBef>
                        <a:buClrTx/>
                        <a:buSzTx/>
                        <a:buFont typeface="Wingdings" panose="05000000000000000000" pitchFamily="2" charset="2"/>
                        <a:buChar char="Ø"/>
                        <a:defRPr/>
                      </a:pPr>
                      <a:r>
                        <a:rPr lang="lv-LV" altLang="lv-LV" sz="1600" b="1" kern="1200" dirty="0">
                          <a:solidFill>
                            <a:schemeClr val="tx1"/>
                          </a:solidFill>
                          <a:latin typeface="+mn-lt"/>
                          <a:ea typeface="+mn-ea"/>
                          <a:cs typeface="+mn-cs"/>
                        </a:rPr>
                        <a:t>Sezonas laukstrādnieks (darba ņēmējs) jāreģistrē LAD IS katru nodarbināšanas dienu pirms darbu uzsākšanas</a:t>
                      </a:r>
                      <a:r>
                        <a:rPr lang="lv-LV" altLang="lv-LV" sz="1600" b="0" kern="1200" dirty="0">
                          <a:solidFill>
                            <a:schemeClr val="tx1"/>
                          </a:solidFill>
                          <a:latin typeface="+mn-lt"/>
                          <a:ea typeface="+mn-ea"/>
                          <a:cs typeface="+mn-cs"/>
                        </a:rPr>
                        <a:t>,</a:t>
                      </a:r>
                      <a:r>
                        <a:rPr lang="lv-LV" altLang="lv-LV" sz="1600" b="0" kern="1200" baseline="0" dirty="0">
                          <a:solidFill>
                            <a:schemeClr val="tx1"/>
                          </a:solidFill>
                          <a:latin typeface="+mn-lt"/>
                          <a:ea typeface="+mn-ea"/>
                          <a:cs typeface="+mn-cs"/>
                        </a:rPr>
                        <a:t> norādot tā vārdu uzvārdu, personas kodu, ienākuma gūšanas dienu un noslēgtā līguma formu (rakstveidā noslēgts darba līgums; rakstveidā vai </a:t>
                      </a:r>
                      <a:r>
                        <a:rPr lang="lv-LV" altLang="lv-LV" sz="1600" b="0" u="none" kern="1200" baseline="0" dirty="0">
                          <a:solidFill>
                            <a:schemeClr val="tx1"/>
                          </a:solidFill>
                          <a:latin typeface="+mn-lt"/>
                          <a:ea typeface="+mn-ea"/>
                          <a:cs typeface="+mn-cs"/>
                        </a:rPr>
                        <a:t>mutiski noslēgts uzņēmuma līgums</a:t>
                      </a:r>
                      <a:r>
                        <a:rPr lang="lv-LV" altLang="lv-LV" sz="1600" b="0" kern="1200" baseline="0" dirty="0">
                          <a:solidFill>
                            <a:schemeClr val="tx1"/>
                          </a:solidFill>
                          <a:latin typeface="+mn-lt"/>
                          <a:ea typeface="+mn-ea"/>
                          <a:cs typeface="+mn-cs"/>
                        </a:rPr>
                        <a:t>).</a:t>
                      </a:r>
                      <a:endParaRPr lang="lv-LV" altLang="lv-LV" sz="1600" b="0" kern="1200" dirty="0">
                        <a:solidFill>
                          <a:schemeClr val="tx1"/>
                        </a:solidFill>
                        <a:latin typeface="+mn-lt"/>
                        <a:ea typeface="+mn-ea"/>
                        <a:cs typeface="+mn-cs"/>
                      </a:endParaRPr>
                    </a:p>
                  </a:txBody>
                  <a:tcPr marL="91413" marR="91413" marT="45700" marB="45700"/>
                </a:tc>
                <a:extLst>
                  <a:ext uri="{0D108BD9-81ED-4DB2-BD59-A6C34878D82A}">
                    <a16:rowId xmlns:a16="http://schemas.microsoft.com/office/drawing/2014/main" val="10001"/>
                  </a:ext>
                </a:extLst>
              </a:tr>
              <a:tr h="625751">
                <a:tc>
                  <a:txBody>
                    <a:bodyPr/>
                    <a:lstStyle/>
                    <a:p>
                      <a:pPr marL="285750" indent="-285750" algn="just" defTabSz="914400" rtl="0" eaLnBrk="1" latinLnBrk="0" hangingPunct="1">
                        <a:spcBef>
                          <a:spcPct val="0"/>
                        </a:spcBef>
                        <a:buClrTx/>
                        <a:buSzTx/>
                        <a:buFont typeface="Wingdings" panose="05000000000000000000" pitchFamily="2" charset="2"/>
                        <a:buChar char="Ø"/>
                        <a:defRPr/>
                      </a:pPr>
                      <a:r>
                        <a:rPr lang="lv-LV" altLang="lv-LV" sz="1600" b="1" kern="1200" dirty="0">
                          <a:solidFill>
                            <a:schemeClr val="tx1"/>
                          </a:solidFill>
                          <a:latin typeface="+mn-lt"/>
                          <a:ea typeface="+mn-ea"/>
                          <a:cs typeface="+mn-cs"/>
                        </a:rPr>
                        <a:t>Līdz katras</a:t>
                      </a:r>
                      <a:r>
                        <a:rPr lang="lv-LV" altLang="lv-LV" sz="1600" b="1" kern="1200" baseline="0" dirty="0">
                          <a:solidFill>
                            <a:schemeClr val="tx1"/>
                          </a:solidFill>
                          <a:latin typeface="+mn-lt"/>
                          <a:ea typeface="+mn-ea"/>
                          <a:cs typeface="+mn-cs"/>
                        </a:rPr>
                        <a:t> nodarbināšanas </a:t>
                      </a:r>
                      <a:r>
                        <a:rPr lang="lv-LV" altLang="lv-LV" sz="1600" b="1" kern="1200" dirty="0">
                          <a:solidFill>
                            <a:schemeClr val="tx1"/>
                          </a:solidFill>
                          <a:latin typeface="+mn-lt"/>
                          <a:ea typeface="+mn-ea"/>
                          <a:cs typeface="+mn-cs"/>
                        </a:rPr>
                        <a:t>dienas beigām</a:t>
                      </a:r>
                      <a:r>
                        <a:rPr lang="lv-LV" altLang="lv-LV" sz="1600" b="1" kern="1200" baseline="0" dirty="0">
                          <a:solidFill>
                            <a:schemeClr val="tx1"/>
                          </a:solidFill>
                          <a:latin typeface="+mn-lt"/>
                          <a:ea typeface="+mn-ea"/>
                          <a:cs typeface="+mn-cs"/>
                        </a:rPr>
                        <a:t> (plkst.24:00) jāievada sezonas laukstrādnieka (darba ņēmēja) nopelnītās atlīdzības apmērs</a:t>
                      </a:r>
                      <a:r>
                        <a:rPr lang="lv-LV" altLang="lv-LV" sz="1600" b="0" kern="1200" baseline="0" dirty="0">
                          <a:solidFill>
                            <a:schemeClr val="tx1"/>
                          </a:solidFill>
                          <a:latin typeface="+mn-lt"/>
                          <a:ea typeface="+mn-ea"/>
                          <a:cs typeface="+mn-cs"/>
                        </a:rPr>
                        <a:t>.</a:t>
                      </a:r>
                      <a:endParaRPr lang="lv-LV" altLang="lv-LV" sz="1600" b="0" kern="1200" dirty="0">
                        <a:solidFill>
                          <a:schemeClr val="tx1"/>
                        </a:solidFill>
                        <a:latin typeface="+mn-lt"/>
                        <a:ea typeface="+mn-ea"/>
                        <a:cs typeface="+mn-cs"/>
                      </a:endParaRPr>
                    </a:p>
                  </a:txBody>
                  <a:tcPr marL="91413" marR="91413" marT="45700" marB="45700"/>
                </a:tc>
                <a:extLst>
                  <a:ext uri="{0D108BD9-81ED-4DB2-BD59-A6C34878D82A}">
                    <a16:rowId xmlns:a16="http://schemas.microsoft.com/office/drawing/2014/main" val="10002"/>
                  </a:ext>
                </a:extLst>
              </a:tr>
              <a:tr h="889249">
                <a:tc>
                  <a:txBody>
                    <a:bodyPr/>
                    <a:lstStyle/>
                    <a:p>
                      <a:pPr marL="285750" indent="-285750" algn="just" defTabSz="914400" rtl="0" eaLnBrk="1" latinLnBrk="0" hangingPunct="1">
                        <a:spcBef>
                          <a:spcPct val="0"/>
                        </a:spcBef>
                        <a:buClrTx/>
                        <a:buSzTx/>
                        <a:buFont typeface="Wingdings" panose="05000000000000000000" pitchFamily="2" charset="2"/>
                        <a:buChar char="Ø"/>
                        <a:defRPr/>
                      </a:pPr>
                      <a:r>
                        <a:rPr lang="lv-LV" altLang="lv-LV" sz="1600" b="0" kern="1200" baseline="0" dirty="0">
                          <a:solidFill>
                            <a:schemeClr val="tx1"/>
                          </a:solidFill>
                          <a:latin typeface="+mn-lt"/>
                          <a:ea typeface="+mn-ea"/>
                          <a:cs typeface="+mn-cs"/>
                        </a:rPr>
                        <a:t>Ja līdz plkst.24:00 netiks norādīta LAD IS reģistrētā laukstrādnieka (darba ņēmēja) atlīdzība, sistēma par nodarbināšanas dienu aprēķinās minimālo nodokli 0,70 </a:t>
                      </a:r>
                      <a:r>
                        <a:rPr lang="lv-LV" altLang="lv-LV" sz="1600" b="0" i="1" kern="1200" baseline="0" dirty="0">
                          <a:solidFill>
                            <a:schemeClr val="tx1"/>
                          </a:solidFill>
                          <a:latin typeface="+mn-lt"/>
                          <a:ea typeface="+mn-ea"/>
                          <a:cs typeface="+mn-cs"/>
                        </a:rPr>
                        <a:t>euro</a:t>
                      </a:r>
                      <a:r>
                        <a:rPr lang="lv-LV" altLang="lv-LV" sz="1600" b="0" kern="1200" baseline="0" dirty="0">
                          <a:solidFill>
                            <a:schemeClr val="tx1"/>
                          </a:solidFill>
                          <a:latin typeface="+mn-lt"/>
                          <a:ea typeface="+mn-ea"/>
                          <a:cs typeface="+mn-cs"/>
                        </a:rPr>
                        <a:t> apmērā.</a:t>
                      </a:r>
                    </a:p>
                  </a:txBody>
                  <a:tcPr marL="91413" marR="91413" marT="45700" marB="45700"/>
                </a:tc>
                <a:extLst>
                  <a:ext uri="{0D108BD9-81ED-4DB2-BD59-A6C34878D82A}">
                    <a16:rowId xmlns:a16="http://schemas.microsoft.com/office/drawing/2014/main" val="10003"/>
                  </a:ext>
                </a:extLst>
              </a:tr>
              <a:tr h="625751">
                <a:tc>
                  <a:txBody>
                    <a:bodyPr/>
                    <a:lstStyle/>
                    <a:p>
                      <a:pPr marL="285750" indent="-285750" algn="just" defTabSz="914400" rtl="0" eaLnBrk="1" latinLnBrk="0" hangingPunct="1">
                        <a:spcBef>
                          <a:spcPct val="0"/>
                        </a:spcBef>
                        <a:buClrTx/>
                        <a:buSzTx/>
                        <a:buFont typeface="Wingdings" panose="05000000000000000000" pitchFamily="2" charset="2"/>
                        <a:buChar char="Ø"/>
                        <a:defRPr/>
                      </a:pPr>
                      <a:r>
                        <a:rPr lang="lv-LV" altLang="lv-LV" sz="1600" b="0" kern="1200" baseline="0" dirty="0">
                          <a:solidFill>
                            <a:schemeClr val="tx1"/>
                          </a:solidFill>
                          <a:latin typeface="+mn-lt"/>
                          <a:ea typeface="+mn-ea"/>
                          <a:cs typeface="+mn-cs"/>
                        </a:rPr>
                        <a:t>LAD IS </a:t>
                      </a:r>
                      <a:r>
                        <a:rPr lang="lv-LV" altLang="lv-LV" sz="1600" b="1" kern="1200" baseline="0" dirty="0">
                          <a:solidFill>
                            <a:schemeClr val="tx1"/>
                          </a:solidFill>
                          <a:latin typeface="+mn-lt"/>
                          <a:ea typeface="+mn-ea"/>
                          <a:cs typeface="+mn-cs"/>
                        </a:rPr>
                        <a:t>ievadītos datus </a:t>
                      </a:r>
                      <a:r>
                        <a:rPr lang="lv-LV" altLang="lv-LV" sz="1600" b="0" kern="1200" baseline="0" dirty="0">
                          <a:solidFill>
                            <a:schemeClr val="tx1"/>
                          </a:solidFill>
                          <a:latin typeface="+mn-lt"/>
                          <a:ea typeface="+mn-ea"/>
                          <a:cs typeface="+mn-cs"/>
                        </a:rPr>
                        <a:t>par sezonas laukstrādniekiem (darba ņēmējiem) </a:t>
                      </a:r>
                      <a:r>
                        <a:rPr lang="lv-LV" altLang="lv-LV" sz="1600" b="1" kern="1200" baseline="0" dirty="0">
                          <a:solidFill>
                            <a:schemeClr val="tx1"/>
                          </a:solidFill>
                          <a:latin typeface="+mn-lt"/>
                          <a:ea typeface="+mn-ea"/>
                          <a:cs typeface="+mn-cs"/>
                        </a:rPr>
                        <a:t>nevar labot</a:t>
                      </a:r>
                      <a:r>
                        <a:rPr lang="lv-LV" altLang="lv-LV" sz="1600" b="0" kern="1200" baseline="0" dirty="0">
                          <a:solidFill>
                            <a:schemeClr val="tx1"/>
                          </a:solidFill>
                          <a:latin typeface="+mn-lt"/>
                          <a:ea typeface="+mn-ea"/>
                          <a:cs typeface="+mn-cs"/>
                        </a:rPr>
                        <a:t>.</a:t>
                      </a:r>
                    </a:p>
                  </a:txBody>
                  <a:tcPr marL="91413" marR="91413" marT="45700" marB="457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12754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a 3"/>
          <p:cNvGraphicFramePr>
            <a:graphicFrameLocks noGrp="1"/>
          </p:cNvGraphicFramePr>
          <p:nvPr>
            <p:extLst/>
          </p:nvPr>
        </p:nvGraphicFramePr>
        <p:xfrm>
          <a:off x="801193" y="1387166"/>
          <a:ext cx="7511534" cy="2827136"/>
        </p:xfrm>
        <a:graphic>
          <a:graphicData uri="http://schemas.openxmlformats.org/drawingml/2006/table">
            <a:tbl>
              <a:tblPr firstRow="1" bandRow="1">
                <a:tableStyleId>{F5AB1C69-6EDB-4FF4-983F-18BD219EF322}</a:tableStyleId>
              </a:tblPr>
              <a:tblGrid>
                <a:gridCol w="7511534">
                  <a:extLst>
                    <a:ext uri="{9D8B030D-6E8A-4147-A177-3AD203B41FA5}">
                      <a16:colId xmlns:a16="http://schemas.microsoft.com/office/drawing/2014/main" val="20000"/>
                    </a:ext>
                  </a:extLst>
                </a:gridCol>
              </a:tblGrid>
              <a:tr h="690605">
                <a:tc>
                  <a:txBody>
                    <a:bodyPr/>
                    <a:lstStyle/>
                    <a:p>
                      <a:pPr algn="just">
                        <a:spcBef>
                          <a:spcPct val="0"/>
                        </a:spcBef>
                        <a:buClrTx/>
                        <a:buSzTx/>
                        <a:buFontTx/>
                        <a:buNone/>
                        <a:defRPr/>
                      </a:pPr>
                      <a:r>
                        <a:rPr lang="lv-LV" altLang="lv-LV" sz="2000" b="1" kern="1200" dirty="0">
                          <a:solidFill>
                            <a:schemeClr val="bg1"/>
                          </a:solidFill>
                          <a:latin typeface="+mn-lt"/>
                          <a:ea typeface="+mn-ea"/>
                          <a:cs typeface="+mn-cs"/>
                        </a:rPr>
                        <a:t>Sezonas laukstrādnieku</a:t>
                      </a:r>
                      <a:r>
                        <a:rPr lang="lv-LV" altLang="lv-LV" sz="2000" b="1" kern="1200" baseline="0" dirty="0">
                          <a:solidFill>
                            <a:schemeClr val="bg1"/>
                          </a:solidFill>
                          <a:latin typeface="+mn-lt"/>
                          <a:ea typeface="+mn-ea"/>
                          <a:cs typeface="+mn-cs"/>
                        </a:rPr>
                        <a:t> ienākuma izmaksātāja </a:t>
                      </a:r>
                      <a:r>
                        <a:rPr lang="lv-LV" altLang="lv-LV" sz="2000" b="1" kern="1200" dirty="0">
                          <a:solidFill>
                            <a:schemeClr val="bg1"/>
                          </a:solidFill>
                          <a:latin typeface="+mn-lt"/>
                          <a:ea typeface="+mn-ea"/>
                          <a:cs typeface="+mn-cs"/>
                        </a:rPr>
                        <a:t>(darba</a:t>
                      </a:r>
                      <a:r>
                        <a:rPr lang="lv-LV" altLang="lv-LV" sz="2000" b="1" kern="1200" baseline="0" dirty="0">
                          <a:solidFill>
                            <a:schemeClr val="bg1"/>
                          </a:solidFill>
                          <a:latin typeface="+mn-lt"/>
                          <a:ea typeface="+mn-ea"/>
                          <a:cs typeface="+mn-cs"/>
                        </a:rPr>
                        <a:t> devēju) ziņojumu iesniegšana Valsts ieņēmumu dienestā (VID)</a:t>
                      </a:r>
                      <a:r>
                        <a:rPr lang="lv-LV" altLang="lv-LV" sz="2000" b="1" kern="1200" dirty="0">
                          <a:solidFill>
                            <a:schemeClr val="bg1"/>
                          </a:solidFill>
                          <a:latin typeface="+mn-lt"/>
                          <a:ea typeface="+mn-ea"/>
                          <a:cs typeface="+mn-cs"/>
                        </a:rPr>
                        <a:t>:</a:t>
                      </a:r>
                    </a:p>
                  </a:txBody>
                  <a:tcPr marL="91437" marR="91437" marT="45721" marB="45721"/>
                </a:tc>
                <a:extLst>
                  <a:ext uri="{0D108BD9-81ED-4DB2-BD59-A6C34878D82A}">
                    <a16:rowId xmlns:a16="http://schemas.microsoft.com/office/drawing/2014/main" val="10000"/>
                  </a:ext>
                </a:extLst>
              </a:tr>
              <a:tr h="1134994">
                <a:tc>
                  <a:txBody>
                    <a:bodyPr/>
                    <a:lstStyle/>
                    <a:p>
                      <a:pPr marL="285750" indent="-285750" algn="just" defTabSz="914400" rtl="0" eaLnBrk="1" latinLnBrk="0" hangingPunct="1">
                        <a:spcBef>
                          <a:spcPct val="0"/>
                        </a:spcBef>
                        <a:buClrTx/>
                        <a:buSzTx/>
                        <a:buFont typeface="Wingdings" panose="05000000000000000000" pitchFamily="2" charset="2"/>
                        <a:buChar char="Ø"/>
                        <a:defRPr/>
                      </a:pPr>
                      <a:r>
                        <a:rPr lang="lv-LV" altLang="lv-LV" sz="1600" b="0" kern="1200" baseline="0" dirty="0">
                          <a:solidFill>
                            <a:schemeClr val="tx1"/>
                          </a:solidFill>
                          <a:latin typeface="+mn-lt"/>
                          <a:ea typeface="+mn-ea"/>
                          <a:cs typeface="+mn-cs"/>
                        </a:rPr>
                        <a:t>Nākamajā dienā pēc nodarbināšanas mēneša pēdējās dienas katram darba devējam LAD IS ir pieejama jau aizpildīta veidlapa «Ziņojums par sezonas laukstrādnieku ienākuma nodokļa maksātāju darba ienākumiem, iedzīvotāju ienākuma nodokli un valsts sociālās apdrošināšanas obligātajām iemaksām».</a:t>
                      </a:r>
                    </a:p>
                  </a:txBody>
                  <a:tcPr marL="91437" marR="91437" marT="45721" marB="45721"/>
                </a:tc>
                <a:extLst>
                  <a:ext uri="{0D108BD9-81ED-4DB2-BD59-A6C34878D82A}">
                    <a16:rowId xmlns:a16="http://schemas.microsoft.com/office/drawing/2014/main" val="10001"/>
                  </a:ext>
                </a:extLst>
              </a:tr>
              <a:tr h="991100">
                <a:tc>
                  <a:txBody>
                    <a:bodyPr/>
                    <a:lstStyle/>
                    <a:p>
                      <a:pPr marL="285750" indent="-285750" algn="just" defTabSz="914400" rtl="0" eaLnBrk="1" latinLnBrk="0" hangingPunct="1">
                        <a:spcBef>
                          <a:spcPct val="0"/>
                        </a:spcBef>
                        <a:buClrTx/>
                        <a:buSzTx/>
                        <a:buFont typeface="Wingdings" panose="05000000000000000000" pitchFamily="2" charset="2"/>
                        <a:buChar char="Ø"/>
                        <a:defRPr/>
                      </a:pPr>
                      <a:r>
                        <a:rPr lang="lv-LV" altLang="lv-LV" sz="1600" b="1" kern="1200" dirty="0">
                          <a:solidFill>
                            <a:schemeClr val="tx1"/>
                          </a:solidFill>
                          <a:latin typeface="+mn-lt"/>
                          <a:ea typeface="+mn-ea"/>
                          <a:cs typeface="+mn-cs"/>
                        </a:rPr>
                        <a:t>Piecu dienu laikā pēc nodarbināšanas mēneša beigām </a:t>
                      </a:r>
                      <a:r>
                        <a:rPr lang="lv-LV" altLang="lv-LV" sz="1600" b="1" kern="1200" baseline="0" dirty="0">
                          <a:solidFill>
                            <a:schemeClr val="tx1"/>
                          </a:solidFill>
                          <a:latin typeface="+mn-lt"/>
                          <a:ea typeface="+mn-ea"/>
                          <a:cs typeface="+mn-cs"/>
                        </a:rPr>
                        <a:t>darba devējam šī veidlapa ir jāapstiprina un jāiesniedz Valsts ieņēmumu dienestā.</a:t>
                      </a:r>
                    </a:p>
                  </a:txBody>
                  <a:tcPr marL="91437" marR="91437" marT="45721" marB="45721"/>
                </a:tc>
                <a:extLst>
                  <a:ext uri="{0D108BD9-81ED-4DB2-BD59-A6C34878D82A}">
                    <a16:rowId xmlns:a16="http://schemas.microsoft.com/office/drawing/2014/main" val="10002"/>
                  </a:ext>
                </a:extLst>
              </a:tr>
            </a:tbl>
          </a:graphicData>
        </a:graphic>
      </p:graphicFrame>
      <p:graphicFrame>
        <p:nvGraphicFramePr>
          <p:cNvPr id="7" name="Tabula 4"/>
          <p:cNvGraphicFramePr>
            <a:graphicFrameLocks noGrp="1"/>
          </p:cNvGraphicFramePr>
          <p:nvPr>
            <p:extLst/>
          </p:nvPr>
        </p:nvGraphicFramePr>
        <p:xfrm>
          <a:off x="777257" y="4821383"/>
          <a:ext cx="7535470" cy="1080654"/>
        </p:xfrm>
        <a:graphic>
          <a:graphicData uri="http://schemas.openxmlformats.org/drawingml/2006/table">
            <a:tbl>
              <a:tblPr firstRow="1" bandRow="1">
                <a:tableStyleId>{F5AB1C69-6EDB-4FF4-983F-18BD219EF322}</a:tableStyleId>
              </a:tblPr>
              <a:tblGrid>
                <a:gridCol w="7535470">
                  <a:extLst>
                    <a:ext uri="{9D8B030D-6E8A-4147-A177-3AD203B41FA5}">
                      <a16:colId xmlns:a16="http://schemas.microsoft.com/office/drawing/2014/main" val="20000"/>
                    </a:ext>
                  </a:extLst>
                </a:gridCol>
              </a:tblGrid>
              <a:tr h="1080654">
                <a:tc>
                  <a:txBody>
                    <a:bodyPr/>
                    <a:lstStyle/>
                    <a:p>
                      <a:r>
                        <a:rPr lang="lv-LV" altLang="lv-LV" sz="2000" b="1" kern="1200" dirty="0">
                          <a:solidFill>
                            <a:schemeClr val="bg1"/>
                          </a:solidFill>
                          <a:latin typeface="+mn-lt"/>
                          <a:ea typeface="+mn-ea"/>
                          <a:cs typeface="+mn-cs"/>
                        </a:rPr>
                        <a:t>Sezonas laukstrādnieku</a:t>
                      </a:r>
                      <a:r>
                        <a:rPr lang="lv-LV" altLang="lv-LV" sz="2000" b="1" kern="1200" baseline="0" dirty="0">
                          <a:solidFill>
                            <a:schemeClr val="bg1"/>
                          </a:solidFill>
                          <a:latin typeface="+mn-lt"/>
                          <a:ea typeface="+mn-ea"/>
                          <a:cs typeface="+mn-cs"/>
                        </a:rPr>
                        <a:t> ienākuma izmaksātājam </a:t>
                      </a:r>
                      <a:r>
                        <a:rPr lang="lv-LV" altLang="lv-LV" sz="2000" b="1" kern="1200" dirty="0">
                          <a:solidFill>
                            <a:schemeClr val="bg1"/>
                          </a:solidFill>
                          <a:latin typeface="+mn-lt"/>
                          <a:ea typeface="+mn-ea"/>
                          <a:cs typeface="+mn-cs"/>
                        </a:rPr>
                        <a:t>(darba</a:t>
                      </a:r>
                      <a:r>
                        <a:rPr lang="lv-LV" altLang="lv-LV" sz="2000" b="1" kern="1200" baseline="0" dirty="0">
                          <a:solidFill>
                            <a:schemeClr val="bg1"/>
                          </a:solidFill>
                          <a:latin typeface="+mn-lt"/>
                          <a:ea typeface="+mn-ea"/>
                          <a:cs typeface="+mn-cs"/>
                        </a:rPr>
                        <a:t> devējam) </a:t>
                      </a:r>
                      <a:r>
                        <a:rPr lang="lv-LV" altLang="lv-LV" sz="2000" b="1" kern="1200" baseline="0" dirty="0">
                          <a:solidFill>
                            <a:srgbClr val="FF0000"/>
                          </a:solidFill>
                          <a:latin typeface="+mn-lt"/>
                          <a:ea typeface="+mn-ea"/>
                          <a:cs typeface="+mn-cs"/>
                        </a:rPr>
                        <a:t>līdz 15.datumam</a:t>
                      </a:r>
                      <a:r>
                        <a:rPr lang="lv-LV" altLang="lv-LV" sz="2000" b="1" kern="1200" baseline="0" dirty="0">
                          <a:solidFill>
                            <a:schemeClr val="bg1"/>
                          </a:solidFill>
                          <a:latin typeface="+mn-lt"/>
                          <a:ea typeface="+mn-ea"/>
                          <a:cs typeface="+mn-cs"/>
                        </a:rPr>
                        <a:t> pēc katra nodarbināšanas mēneša beigām, valsts budžetā </a:t>
                      </a:r>
                      <a:r>
                        <a:rPr lang="lv-LV" altLang="lv-LV" sz="2000" b="1" kern="1200" baseline="0" dirty="0">
                          <a:solidFill>
                            <a:srgbClr val="FF0000"/>
                          </a:solidFill>
                          <a:latin typeface="+mn-lt"/>
                          <a:ea typeface="+mn-ea"/>
                          <a:cs typeface="+mn-cs"/>
                        </a:rPr>
                        <a:t>jāveic sezonas laukstrādnieku ienākuma nodokļa nomaksa</a:t>
                      </a:r>
                      <a:r>
                        <a:rPr lang="lv-LV" altLang="lv-LV" sz="2000" b="1" kern="1200" baseline="0" dirty="0">
                          <a:solidFill>
                            <a:schemeClr val="bg1"/>
                          </a:solidFill>
                          <a:latin typeface="+mn-lt"/>
                          <a:ea typeface="+mn-ea"/>
                          <a:cs typeface="+mn-cs"/>
                        </a:rPr>
                        <a:t>.</a:t>
                      </a:r>
                      <a:endParaRPr lang="lv-LV" sz="2000" dirty="0"/>
                    </a:p>
                  </a:txBody>
                  <a:tcPr marL="91432" marR="91432" marT="45480" marB="4548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062243128"/>
      </p:ext>
    </p:extLst>
  </p:cSld>
  <p:clrMapOvr>
    <a:masterClrMapping/>
  </p:clrMapOvr>
</p:sld>
</file>

<file path=ppt/theme/theme1.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6980</TotalTime>
  <Words>1150</Words>
  <Application>Microsoft Office PowerPoint</Application>
  <PresentationFormat>On-screen Show (4:3)</PresentationFormat>
  <Paragraphs>253</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Times New Roman</vt:lpstr>
      <vt:lpstr>Verdana</vt:lpstr>
      <vt:lpstr>Wingdings</vt:lpstr>
      <vt:lpstr>Office tēma</vt:lpstr>
      <vt:lpstr>PowerPoint Presentation</vt:lpstr>
      <vt:lpstr>Sezonas laukstrādnieku ienākuma nodokļa režīms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Zane Līde</dc:creator>
  <cp:lastModifiedBy>Agrita Karlapa</cp:lastModifiedBy>
  <cp:revision>203</cp:revision>
  <cp:lastPrinted>2019-08-21T09:06:39Z</cp:lastPrinted>
  <dcterms:created xsi:type="dcterms:W3CDTF">2017-02-01T07:21:41Z</dcterms:created>
  <dcterms:modified xsi:type="dcterms:W3CDTF">2020-07-02T05:52:44Z</dcterms:modified>
</cp:coreProperties>
</file>