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5" r:id="rId2"/>
    <p:sldId id="336" r:id="rId3"/>
    <p:sldId id="337" r:id="rId4"/>
    <p:sldId id="347" r:id="rId5"/>
    <p:sldId id="326" r:id="rId6"/>
    <p:sldId id="307" r:id="rId7"/>
    <p:sldId id="324" r:id="rId8"/>
    <p:sldId id="320" r:id="rId9"/>
    <p:sldId id="343" r:id="rId10"/>
    <p:sldId id="331" r:id="rId11"/>
    <p:sldId id="330" r:id="rId12"/>
    <p:sldId id="338" r:id="rId13"/>
    <p:sldId id="339" r:id="rId14"/>
    <p:sldId id="342" r:id="rId15"/>
    <p:sldId id="328" r:id="rId16"/>
    <p:sldId id="322" r:id="rId17"/>
    <p:sldId id="345" r:id="rId18"/>
    <p:sldId id="321" r:id="rId19"/>
    <p:sldId id="346" r:id="rId20"/>
    <p:sldId id="344" r:id="rId21"/>
  </p:sldIdLst>
  <p:sldSz cx="12192000" cy="6858000"/>
  <p:notesSz cx="6669088" cy="9820275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00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50BF5-6F85-4600-89C9-67C60A64673F}" v="11" dt="2023-11-15T08:58:09.148"/>
    <p1510:client id="{46BBD28B-2F7C-4D61-BCAB-EDE73F752F68}" v="28" dt="2023-11-20T12:51:57.186"/>
    <p1510:client id="{93D50C83-0264-4380-A2C0-6F151CF8DC46}" v="14" dt="2023-11-14T19:19:03.691"/>
    <p1510:client id="{A8DB336C-0B3E-44C7-9F30-0F0A3C86A59D}" v="14" dt="2023-11-15T08:33:17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6396" autoAdjust="0"/>
  </p:normalViewPr>
  <p:slideViewPr>
    <p:cSldViewPr>
      <p:cViewPr varScale="1">
        <p:scale>
          <a:sx n="82" d="100"/>
          <a:sy n="82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2022\Monitorings\IT_dinamika\IT_gads2022kop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44cb8366f3097ad/Documents/2023/Monitorings/IT/MRM_IT_2023_A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Izmainas!$D$32:$M$32</c:f>
                <c:numCache>
                  <c:formatCode>General</c:formatCode>
                  <c:ptCount val="10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1864.9686017078475</c:v>
                  </c:pt>
                  <c:pt idx="6">
                    <c:v>511.94377611524311</c:v>
                  </c:pt>
                  <c:pt idx="7">
                    <c:v>549.7715375278932</c:v>
                  </c:pt>
                  <c:pt idx="8">
                    <c:v>1004.4727171754622</c:v>
                  </c:pt>
                  <c:pt idx="9">
                    <c:v>933.64094569367205</c:v>
                  </c:pt>
                </c:numCache>
              </c:numRef>
            </c:plus>
            <c:minus>
              <c:numRef>
                <c:f>Izmainas!$D$32:$M$32</c:f>
                <c:numCache>
                  <c:formatCode>General</c:formatCode>
                  <c:ptCount val="10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1864.9686017078475</c:v>
                  </c:pt>
                  <c:pt idx="6">
                    <c:v>511.94377611524311</c:v>
                  </c:pt>
                  <c:pt idx="7">
                    <c:v>549.7715375278932</c:v>
                  </c:pt>
                  <c:pt idx="8">
                    <c:v>1004.4727171754622</c:v>
                  </c:pt>
                  <c:pt idx="9">
                    <c:v>933.64094569367205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Izmainas!$D$30:$M$30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Izmainas!$D$31:$M$31</c:f>
              <c:numCache>
                <c:formatCode>General</c:formatCode>
                <c:ptCount val="10"/>
                <c:pt idx="0">
                  <c:v>3654</c:v>
                </c:pt>
                <c:pt idx="1">
                  <c:v>7734.7435897435917</c:v>
                </c:pt>
                <c:pt idx="2">
                  <c:v>5384.1794871794882</c:v>
                </c:pt>
                <c:pt idx="3">
                  <c:v>5185.7307692307695</c:v>
                </c:pt>
                <c:pt idx="4">
                  <c:v>5375.1282051282042</c:v>
                </c:pt>
                <c:pt idx="5" formatCode="0">
                  <c:v>11489.538461538461</c:v>
                </c:pt>
                <c:pt idx="6" formatCode="0">
                  <c:v>4623.3589743589737</c:v>
                </c:pt>
                <c:pt idx="7" formatCode="0">
                  <c:v>4416.8461538461534</c:v>
                </c:pt>
                <c:pt idx="8" formatCode="0">
                  <c:v>10815.653846153848</c:v>
                </c:pt>
                <c:pt idx="9" formatCode="0">
                  <c:v>18330.487179487183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F-4E7C-BAD4-9EF50FAC1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424896"/>
        <c:axId val="460428032"/>
      </c:barChart>
      <c:catAx>
        <c:axId val="460424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800" b="1"/>
                  <a:t>Gads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0428032"/>
        <c:crosses val="autoZero"/>
        <c:auto val="1"/>
        <c:lblAlgn val="ctr"/>
        <c:lblOffset val="100"/>
        <c:noMultiLvlLbl val="0"/>
      </c:catAx>
      <c:valAx>
        <c:axId val="46042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1800" b="1"/>
                  <a:t>Vidēji vienā slazdā noķerto vaboļu sk.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0424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616485739672878E-2"/>
          <c:y val="0.14365257534297574"/>
          <c:w val="0.87936498778846472"/>
          <c:h val="0.70712136160284933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[MasuSavairosanas22.xlsx]IT!$B$3:$B$55</c:f>
              <c:numCache>
                <c:formatCode>General</c:formatCode>
                <c:ptCount val="53"/>
              </c:numCache>
            </c:numRef>
          </c:val>
          <c:extLst>
            <c:ext xmlns:c16="http://schemas.microsoft.com/office/drawing/2014/chart" uri="{C3380CC4-5D6E-409C-BE32-E72D297353CC}">
              <c16:uniqueId val="{00000000-90BF-4BBD-B2EB-B21E9180E674}"/>
            </c:ext>
          </c:extLst>
        </c:ser>
        <c:ser>
          <c:idx val="2"/>
          <c:order val="1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[MasuSavairosanas22.xlsx]IT!$C$3:$C$55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BF-4BBD-B2EB-B21E9180E674}"/>
            </c:ext>
          </c:extLst>
        </c:ser>
        <c:ser>
          <c:idx val="3"/>
          <c:order val="2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[MasuSavairosanas22.xlsx]IT!$D$3:$D$55</c:f>
              <c:numCache>
                <c:formatCode>General</c:formatCode>
                <c:ptCount val="53"/>
              </c:numCache>
            </c:numRef>
          </c:val>
          <c:extLst>
            <c:ext xmlns:c16="http://schemas.microsoft.com/office/drawing/2014/chart" uri="{C3380CC4-5D6E-409C-BE32-E72D297353CC}">
              <c16:uniqueId val="{00000002-90BF-4BBD-B2EB-B21E9180E674}"/>
            </c:ext>
          </c:extLst>
        </c:ser>
        <c:ser>
          <c:idx val="4"/>
          <c:order val="3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[MasuSavairosanas22.xlsx]IT!$E$3:$E$55</c:f>
              <c:numCache>
                <c:formatCode>General</c:formatCode>
                <c:ptCount val="53"/>
              </c:numCache>
            </c:numRef>
          </c:val>
          <c:extLst>
            <c:ext xmlns:c16="http://schemas.microsoft.com/office/drawing/2014/chart" uri="{C3380CC4-5D6E-409C-BE32-E72D297353CC}">
              <c16:uniqueId val="{00000003-90BF-4BBD-B2EB-B21E9180E674}"/>
            </c:ext>
          </c:extLst>
        </c:ser>
        <c:ser>
          <c:idx val="5"/>
          <c:order val="4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[MasuSavairosanas22.xlsx]IT!$F$3:$F$55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15">
                  <c:v>0</c:v>
                </c:pt>
                <c:pt idx="18">
                  <c:v>0</c:v>
                </c:pt>
                <c:pt idx="22">
                  <c:v>0</c:v>
                </c:pt>
                <c:pt idx="25">
                  <c:v>0</c:v>
                </c:pt>
                <c:pt idx="4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BF-4BBD-B2EB-B21E9180E674}"/>
            </c:ext>
          </c:extLst>
        </c:ser>
        <c:ser>
          <c:idx val="6"/>
          <c:order val="5"/>
          <c:invertIfNegative val="0"/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[MasuSavairosanas22.xlsx]IT!$G$3:$G$55</c:f>
              <c:numCache>
                <c:formatCode>General</c:formatCode>
                <c:ptCount val="53"/>
              </c:numCache>
            </c:numRef>
          </c:val>
          <c:extLst>
            <c:ext xmlns:c16="http://schemas.microsoft.com/office/drawing/2014/chart" uri="{C3380CC4-5D6E-409C-BE32-E72D297353CC}">
              <c16:uniqueId val="{00000005-90BF-4BBD-B2EB-B21E9180E674}"/>
            </c:ext>
          </c:extLst>
        </c:ser>
        <c:ser>
          <c:idx val="7"/>
          <c:order val="6"/>
          <c:spPr>
            <a:solidFill>
              <a:schemeClr val="accent5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90BF-4BBD-B2EB-B21E9180E67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0BF-4BBD-B2EB-B21E9180E674}"/>
              </c:ext>
            </c:extLst>
          </c:dPt>
          <c:trendline>
            <c:trendlineType val="linear"/>
            <c:dispRSqr val="1"/>
            <c:dispEq val="1"/>
            <c:trendlineLbl>
              <c:layout>
                <c:manualLayout>
                  <c:x val="0.81603783687884868"/>
                  <c:y val="-0.4585223655553694"/>
                </c:manualLayout>
              </c:layout>
              <c:numFmt formatCode="General" sourceLinked="0"/>
            </c:trendlineLbl>
          </c:trendline>
          <c:cat>
            <c:numRef>
              <c:f>[MasuSavairosanas22.xlsx]IT!$A$3:$A$55</c:f>
              <c:numCache>
                <c:formatCode>General</c:formatCode>
                <c:ptCount val="5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</c:numCache>
            </c:numRef>
          </c:cat>
          <c:val>
            <c:numRef>
              <c:f>[MasuSavairosanas22.xlsx]IT!$H$3:$H$55</c:f>
              <c:numCache>
                <c:formatCode>General</c:formatCode>
                <c:ptCount val="53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3</c:v>
                </c:pt>
                <c:pt idx="21">
                  <c:v>2</c:v>
                </c:pt>
                <c:pt idx="22">
                  <c:v>0</c:v>
                </c:pt>
                <c:pt idx="23">
                  <c:v>2</c:v>
                </c:pt>
                <c:pt idx="24">
                  <c:v>1</c:v>
                </c:pt>
                <c:pt idx="25">
                  <c:v>1</c:v>
                </c:pt>
                <c:pt idx="26">
                  <c:v>2</c:v>
                </c:pt>
                <c:pt idx="27">
                  <c:v>1</c:v>
                </c:pt>
                <c:pt idx="28">
                  <c:v>3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0</c:v>
                </c:pt>
                <c:pt idx="33">
                  <c:v>2</c:v>
                </c:pt>
                <c:pt idx="34">
                  <c:v>3</c:v>
                </c:pt>
                <c:pt idx="35">
                  <c:v>1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3</c:v>
                </c:pt>
                <c:pt idx="41">
                  <c:v>2</c:v>
                </c:pt>
                <c:pt idx="42">
                  <c:v>3</c:v>
                </c:pt>
                <c:pt idx="43">
                  <c:v>1</c:v>
                </c:pt>
                <c:pt idx="44">
                  <c:v>1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3</c:v>
                </c:pt>
                <c:pt idx="49">
                  <c:v>0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BF-4BBD-B2EB-B21E9180E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75"/>
        <c:axId val="1211432688"/>
        <c:axId val="1"/>
      </c:barChart>
      <c:catAx>
        <c:axId val="1211432688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lv-LV" sz="1400"/>
                  <a:t>Gads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0.4850520582692095"/>
              <c:y val="0.931066986191943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3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lv-LV" sz="1400"/>
                  <a:t>Sekmīgas paaudzes/māsu paaudzes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11432688"/>
        <c:crosses val="max"/>
        <c:crossBetween val="between"/>
        <c:majorUnit val="1"/>
      </c:valAx>
      <c:spPr>
        <a:solidFill>
          <a:schemeClr val="bg1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97506626250491E-2"/>
          <c:y val="2.356415783222628E-2"/>
          <c:w val="0.92004888012846398"/>
          <c:h val="0.833404302115866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25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C-4097-B0E0-1F3755B60B3D}"/>
              </c:ext>
            </c:extLst>
          </c:dPt>
          <c:dPt>
            <c:idx val="10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5C-4097-B0E0-1F3755B60B3D}"/>
              </c:ext>
            </c:extLst>
          </c:dPt>
          <c:errBars>
            <c:errBarType val="both"/>
            <c:errValType val="cust"/>
            <c:noEndCap val="0"/>
            <c:plus>
              <c:numRef>
                <c:f>Kopsavilkums!$D$32:$N$32</c:f>
                <c:numCache>
                  <c:formatCode>General</c:formatCode>
                  <c:ptCount val="11"/>
                  <c:pt idx="0">
                    <c:v>6.3747276253041718E-2</c:v>
                  </c:pt>
                  <c:pt idx="1">
                    <c:v>0.11375877525274204</c:v>
                  </c:pt>
                  <c:pt idx="2">
                    <c:v>5.1197495147332045E-2</c:v>
                  </c:pt>
                  <c:pt idx="3">
                    <c:v>2.4822024016775301E-2</c:v>
                  </c:pt>
                  <c:pt idx="4">
                    <c:v>0.23124267581170982</c:v>
                  </c:pt>
                  <c:pt idx="5">
                    <c:v>0.12622552607365997</c:v>
                  </c:pt>
                  <c:pt idx="6">
                    <c:v>7.8821004063750449E-2</c:v>
                  </c:pt>
                  <c:pt idx="7">
                    <c:v>0.47451563745218756</c:v>
                  </c:pt>
                  <c:pt idx="8">
                    <c:v>0.65098036701039574</c:v>
                  </c:pt>
                  <c:pt idx="9">
                    <c:v>0.23588831668217336</c:v>
                  </c:pt>
                  <c:pt idx="10">
                    <c:v>0.12425587790473869</c:v>
                  </c:pt>
                </c:numCache>
              </c:numRef>
            </c:plus>
            <c:minus>
              <c:numRef>
                <c:f>Kopsavilkums!$D$32:$N$32</c:f>
                <c:numCache>
                  <c:formatCode>General</c:formatCode>
                  <c:ptCount val="11"/>
                  <c:pt idx="0">
                    <c:v>6.3747276253041718E-2</c:v>
                  </c:pt>
                  <c:pt idx="1">
                    <c:v>0.11375877525274204</c:v>
                  </c:pt>
                  <c:pt idx="2">
                    <c:v>5.1197495147332045E-2</c:v>
                  </c:pt>
                  <c:pt idx="3">
                    <c:v>2.4822024016775301E-2</c:v>
                  </c:pt>
                  <c:pt idx="4">
                    <c:v>0.23124267581170982</c:v>
                  </c:pt>
                  <c:pt idx="5">
                    <c:v>0.12622552607365997</c:v>
                  </c:pt>
                  <c:pt idx="6">
                    <c:v>7.8821004063750449E-2</c:v>
                  </c:pt>
                  <c:pt idx="7">
                    <c:v>0.47451563745218756</c:v>
                  </c:pt>
                  <c:pt idx="8">
                    <c:v>0.65098036701039574</c:v>
                  </c:pt>
                  <c:pt idx="9">
                    <c:v>0.23588831668217336</c:v>
                  </c:pt>
                  <c:pt idx="10">
                    <c:v>0.12425587790473869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Kopsavilkums!$D$30:$N$30</c:f>
              <c:strCach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2023VEA</c:v>
                </c:pt>
              </c:strCache>
            </c:strRef>
          </c:cat>
          <c:val>
            <c:numRef>
              <c:f>Kopsavilkums!$D$31:$N$31</c:f>
              <c:numCache>
                <c:formatCode>0.00</c:formatCode>
                <c:ptCount val="11"/>
                <c:pt idx="0">
                  <c:v>0.22380952380952385</c:v>
                </c:pt>
                <c:pt idx="1">
                  <c:v>0.38318926327863279</c:v>
                </c:pt>
                <c:pt idx="2">
                  <c:v>0.27007292667480082</c:v>
                </c:pt>
                <c:pt idx="3">
                  <c:v>0.10306406685236769</c:v>
                </c:pt>
                <c:pt idx="4">
                  <c:v>0.84249652212460802</c:v>
                </c:pt>
                <c:pt idx="5">
                  <c:v>0.79000777557044854</c:v>
                </c:pt>
                <c:pt idx="6">
                  <c:v>0.42855438320391953</c:v>
                </c:pt>
                <c:pt idx="7">
                  <c:v>2.2588656544269949</c:v>
                </c:pt>
                <c:pt idx="8">
                  <c:v>5.2307875697342903</c:v>
                </c:pt>
                <c:pt idx="9" formatCode="General">
                  <c:v>4.2597464478676503</c:v>
                </c:pt>
                <c:pt idx="10" formatCode="General">
                  <c:v>2.8938080495356036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5C-4097-B0E0-1F3755B60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386216"/>
        <c:axId val="487384248"/>
      </c:barChart>
      <c:catAx>
        <c:axId val="487386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gads</a:t>
                </a:r>
                <a:endParaRPr lang="lv-LV" sz="16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384248"/>
        <c:crosses val="autoZero"/>
        <c:auto val="1"/>
        <c:lblAlgn val="ctr"/>
        <c:lblOffset val="100"/>
        <c:noMultiLvlLbl val="0"/>
      </c:catAx>
      <c:valAx>
        <c:axId val="48738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%</a:t>
                </a:r>
                <a:endParaRPr lang="lv-LV" sz="1600" b="1"/>
              </a:p>
            </c:rich>
          </c:tx>
          <c:layout>
            <c:manualLayout>
              <c:xMode val="edge"/>
              <c:yMode val="edge"/>
              <c:x val="9.4717668488160291E-3"/>
              <c:y val="3.96365241775462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38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1C511C-47E4-48E7-82A9-F36516BF116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913" y="736600"/>
            <a:ext cx="6545262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noProof="0"/>
              <a:t>Click to edit Master text styles</a:t>
            </a:r>
          </a:p>
          <a:p>
            <a:pPr lvl="1"/>
            <a:r>
              <a:rPr lang="lv-LV" noProof="0"/>
              <a:t>Second level</a:t>
            </a:r>
          </a:p>
          <a:p>
            <a:pPr lvl="2"/>
            <a:r>
              <a:rPr lang="lv-LV" noProof="0"/>
              <a:t>Third level</a:t>
            </a:r>
          </a:p>
          <a:p>
            <a:pPr lvl="3"/>
            <a:r>
              <a:rPr lang="lv-LV" noProof="0"/>
              <a:t>Fourth level</a:t>
            </a:r>
          </a:p>
          <a:p>
            <a:pPr lvl="4"/>
            <a:r>
              <a:rPr lang="lv-LV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311DE5-8CF7-49F6-9049-4264F365DCE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80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10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00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11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4870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12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030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15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9739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16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386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17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6673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18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4616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19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9893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20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813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2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599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3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541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4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099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5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650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6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382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7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319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8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4663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6491E-65D4-4A65-8D50-54B2D52A36A2}" type="slidenum">
              <a:rPr lang="lv-LV" smtClean="0"/>
              <a:pPr/>
              <a:t>9</a:t>
            </a:fld>
            <a:endParaRPr lang="lv-LV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6600"/>
            <a:ext cx="6545263" cy="3683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866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03D04-E5B9-4281-912A-98780188A74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69EEF-B7E8-4C69-9D55-CACAC06584A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69AB3-72C1-42A1-B6F9-96D4B446C92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07DE-FFC8-4F1C-9CA8-17D677C3F6C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150D4-E2BE-4172-B7E2-693A5EE3855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CF16F-83F5-4080-9448-877276546EA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3D60-E1AD-457E-8EAB-7556B1EFF8D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E52D-39DF-40D4-96E9-89DCB581DFE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F84A-FAAA-4A1A-B7F1-0DAEEC5FD38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60FA-EB37-42EB-A4F0-724212B9607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5C692-C3BE-4D2F-9961-8FE1D82C60B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E4F1-FFD2-4232-9CD5-F2ACFCF9B58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31F946-E71D-4E6B-80F3-9599B29A0DC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D3510B6-C093-F99D-ED00-91284EA6DB11}"/>
              </a:ext>
            </a:extLst>
          </p:cNvPr>
          <p:cNvSpPr txBox="1">
            <a:spLocks/>
          </p:cNvSpPr>
          <p:nvPr/>
        </p:nvSpPr>
        <p:spPr bwMode="auto">
          <a:xfrm>
            <a:off x="859899" y="2100341"/>
            <a:ext cx="1048400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lv-LV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Egļu astoņzobu mizgraužu</a:t>
            </a:r>
            <a:endParaRPr lang="en-GB" b="1" kern="0" cap="al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BOJĀJUMU UZSKAITE</a:t>
            </a:r>
            <a:r>
              <a:rPr lang="lv-LV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b="1" kern="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gada vasarā</a:t>
            </a:r>
            <a:endParaRPr lang="lv-LV" kern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DA75387-7667-B753-0E32-1FE4B4AA2E8C}"/>
              </a:ext>
            </a:extLst>
          </p:cNvPr>
          <p:cNvSpPr txBox="1">
            <a:spLocks/>
          </p:cNvSpPr>
          <p:nvPr/>
        </p:nvSpPr>
        <p:spPr bwMode="auto">
          <a:xfrm>
            <a:off x="2463222" y="4692832"/>
            <a:ext cx="91440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lv-LV" sz="2400" kern="0" dirty="0">
                <a:latin typeface="Times New Roman"/>
                <a:ea typeface="Calibri" panose="020F0502020204030204" pitchFamily="34" charset="0"/>
                <a:cs typeface="Times New Roman"/>
              </a:rPr>
              <a:t>Agnis Šmits, Dr.biol.</a:t>
            </a:r>
          </a:p>
          <a:p>
            <a:pPr marL="0" indent="0" algn="r">
              <a:buNone/>
            </a:pPr>
            <a:r>
              <a:rPr lang="lv-LV" sz="2400" kern="0" dirty="0">
                <a:latin typeface="Times New Roman"/>
                <a:ea typeface="Calibri" panose="020F0502020204030204" pitchFamily="34" charset="0"/>
                <a:cs typeface="Times New Roman"/>
              </a:rPr>
              <a:t>LVMI «Silava»</a:t>
            </a:r>
            <a:r>
              <a:rPr lang="en-GB" sz="2400" kern="0" dirty="0"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lv-LV" sz="2400" kern="0" dirty="0">
                <a:latin typeface="Times New Roman"/>
                <a:ea typeface="Calibri" panose="020F0502020204030204" pitchFamily="34" charset="0"/>
                <a:cs typeface="Times New Roman"/>
              </a:rPr>
              <a:t>vadošais pētnieks</a:t>
            </a:r>
          </a:p>
          <a:p>
            <a:pPr marL="0" indent="0" algn="ctr">
              <a:buNone/>
            </a:pPr>
            <a:endParaRPr lang="lv-LV" sz="2400" kern="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lv-LV" sz="2000" kern="0" dirty="0">
                <a:latin typeface="Times New Roman"/>
                <a:cs typeface="Times New Roman"/>
              </a:rPr>
              <a:t>2023.gada 22. novembris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05085"/>
      </p:ext>
    </p:extLst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8792D0B-07B1-93EA-17AF-97ECB601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62" y="-1"/>
            <a:ext cx="9144000" cy="1124745"/>
          </a:xfrm>
        </p:spPr>
        <p:txBody>
          <a:bodyPr/>
          <a:lstStyle/>
          <a:p>
            <a:r>
              <a:rPr lang="lv-LV" altLang="lv-LV" sz="3200" dirty="0"/>
              <a:t>Egļu astoņzobu mizgrauža svaigi bojātas egles mežā (%) 2023 .g.</a:t>
            </a: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D8CF4D3E-DA74-1284-88D0-86C0B10D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5" name="Picture 4" descr="A map of a country with red and green spots&#10;&#10;Description automatically generated">
            <a:extLst>
              <a:ext uri="{FF2B5EF4-FFF2-40B4-BE49-F238E27FC236}">
                <a16:creationId xmlns:a16="http://schemas.microsoft.com/office/drawing/2014/main" id="{8688116B-6476-68CE-A364-ABC39B685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5900" r="5712" b="11151"/>
          <a:stretch/>
        </p:blipFill>
        <p:spPr>
          <a:xfrm>
            <a:off x="1631505" y="1124744"/>
            <a:ext cx="8496944" cy="556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8714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16D6BD1-8DE9-E77B-5919-BFB2F1D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5" y="7939"/>
            <a:ext cx="10649645" cy="1058863"/>
          </a:xfrm>
        </p:spPr>
        <p:txBody>
          <a:bodyPr/>
          <a:lstStyle/>
          <a:p>
            <a:r>
              <a:rPr lang="lv-LV" sz="3200" dirty="0"/>
              <a:t>Egļu </a:t>
            </a:r>
            <a:r>
              <a:rPr lang="lv-LV" sz="3200" dirty="0" err="1"/>
              <a:t>astoņzobu</a:t>
            </a:r>
            <a:r>
              <a:rPr lang="lv-LV" sz="3200" dirty="0"/>
              <a:t> mizgrauža bojājuma apjoma izmaiņas </a:t>
            </a:r>
            <a:r>
              <a:rPr lang="lv-LV" sz="3200" dirty="0" err="1"/>
              <a:t>pieugušās</a:t>
            </a:r>
            <a:r>
              <a:rPr lang="lv-LV" sz="3200" dirty="0"/>
              <a:t> egļu audzēs</a:t>
            </a:r>
            <a:endParaRPr lang="en-GB" sz="320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46AD8BE3-14C0-5B1D-AEEC-C84AD226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024111"/>
              </p:ext>
            </p:extLst>
          </p:nvPr>
        </p:nvGraphicFramePr>
        <p:xfrm>
          <a:off x="983432" y="1124744"/>
          <a:ext cx="9729107" cy="549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9935097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-8384"/>
            <a:ext cx="9385497" cy="6637021"/>
          </a:xfrm>
          <a:prstGeom prst="rect">
            <a:avLst/>
          </a:prstGeom>
        </p:spPr>
      </p:pic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8054DB8E-3126-9C65-BB78-46FE56EA1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8585"/>
      </p:ext>
    </p:extLst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pic>
        <p:nvPicPr>
          <p:cNvPr id="4" name="Picture 3" descr="logo_2">
            <a:extLst>
              <a:ext uri="{FF2B5EF4-FFF2-40B4-BE49-F238E27FC236}">
                <a16:creationId xmlns:a16="http://schemas.microsoft.com/office/drawing/2014/main" id="{A6EA53C4-E54C-CD72-CFE7-6E9D3D46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3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2">
            <a:extLst>
              <a:ext uri="{FF2B5EF4-FFF2-40B4-BE49-F238E27FC236}">
                <a16:creationId xmlns:a16="http://schemas.microsoft.com/office/drawing/2014/main" id="{96F5CB12-95A6-A5CA-8E66-4D9D65A7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3" name="Picture 2" descr="A map of the region&#10;&#10;Description automatically generated">
            <a:extLst>
              <a:ext uri="{FF2B5EF4-FFF2-40B4-BE49-F238E27FC236}">
                <a16:creationId xmlns:a16="http://schemas.microsoft.com/office/drawing/2014/main" id="{A70B7380-B4FC-1AB8-6FD0-F22A34A29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8792D0B-07B1-93EA-17AF-97ECB601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62" y="-1"/>
            <a:ext cx="9144000" cy="1124745"/>
          </a:xfrm>
        </p:spPr>
        <p:txBody>
          <a:bodyPr/>
          <a:lstStyle/>
          <a:p>
            <a:r>
              <a:rPr lang="lv-LV" altLang="lv-LV" sz="3200" dirty="0"/>
              <a:t>Egļu astoņzobu mizgrauža feromonu slazdu izvietojums Latvijas teritorijā (%) 2023 .g.</a:t>
            </a:r>
          </a:p>
        </p:txBody>
      </p:sp>
      <p:pic>
        <p:nvPicPr>
          <p:cNvPr id="6" name="Picture 5" descr="A map of the state of latvia&#10;&#10;Description automatically generated">
            <a:extLst>
              <a:ext uri="{FF2B5EF4-FFF2-40B4-BE49-F238E27FC236}">
                <a16:creationId xmlns:a16="http://schemas.microsoft.com/office/drawing/2014/main" id="{12E4D7BD-41E0-E696-181A-CBF2EF1E3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15350" r="10647" b="12200"/>
          <a:stretch/>
        </p:blipFill>
        <p:spPr>
          <a:xfrm>
            <a:off x="263352" y="1484784"/>
            <a:ext cx="7992888" cy="4968552"/>
          </a:xfrm>
          <a:prstGeom prst="rect">
            <a:avLst/>
          </a:prstGeom>
        </p:spPr>
      </p:pic>
      <p:pic>
        <p:nvPicPr>
          <p:cNvPr id="7" name="Picture 6" descr="logo_2">
            <a:extLst>
              <a:ext uri="{FF2B5EF4-FFF2-40B4-BE49-F238E27FC236}">
                <a16:creationId xmlns:a16="http://schemas.microsoft.com/office/drawing/2014/main" id="{73DA6848-8099-2D56-55E7-49C98FB78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3" name="Picture 2" descr="A map of the region&#10;&#10;Description automatically generated">
            <a:extLst>
              <a:ext uri="{FF2B5EF4-FFF2-40B4-BE49-F238E27FC236}">
                <a16:creationId xmlns:a16="http://schemas.microsoft.com/office/drawing/2014/main" id="{3B78E046-69D2-FCB6-0DC7-453A5DC59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4139" r="3422" b="11023"/>
          <a:stretch/>
        </p:blipFill>
        <p:spPr>
          <a:xfrm>
            <a:off x="7896200" y="1196752"/>
            <a:ext cx="3983273" cy="2592289"/>
          </a:xfrm>
          <a:prstGeom prst="rect">
            <a:avLst/>
          </a:prstGeom>
        </p:spPr>
      </p:pic>
      <p:pic>
        <p:nvPicPr>
          <p:cNvPr id="4" name="Picture 3" descr="A map of latvia with green dots&#10;&#10;Description automatically generated">
            <a:extLst>
              <a:ext uri="{FF2B5EF4-FFF2-40B4-BE49-F238E27FC236}">
                <a16:creationId xmlns:a16="http://schemas.microsoft.com/office/drawing/2014/main" id="{91F15A40-9261-F3E5-F703-B751C1E5D0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5" t="7428" r="2566" b="8857"/>
          <a:stretch/>
        </p:blipFill>
        <p:spPr>
          <a:xfrm>
            <a:off x="8187070" y="4075813"/>
            <a:ext cx="3747636" cy="25916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1CF6AF-1EDE-BA0B-0C56-1C01A04A7818}"/>
              </a:ext>
            </a:extLst>
          </p:cNvPr>
          <p:cNvSpPr txBox="1"/>
          <p:nvPr/>
        </p:nvSpPr>
        <p:spPr>
          <a:xfrm>
            <a:off x="8815053" y="6325148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E</a:t>
            </a:r>
            <a:r>
              <a:rPr lang="lv-LV" baseline="-25000" dirty="0" err="1"/>
              <a:t>boj</a:t>
            </a:r>
            <a:r>
              <a:rPr lang="lv-LV" dirty="0"/>
              <a:t>=-0,0.02*Sl</a:t>
            </a:r>
            <a:r>
              <a:rPr lang="lv-LV" baseline="-25000" dirty="0"/>
              <a:t>bl</a:t>
            </a:r>
            <a:r>
              <a:rPr lang="lv-LV" dirty="0"/>
              <a:t>-0,95, p&lt;&lt;0.01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414564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702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AB898DCD-6018-DDAC-FB9A-BBE4D470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115"/>
            <a:ext cx="10972800" cy="1143000"/>
          </a:xfrm>
        </p:spPr>
        <p:txBody>
          <a:bodyPr/>
          <a:lstStyle/>
          <a:p>
            <a:r>
              <a:rPr lang="lv-LV" sz="3200" dirty="0"/>
              <a:t>Kopšanas ciršu egļu audzēs seku izvērtēšana</a:t>
            </a:r>
            <a:endParaRPr lang="en-GB" sz="320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green, plant, grass, nature&#10;&#10;Description automatically generated">
            <a:extLst>
              <a:ext uri="{FF2B5EF4-FFF2-40B4-BE49-F238E27FC236}">
                <a16:creationId xmlns:a16="http://schemas.microsoft.com/office/drawing/2014/main" id="{1D0E5257-13D6-8FC3-7083-BD653F5B6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77" y="3150504"/>
            <a:ext cx="3734458" cy="3600000"/>
          </a:xfrm>
          <a:prstGeom prst="rect">
            <a:avLst/>
          </a:prstGeom>
        </p:spPr>
      </p:pic>
      <p:pic>
        <p:nvPicPr>
          <p:cNvPr id="7" name="Picture 6" descr="A picture containing groundcover, outdoor, green, plantation&#10;&#10;Description automatically generated">
            <a:extLst>
              <a:ext uri="{FF2B5EF4-FFF2-40B4-BE49-F238E27FC236}">
                <a16:creationId xmlns:a16="http://schemas.microsoft.com/office/drawing/2014/main" id="{27A01C2F-5633-2166-A629-EC3A20489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" y="1079229"/>
            <a:ext cx="3361832" cy="3600000"/>
          </a:xfrm>
          <a:prstGeom prst="rect">
            <a:avLst/>
          </a:prstGeom>
        </p:spPr>
      </p:pic>
      <p:pic>
        <p:nvPicPr>
          <p:cNvPr id="11" name="Picture 10" descr="A picture containing art, green, tree, flower&#10;&#10;Description automatically generated">
            <a:extLst>
              <a:ext uri="{FF2B5EF4-FFF2-40B4-BE49-F238E27FC236}">
                <a16:creationId xmlns:a16="http://schemas.microsoft.com/office/drawing/2014/main" id="{DFF17115-FF34-2F8A-A3C1-6E25A267E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68" y="2028157"/>
            <a:ext cx="4111737" cy="36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A01226-CD53-CAD6-5C42-7BC254A09BE5}"/>
              </a:ext>
            </a:extLst>
          </p:cNvPr>
          <p:cNvSpPr txBox="1"/>
          <p:nvPr/>
        </p:nvSpPr>
        <p:spPr>
          <a:xfrm>
            <a:off x="348457" y="52292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Lidar</a:t>
            </a:r>
            <a:r>
              <a:rPr lang="lv-LV" dirty="0"/>
              <a:t> </a:t>
            </a:r>
            <a:r>
              <a:rPr lang="lv-LV" dirty="0" err="1"/>
              <a:t>Point</a:t>
            </a:r>
            <a:r>
              <a:rPr lang="lv-LV" dirty="0"/>
              <a:t> </a:t>
            </a:r>
            <a:r>
              <a:rPr lang="lv-LV" dirty="0" err="1"/>
              <a:t>Cloud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583DC-0DE0-9AE8-5716-B4F2FFB0004E}"/>
              </a:ext>
            </a:extLst>
          </p:cNvPr>
          <p:cNvSpPr txBox="1"/>
          <p:nvPr/>
        </p:nvSpPr>
        <p:spPr>
          <a:xfrm>
            <a:off x="4572000" y="5880264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Sky</a:t>
            </a:r>
            <a:r>
              <a:rPr lang="lv-LV" dirty="0"/>
              <a:t> </a:t>
            </a:r>
            <a:r>
              <a:rPr lang="lv-LV" dirty="0" err="1"/>
              <a:t>View</a:t>
            </a:r>
            <a:r>
              <a:rPr lang="lv-LV" dirty="0"/>
              <a:t> 2D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001464-3BF8-9E41-B82B-EDE8756C6D38}"/>
              </a:ext>
            </a:extLst>
          </p:cNvPr>
          <p:cNvSpPr txBox="1"/>
          <p:nvPr/>
        </p:nvSpPr>
        <p:spPr>
          <a:xfrm>
            <a:off x="8907093" y="274034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Hiperspektrālā</a:t>
            </a:r>
            <a:r>
              <a:rPr lang="lv-LV" dirty="0"/>
              <a:t> kamera</a:t>
            </a:r>
            <a:endParaRPr lang="en-GB" dirty="0"/>
          </a:p>
        </p:txBody>
      </p:sp>
      <p:pic>
        <p:nvPicPr>
          <p:cNvPr id="16" name="Picture 15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77504439-FA40-99C0-3EBE-46473AB05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62" y="1102442"/>
            <a:ext cx="4293649" cy="16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2127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702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lose-up of a green plant&#10;&#10;Description automatically generated">
            <a:extLst>
              <a:ext uri="{FF2B5EF4-FFF2-40B4-BE49-F238E27FC236}">
                <a16:creationId xmlns:a16="http://schemas.microsoft.com/office/drawing/2014/main" id="{4E730BBA-4B7C-7B8C-6CD9-DDC279A774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" y="0"/>
            <a:ext cx="9697986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4A9B343-2E18-BBD4-D038-FDA358A70661}"/>
              </a:ext>
            </a:extLst>
          </p:cNvPr>
          <p:cNvGrpSpPr/>
          <p:nvPr/>
        </p:nvGrpSpPr>
        <p:grpSpPr>
          <a:xfrm>
            <a:off x="5015880" y="569737"/>
            <a:ext cx="4601751" cy="3087703"/>
            <a:chOff x="5015880" y="620688"/>
            <a:chExt cx="4601751" cy="3087703"/>
          </a:xfrm>
        </p:grpSpPr>
        <p:pic>
          <p:nvPicPr>
            <p:cNvPr id="16" name="Picture 15" descr="A graph with a line and a line&#10;&#10;Description automatically generated with medium confidence">
              <a:extLst>
                <a:ext uri="{FF2B5EF4-FFF2-40B4-BE49-F238E27FC236}">
                  <a16:creationId xmlns:a16="http://schemas.microsoft.com/office/drawing/2014/main" id="{27BBDD41-07CD-49A4-A324-DF3A0341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880" y="620688"/>
              <a:ext cx="4601751" cy="30877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0F6B9B-DEDD-A455-8638-B5B8404C1F00}"/>
                </a:ext>
              </a:extLst>
            </p:cNvPr>
            <p:cNvSpPr txBox="1"/>
            <p:nvPr/>
          </p:nvSpPr>
          <p:spPr>
            <a:xfrm>
              <a:off x="5519936" y="872434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Vecums</a:t>
              </a:r>
              <a:endParaRPr lang="en-GB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3558F8-0127-DD21-5CA4-BF1351E53A4C}"/>
              </a:ext>
            </a:extLst>
          </p:cNvPr>
          <p:cNvGrpSpPr/>
          <p:nvPr/>
        </p:nvGrpSpPr>
        <p:grpSpPr>
          <a:xfrm>
            <a:off x="7109869" y="3573015"/>
            <a:ext cx="4863372" cy="3263247"/>
            <a:chOff x="7109869" y="3573015"/>
            <a:chExt cx="4863372" cy="3263247"/>
          </a:xfrm>
        </p:grpSpPr>
        <p:pic>
          <p:nvPicPr>
            <p:cNvPr id="18" name="Picture 17" descr="A graph with a line and dots&#10;&#10;Description automatically generated with medium confidence">
              <a:extLst>
                <a:ext uri="{FF2B5EF4-FFF2-40B4-BE49-F238E27FC236}">
                  <a16:creationId xmlns:a16="http://schemas.microsoft.com/office/drawing/2014/main" id="{DDC06A52-0C9F-C460-2D0E-2ACF75FA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869" y="3573015"/>
              <a:ext cx="4863372" cy="326324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33EA80-510D-B9D0-2DD8-73497D23DB3A}"/>
                </a:ext>
              </a:extLst>
            </p:cNvPr>
            <p:cNvSpPr txBox="1"/>
            <p:nvPr/>
          </p:nvSpPr>
          <p:spPr>
            <a:xfrm>
              <a:off x="7869937" y="3959747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 err="1"/>
                <a:t>Piemistrojums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728549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2306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079451D9-137D-E070-83E6-F515C7EE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8" y="82375"/>
            <a:ext cx="10972800" cy="1143000"/>
          </a:xfrm>
        </p:spPr>
        <p:txBody>
          <a:bodyPr/>
          <a:lstStyle/>
          <a:p>
            <a:r>
              <a:rPr lang="lv-LV" dirty="0"/>
              <a:t>Dažus gadus pēc mizgraužu invāzijas</a:t>
            </a:r>
            <a:endParaRPr lang="en-GB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tree trunk in the woods&#10;&#10;Description automatically generated">
            <a:extLst>
              <a:ext uri="{FF2B5EF4-FFF2-40B4-BE49-F238E27FC236}">
                <a16:creationId xmlns:a16="http://schemas.microsoft.com/office/drawing/2014/main" id="{FFD6C401-1E8E-B381-46B1-6AFD4C2CD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999873"/>
            <a:ext cx="8776847" cy="58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31010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2306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079451D9-137D-E070-83E6-F515C7EE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8" y="82375"/>
            <a:ext cx="10972800" cy="1143000"/>
          </a:xfrm>
        </p:spPr>
        <p:txBody>
          <a:bodyPr/>
          <a:lstStyle/>
          <a:p>
            <a:r>
              <a:rPr lang="lv-LV" dirty="0"/>
              <a:t>Atziņas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644538-584C-7EC7-5D9C-1C1136C40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5375"/>
            <a:ext cx="10972800" cy="4900789"/>
          </a:xfrm>
        </p:spPr>
        <p:txBody>
          <a:bodyPr/>
          <a:lstStyle/>
          <a:p>
            <a:r>
              <a:rPr lang="lv-LV" dirty="0"/>
              <a:t>Mizgrauzis jaunaudzes neaiztiek.</a:t>
            </a:r>
          </a:p>
          <a:p>
            <a:r>
              <a:rPr lang="lv-LV" dirty="0"/>
              <a:t>Svaigi </a:t>
            </a:r>
            <a:r>
              <a:rPr lang="lv-LV" dirty="0" err="1"/>
              <a:t>invadētus</a:t>
            </a:r>
            <a:r>
              <a:rPr lang="lv-LV" dirty="0"/>
              <a:t> kokus ir grūti pamanīt. Zaļas egles ar daudziem «caurumiņiem» mizgrauži jau ir pametuši.</a:t>
            </a:r>
          </a:p>
          <a:p>
            <a:r>
              <a:rPr lang="lv-LV" dirty="0"/>
              <a:t>Ja mizgrauzis ir </a:t>
            </a:r>
            <a:r>
              <a:rPr lang="lv-LV" dirty="0" err="1"/>
              <a:t>invadējis</a:t>
            </a:r>
            <a:r>
              <a:rPr lang="lv-LV" dirty="0"/>
              <a:t> egļu audzi, to nav iespējams «izārstēt».</a:t>
            </a:r>
          </a:p>
          <a:p>
            <a:r>
              <a:rPr lang="lv-LV" dirty="0"/>
              <a:t>Svaigi </a:t>
            </a:r>
            <a:r>
              <a:rPr lang="lv-LV" dirty="0" err="1"/>
              <a:t>invdētu</a:t>
            </a:r>
            <a:r>
              <a:rPr lang="lv-LV" dirty="0"/>
              <a:t> koku ciršana paātrina bojātās audzes sabrukšanu.</a:t>
            </a:r>
          </a:p>
          <a:p>
            <a:r>
              <a:rPr lang="lv-LV" dirty="0">
                <a:cs typeface="Arial"/>
              </a:rPr>
              <a:t>Nenovācot bojātās egles platības aizaug ar mazvērtīgām koku un krūmu sugām un egles atjaunošanās nenotiek.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58499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ext, map, diagram&#10;&#10;Description automatically generated">
            <a:extLst>
              <a:ext uri="{FF2B5EF4-FFF2-40B4-BE49-F238E27FC236}">
                <a16:creationId xmlns:a16="http://schemas.microsoft.com/office/drawing/2014/main" id="{D6B8987E-C96D-76D6-55AB-A67CBA9C0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1527"/>
      </p:ext>
    </p:extLst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702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FA02D-856C-7DDF-C26F-0C0A2522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346" y="1412"/>
            <a:ext cx="8223250" cy="1136650"/>
          </a:xfrm>
        </p:spPr>
        <p:txBody>
          <a:bodyPr/>
          <a:lstStyle/>
          <a:p>
            <a:r>
              <a:rPr lang="lv-LV" dirty="0" err="1"/>
              <a:t>Nurmižu</a:t>
            </a:r>
            <a:r>
              <a:rPr lang="lv-LV" dirty="0"/>
              <a:t> grava</a:t>
            </a:r>
          </a:p>
        </p:txBody>
      </p:sp>
      <p:pic>
        <p:nvPicPr>
          <p:cNvPr id="3" name="Picture 2" descr="A picture containing tree, plant, outdoor, forest&#10;&#10;Description automatically generated">
            <a:extLst>
              <a:ext uri="{FF2B5EF4-FFF2-40B4-BE49-F238E27FC236}">
                <a16:creationId xmlns:a16="http://schemas.microsoft.com/office/drawing/2014/main" id="{94415D77-17A0-DF85-618E-468D49233F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b="9735"/>
          <a:stretch/>
        </p:blipFill>
        <p:spPr>
          <a:xfrm>
            <a:off x="14163" y="-27384"/>
            <a:ext cx="12205359" cy="6912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408" y="1128934"/>
            <a:ext cx="3433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252143894"/>
      </p:ext>
    </p:extLst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C743F9-D705-7B32-9066-DAB5B974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1513"/>
            <a:ext cx="11125200" cy="1036642"/>
          </a:xfrm>
        </p:spPr>
        <p:txBody>
          <a:bodyPr>
            <a:noAutofit/>
          </a:bodyPr>
          <a:lstStyle/>
          <a:p>
            <a:r>
              <a:rPr lang="lv-LV" sz="2800" dirty="0"/>
              <a:t>Egļu </a:t>
            </a:r>
            <a:r>
              <a:rPr lang="lv-LV" sz="2800" dirty="0" err="1"/>
              <a:t>astoņzobu</a:t>
            </a:r>
            <a:r>
              <a:rPr lang="lv-LV" sz="2800" dirty="0"/>
              <a:t> mizgrauža lidošanas sākums 2023.gadā</a:t>
            </a:r>
            <a:br>
              <a:rPr lang="lv-LV" sz="2800" dirty="0"/>
            </a:br>
            <a:endParaRPr lang="lv-LV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EBFE3-889B-8E92-E350-098B339CB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1" y="1074742"/>
            <a:ext cx="11809429" cy="52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5063"/>
      </p:ext>
    </p:extLst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857EDD-3564-F21E-48D8-7F3B405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992"/>
            <a:ext cx="10972800" cy="970197"/>
          </a:xfrm>
        </p:spPr>
        <p:txBody>
          <a:bodyPr/>
          <a:lstStyle/>
          <a:p>
            <a:r>
              <a:rPr lang="lv-LV" sz="3200" dirty="0"/>
              <a:t>Egļu </a:t>
            </a:r>
            <a:r>
              <a:rPr lang="lv-LV" sz="3200" dirty="0" err="1"/>
              <a:t>astoņzobu</a:t>
            </a:r>
            <a:r>
              <a:rPr lang="lv-LV" sz="3200" dirty="0"/>
              <a:t> mizgrauža izlidošanas sākums</a:t>
            </a:r>
            <a:endParaRPr lang="en-GB" sz="3200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D197BA0-C085-293D-71FE-5A5A440A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9008"/>
            <a:ext cx="4974319" cy="30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EAF1CA-C727-7A0C-4B80-03259DFD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774833"/>
            <a:ext cx="5034663" cy="358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82840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5F4-47E3-364F-80DA-0669F20F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0980"/>
            <a:ext cx="10972800" cy="1143000"/>
          </a:xfrm>
        </p:spPr>
        <p:txBody>
          <a:bodyPr/>
          <a:lstStyle/>
          <a:p>
            <a:r>
              <a:rPr lang="lv-LV" sz="3200" dirty="0"/>
              <a:t>Mizgraužu lidošanas aktivitāte</a:t>
            </a:r>
            <a:r>
              <a:rPr lang="en-GB" sz="3200" dirty="0"/>
              <a:t> 2023.gada </a:t>
            </a:r>
            <a:r>
              <a:rPr lang="en-GB" sz="3200" dirty="0" err="1"/>
              <a:t>sezonā</a:t>
            </a:r>
            <a:endParaRPr lang="lv-LV" sz="3200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10632" r="4400" b="8260"/>
          <a:stretch/>
        </p:blipFill>
        <p:spPr>
          <a:xfrm>
            <a:off x="1885020" y="1033263"/>
            <a:ext cx="8421960" cy="5420073"/>
          </a:xfrm>
          <a:prstGeom prst="rect">
            <a:avLst/>
          </a:prstGeom>
        </p:spPr>
      </p:pic>
      <p:pic>
        <p:nvPicPr>
          <p:cNvPr id="7" name="Picture 6" descr="logo_2">
            <a:extLst>
              <a:ext uri="{FF2B5EF4-FFF2-40B4-BE49-F238E27FC236}">
                <a16:creationId xmlns:a16="http://schemas.microsoft.com/office/drawing/2014/main" id="{D90B492B-38B0-5EB1-44D9-A9767AFA8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1519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5F4-47E3-364F-80DA-0669F20F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4922"/>
            <a:ext cx="10972800" cy="1143000"/>
          </a:xfrm>
        </p:spPr>
        <p:txBody>
          <a:bodyPr/>
          <a:lstStyle/>
          <a:p>
            <a:r>
              <a:rPr lang="lv-LV" dirty="0"/>
              <a:t>Mizgraužu lidošanas aktivitāte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EC4CDE86-7141-E2F7-0BB5-A1F5C0B2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29A00-0E51-7EC6-D1AC-936F6C8EE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60" y="1033064"/>
            <a:ext cx="10047079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6849"/>
      </p:ext>
    </p:extLst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5F4-47E3-364F-80DA-0669F20F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4922"/>
            <a:ext cx="10746283" cy="1022178"/>
          </a:xfrm>
        </p:spPr>
        <p:txBody>
          <a:bodyPr/>
          <a:lstStyle/>
          <a:p>
            <a:r>
              <a:rPr lang="lv-LV" sz="3200" dirty="0"/>
              <a:t>Mizgraužu lidošanas aktivitātes salīdzinājums pa gadiem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ma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410892"/>
              </p:ext>
            </p:extLst>
          </p:nvPr>
        </p:nvGraphicFramePr>
        <p:xfrm>
          <a:off x="2133600" y="1111676"/>
          <a:ext cx="7704856" cy="506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53B3C630-6267-77FC-585A-1A8510EB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3910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9702"/>
            <a:ext cx="12039600" cy="6823078"/>
            <a:chOff x="0" y="0"/>
            <a:chExt cx="12039600" cy="6823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70279" cy="6781800"/>
            </a:xfrm>
            <a:prstGeom prst="rect">
              <a:avLst/>
            </a:prstGeom>
          </p:spPr>
        </p:pic>
        <p:pic>
          <p:nvPicPr>
            <p:cNvPr id="63490" name="Picture 3" descr="logo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9675" y="92077"/>
              <a:ext cx="669925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729415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noform_element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2133600" y="973139"/>
              <a:ext cx="9144000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05C80F-9507-C0CD-353D-98DF36DF01AF}"/>
              </a:ext>
            </a:extLst>
          </p:cNvPr>
          <p:cNvSpPr>
            <a:spLocks noGrp="1"/>
          </p:cNvSpPr>
          <p:nvPr/>
        </p:nvSpPr>
        <p:spPr bwMode="auto">
          <a:xfrm>
            <a:off x="2109499" y="44624"/>
            <a:ext cx="8223250" cy="101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lv-LV" dirty="0"/>
              <a:t>Egļu </a:t>
            </a:r>
            <a:r>
              <a:rPr lang="lv-LV" dirty="0" err="1"/>
              <a:t>astoņzobu</a:t>
            </a:r>
            <a:r>
              <a:rPr lang="lv-LV" dirty="0"/>
              <a:t> mizgrauža </a:t>
            </a:r>
            <a:br>
              <a:rPr lang="lv-LV" dirty="0"/>
            </a:br>
            <a:r>
              <a:rPr lang="lv-LV" dirty="0"/>
              <a:t>paaudžu skaits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974799D0-5762-BFE0-D04D-55F16FD55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297" y="1622658"/>
            <a:ext cx="3916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lv-LV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altLang="lv-LV" dirty="0">
                <a:solidFill>
                  <a:schemeClr val="tx1"/>
                </a:solidFill>
              </a:rPr>
              <a:t>0- </a:t>
            </a:r>
            <a:r>
              <a:rPr lang="lv-LV" altLang="lv-LV" dirty="0">
                <a:solidFill>
                  <a:schemeClr val="tx1"/>
                </a:solidFill>
              </a:rPr>
              <a:t>viena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1- </a:t>
            </a:r>
            <a:r>
              <a:rPr lang="lv-LV" altLang="lv-LV" dirty="0">
                <a:solidFill>
                  <a:schemeClr val="tx1"/>
                </a:solidFill>
              </a:rPr>
              <a:t>nesekmīga 2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2- </a:t>
            </a:r>
            <a:r>
              <a:rPr lang="lv-LV" altLang="lv-LV" dirty="0">
                <a:solidFill>
                  <a:schemeClr val="tx1"/>
                </a:solidFill>
              </a:rPr>
              <a:t>daļēji sekmīga otrā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3- </a:t>
            </a:r>
            <a:r>
              <a:rPr lang="lv-LV" altLang="lv-LV" dirty="0">
                <a:solidFill>
                  <a:schemeClr val="tx1"/>
                </a:solidFill>
              </a:rPr>
              <a:t>Sekmīgi attīstījusies otrā paaudze</a:t>
            </a:r>
            <a:endParaRPr lang="en-GB" altLang="lv-LV" dirty="0">
              <a:solidFill>
                <a:schemeClr val="tx1"/>
              </a:solidFill>
            </a:endParaRPr>
          </a:p>
        </p:txBody>
      </p:sp>
      <p:graphicFrame>
        <p:nvGraphicFramePr>
          <p:cNvPr id="25" name="Diagramma 1">
            <a:extLst>
              <a:ext uri="{FF2B5EF4-FFF2-40B4-BE49-F238E27FC236}">
                <a16:creationId xmlns:a16="http://schemas.microsoft.com/office/drawing/2014/main" id="{BF9BFFC8-ADD8-20C8-A740-AF209BC96B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537424"/>
              </p:ext>
            </p:extLst>
          </p:nvPr>
        </p:nvGraphicFramePr>
        <p:xfrm>
          <a:off x="2201479" y="2193517"/>
          <a:ext cx="8077199" cy="441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89556554"/>
      </p:ext>
    </p:extLst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8CF61E-CB93-F88B-D294-198C37F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537202-675D-4E90-85E5-FE1D1F980CC1}" type="slidenum">
              <a:rPr lang="lv-LV" sz="18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lv-LV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2">
            <a:extLst>
              <a:ext uri="{FF2B5EF4-FFF2-40B4-BE49-F238E27FC236}">
                <a16:creationId xmlns:a16="http://schemas.microsoft.com/office/drawing/2014/main" id="{D8CF4D3E-DA74-1284-88D0-86C0B10D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26" y="215077"/>
            <a:ext cx="685800" cy="971550"/>
          </a:xfrm>
          <a:prstGeom prst="rect">
            <a:avLst/>
          </a:prstGeom>
        </p:spPr>
      </p:pic>
      <p:pic>
        <p:nvPicPr>
          <p:cNvPr id="7" name="Picture 6" descr="A map of latvia with purple spots&#10;&#10;Description automatically generated">
            <a:extLst>
              <a:ext uri="{FF2B5EF4-FFF2-40B4-BE49-F238E27FC236}">
                <a16:creationId xmlns:a16="http://schemas.microsoft.com/office/drawing/2014/main" id="{6B430BB6-9FC4-8623-A06C-E31E903FA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279" y="326065"/>
            <a:ext cx="9168047" cy="64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6589"/>
      </p:ext>
    </p:extLst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Ppt000000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lavas prezentacija template 16_9_wide" id="{6BB8A5C2-73DE-47DA-AE0B-410A1C995B53}" vid="{5475638D-091C-4542-A76B-45F6390C739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Silavas prezentacija template 16_9_wide</Template>
  <TotalTime>609</TotalTime>
  <Words>263</Words>
  <Application>Microsoft Office PowerPoint</Application>
  <PresentationFormat>Widescreen</PresentationFormat>
  <Paragraphs>76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Ppt0000000</vt:lpstr>
      <vt:lpstr>PowerPoint Presentation</vt:lpstr>
      <vt:lpstr>PowerPoint Presentation</vt:lpstr>
      <vt:lpstr>Egļu astoņzobu mizgrauža lidošanas sākums 2023.gadā </vt:lpstr>
      <vt:lpstr>Egļu astoņzobu mizgrauža izlidošanas sākums</vt:lpstr>
      <vt:lpstr>Mizgraužu lidošanas aktivitāte 2023.gada sezonā</vt:lpstr>
      <vt:lpstr>Mizgraužu lidošanas aktivitāte</vt:lpstr>
      <vt:lpstr>Mizgraužu lidošanas aktivitātes salīdzinājums pa gadiem</vt:lpstr>
      <vt:lpstr>PowerPoint Presentation</vt:lpstr>
      <vt:lpstr>PowerPoint Presentation</vt:lpstr>
      <vt:lpstr>Egļu astoņzobu mizgrauža svaigi bojātas egles mežā (%) 2023 .g.</vt:lpstr>
      <vt:lpstr>Egļu astoņzobu mizgrauža bojājuma apjoma izmaiņas pieugušās egļu audzēs</vt:lpstr>
      <vt:lpstr>PowerPoint Presentation</vt:lpstr>
      <vt:lpstr>PowerPoint Presentation</vt:lpstr>
      <vt:lpstr>PowerPoint Presentation</vt:lpstr>
      <vt:lpstr>Egļu astoņzobu mizgrauža feromonu slazdu izvietojums Latvijas teritorijā (%) 2023 .g.</vt:lpstr>
      <vt:lpstr>Kopšanas ciršu egļu audzēs seku izvērtēšana</vt:lpstr>
      <vt:lpstr>PowerPoint Presentation</vt:lpstr>
      <vt:lpstr>Dažus gadus pēc mizgraužu invāzijas</vt:lpstr>
      <vt:lpstr>Atziņas</vt:lpstr>
      <vt:lpstr>Nurmižu grava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Agnis Šmits</dc:creator>
  <cp:lastModifiedBy>Liene Valta</cp:lastModifiedBy>
  <cp:revision>70</cp:revision>
  <dcterms:created xsi:type="dcterms:W3CDTF">2023-05-29T14:50:39Z</dcterms:created>
  <dcterms:modified xsi:type="dcterms:W3CDTF">2023-11-20T12:54:43Z</dcterms:modified>
</cp:coreProperties>
</file>