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81" r:id="rId9"/>
    <p:sldId id="279" r:id="rId10"/>
    <p:sldId id="277" r:id="rId11"/>
    <p:sldId id="280" r:id="rId12"/>
    <p:sldId id="278" r:id="rId13"/>
    <p:sldId id="282" r:id="rId14"/>
    <p:sldId id="283" r:id="rId15"/>
    <p:sldId id="284" r:id="rId16"/>
    <p:sldId id="285" r:id="rId17"/>
    <p:sldId id="292" r:id="rId18"/>
    <p:sldId id="306" r:id="rId19"/>
    <p:sldId id="286" r:id="rId20"/>
    <p:sldId id="287" r:id="rId21"/>
    <p:sldId id="288" r:id="rId22"/>
    <p:sldId id="289" r:id="rId23"/>
    <p:sldId id="290" r:id="rId24"/>
    <p:sldId id="291" r:id="rId25"/>
    <p:sldId id="295" r:id="rId26"/>
    <p:sldId id="297" r:id="rId27"/>
    <p:sldId id="293" r:id="rId28"/>
    <p:sldId id="298" r:id="rId29"/>
    <p:sldId id="296" r:id="rId30"/>
    <p:sldId id="299" r:id="rId31"/>
    <p:sldId id="300" r:id="rId32"/>
    <p:sldId id="301" r:id="rId33"/>
    <p:sldId id="303" r:id="rId34"/>
    <p:sldId id="302" r:id="rId35"/>
    <p:sldId id="304" r:id="rId36"/>
    <p:sldId id="305" r:id="rId37"/>
    <p:sldId id="307" r:id="rId38"/>
    <p:sldId id="308" r:id="rId39"/>
    <p:sldId id="309" r:id="rId4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0071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904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62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0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993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22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8936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74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806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51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370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8388350" y="0"/>
            <a:ext cx="75565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1044575" y="6970713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bg2"/>
                </a:solidFill>
                <a:latin typeface="Arial Unicode MS" pitchFamily="34" charset="-128"/>
              </a:rPr>
              <a:t>HL HAMBURGER LEISTUNGSFUTTER GmbH	www.ibeka-panto.eu</a:t>
            </a:r>
          </a:p>
        </p:txBody>
      </p:sp>
      <p:graphicFrame>
        <p:nvGraphicFramePr>
          <p:cNvPr id="1028" name="Object 13"/>
          <p:cNvGraphicFramePr>
            <a:graphicFrameLocks noChangeAspect="1"/>
          </p:cNvGraphicFramePr>
          <p:nvPr userDrawn="1"/>
        </p:nvGraphicFramePr>
        <p:xfrm>
          <a:off x="8459788" y="115888"/>
          <a:ext cx="5635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hoto Editor-Foto" r:id="rId15" imgW="2123810" imgH="3533333" progId="MSPhotoEd.3">
                  <p:embed/>
                </p:oleObj>
              </mc:Choice>
              <mc:Fallback>
                <p:oleObj name="Photo Editor-Foto" r:id="rId15" imgW="2123810" imgH="3533333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115888"/>
                        <a:ext cx="56356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15"/>
          <p:cNvSpPr>
            <a:spLocks noChangeShapeType="1"/>
          </p:cNvSpPr>
          <p:nvPr userDrawn="1"/>
        </p:nvSpPr>
        <p:spPr bwMode="auto">
          <a:xfrm flipH="1">
            <a:off x="179388" y="6308725"/>
            <a:ext cx="7993062" cy="0"/>
          </a:xfrm>
          <a:prstGeom prst="line">
            <a:avLst/>
          </a:prstGeom>
          <a:noFill/>
          <a:ln w="127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Grafik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45238"/>
            <a:ext cx="40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342063"/>
            <a:ext cx="406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3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35713"/>
            <a:ext cx="36036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Rechteck 1"/>
          <p:cNvSpPr>
            <a:spLocks noChangeArrowheads="1"/>
          </p:cNvSpPr>
          <p:nvPr userDrawn="1"/>
        </p:nvSpPr>
        <p:spPr bwMode="auto">
          <a:xfrm>
            <a:off x="3321050" y="6453188"/>
            <a:ext cx="1341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>
                <a:solidFill>
                  <a:srgbClr val="3366CC"/>
                </a:solidFill>
                <a:latin typeface="Arial" charset="0"/>
                <a:cs typeface="Arial" charset="0"/>
              </a:rPr>
              <a:t>www.ibeka-panto.eu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79613" y="2420938"/>
          <a:ext cx="48958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Photo Editor-Foto" r:id="rId3" imgW="11038095" imgH="3533333" progId="MSPhotoEd.3">
                  <p:embed/>
                </p:oleObj>
              </mc:Choice>
              <mc:Fallback>
                <p:oleObj name="Photo Editor-Foto" r:id="rId3" imgW="11038095" imgH="353333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20938"/>
                        <a:ext cx="489585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Tradīciju </a:t>
            </a:r>
            <a:r>
              <a:rPr lang="de-DE" dirty="0"/>
              <a:t> </a:t>
            </a:r>
            <a:r>
              <a:rPr lang="lv-LV" dirty="0"/>
              <a:t>pārdomāšana</a:t>
            </a:r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7" y="1484784"/>
            <a:ext cx="7360484" cy="47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79512" y="11444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Diennakts pieaugums</a:t>
            </a:r>
            <a:r>
              <a:rPr lang="de-DE" sz="1600" dirty="0"/>
              <a:t> (g)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732240" y="1144496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Dzīvmasa</a:t>
            </a:r>
            <a:r>
              <a:rPr lang="de-DE" sz="1600" dirty="0"/>
              <a:t> (kg)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30448" y="129823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Atšķiršana 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4805778" y="5603303"/>
            <a:ext cx="135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Dzīves mēneši 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04248" y="5659802"/>
            <a:ext cx="99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Steinhöfel et al.</a:t>
            </a:r>
          </a:p>
        </p:txBody>
      </p:sp>
    </p:spTree>
    <p:extLst>
      <p:ext uri="{BB962C8B-B14F-4D97-AF65-F5344CB8AC3E}">
        <p14:creationId xmlns:p14="http://schemas.microsoft.com/office/powerpoint/2010/main" val="111862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Tradīciju pārdomāšana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Normāla teļu izaudzēšana ar </a:t>
            </a:r>
            <a:r>
              <a:rPr lang="de-DE" dirty="0"/>
              <a:t> 400 g </a:t>
            </a:r>
            <a:r>
              <a:rPr lang="lv-LV" dirty="0"/>
              <a:t>diennaksts pieaugumu</a:t>
            </a:r>
            <a:endParaRPr lang="de-DE" dirty="0"/>
          </a:p>
          <a:p>
            <a:r>
              <a:rPr lang="lv-LV" dirty="0"/>
              <a:t>Pirmā  gada laikā  augstākais  diennakts pieaugums  </a:t>
            </a:r>
            <a:r>
              <a:rPr lang="de-DE" dirty="0"/>
              <a:t>– </a:t>
            </a:r>
            <a:r>
              <a:rPr lang="lv-LV" dirty="0"/>
              <a:t> </a:t>
            </a:r>
            <a:r>
              <a:rPr lang="de-DE" dirty="0"/>
              <a:t>&gt; 1100 g</a:t>
            </a:r>
          </a:p>
          <a:p>
            <a:pPr marL="0" indent="0">
              <a:buNone/>
            </a:pPr>
            <a:r>
              <a:rPr lang="de-DE" dirty="0"/>
              <a:t>		</a:t>
            </a:r>
            <a:r>
              <a:rPr lang="lv-LV" dirty="0"/>
              <a:t>kompensējošs  pieaugums </a:t>
            </a:r>
            <a:r>
              <a:rPr lang="de-DE" dirty="0"/>
              <a:t>  </a:t>
            </a:r>
          </a:p>
          <a:p>
            <a:r>
              <a:rPr lang="lv-LV" dirty="0"/>
              <a:t>Nozīmē  vairāk  tauku  organisma  audos </a:t>
            </a:r>
            <a:r>
              <a:rPr lang="de-DE" dirty="0"/>
              <a:t> </a:t>
            </a:r>
          </a:p>
          <a:p>
            <a:r>
              <a:rPr lang="lv-LV" dirty="0"/>
              <a:t>Vairāk  organismā  uzkrāto  tauku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61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Tradīciju</a:t>
            </a:r>
            <a:r>
              <a:rPr lang="de-DE" dirty="0"/>
              <a:t> </a:t>
            </a:r>
            <a:r>
              <a:rPr lang="lv-LV" dirty="0"/>
              <a:t>pārdomāšana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" y="1713343"/>
            <a:ext cx="8229600" cy="43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40152" y="601426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modified</a:t>
            </a:r>
            <a:r>
              <a:rPr lang="de-DE" sz="1000" dirty="0"/>
              <a:t> after GFE 2001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3568" y="147115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Diennakst pieaugums </a:t>
            </a:r>
            <a:r>
              <a:rPr lang="de-DE" sz="1400" dirty="0"/>
              <a:t> (kg)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347864" y="601426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Dzīvmasa </a:t>
            </a:r>
            <a:r>
              <a:rPr lang="de-DE" sz="1400" dirty="0"/>
              <a:t>(kg)</a:t>
            </a:r>
          </a:p>
        </p:txBody>
      </p:sp>
    </p:spTree>
    <p:extLst>
      <p:ext uri="{BB962C8B-B14F-4D97-AF65-F5344CB8AC3E}">
        <p14:creationId xmlns:p14="http://schemas.microsoft.com/office/powerpoint/2010/main" val="233648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lv-LV" dirty="0"/>
              <a:t>Mīts un taisnība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Kompensējošs pieaugums</a:t>
            </a:r>
            <a:endParaRPr lang="de-DE" dirty="0"/>
          </a:p>
          <a:p>
            <a:r>
              <a:rPr lang="lv-LV" dirty="0"/>
              <a:t>Telīšu barības uzņemšanas spējas </a:t>
            </a:r>
            <a:endParaRPr lang="de-DE" dirty="0"/>
          </a:p>
          <a:p>
            <a:r>
              <a:rPr lang="lv-LV" dirty="0"/>
              <a:t>Barības devu sastādīšana  nav galvenais iemesls</a:t>
            </a:r>
            <a:r>
              <a:rPr lang="de-DE" dirty="0"/>
              <a:t>, </a:t>
            </a:r>
            <a:r>
              <a:rPr lang="lv-LV" dirty="0"/>
              <a:t> principā  telītes  jāēdina  pēc barības uzņemšanas  spējām  un tās  augs </a:t>
            </a:r>
            <a:r>
              <a:rPr lang="de-DE" dirty="0"/>
              <a:t>(</a:t>
            </a:r>
            <a:r>
              <a:rPr lang="lv-LV" dirty="0"/>
              <a:t>kā</a:t>
            </a:r>
            <a:r>
              <a:rPr lang="de-DE" dirty="0"/>
              <a:t>?)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33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Slaucamo govju telīšu dzīves cikls 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de-DE" dirty="0"/>
              <a:t>       </a:t>
            </a:r>
            <a:r>
              <a:rPr lang="lv-LV" dirty="0"/>
              <a:t>Vecums</a:t>
            </a:r>
            <a:r>
              <a:rPr lang="de-DE" dirty="0"/>
              <a:t>	</a:t>
            </a:r>
            <a:r>
              <a:rPr lang="lv-LV" dirty="0"/>
              <a:t>               Dzīmasa</a:t>
            </a:r>
            <a:endParaRPr lang="de-DE" dirty="0"/>
          </a:p>
          <a:p>
            <a:r>
              <a:rPr lang="lv-LV" sz="2400" dirty="0"/>
              <a:t>No dzimšanas  līdz atšķiršanai </a:t>
            </a:r>
            <a:r>
              <a:rPr lang="de-DE" dirty="0"/>
              <a:t>0-3 </a:t>
            </a:r>
            <a:r>
              <a:rPr lang="lv-LV" dirty="0"/>
              <a:t>mēneši</a:t>
            </a:r>
            <a:r>
              <a:rPr lang="de-DE" dirty="0"/>
              <a:t>	115 kg</a:t>
            </a:r>
          </a:p>
          <a:p>
            <a:r>
              <a:rPr lang="lv-LV" dirty="0"/>
              <a:t>Izaudzēšana </a:t>
            </a:r>
            <a:r>
              <a:rPr lang="de-DE" dirty="0"/>
              <a:t> 		4-6 </a:t>
            </a:r>
            <a:r>
              <a:rPr lang="lv-LV" dirty="0"/>
              <a:t>mēneši</a:t>
            </a:r>
            <a:r>
              <a:rPr lang="de-DE" dirty="0"/>
              <a:t>		200 kg</a:t>
            </a:r>
          </a:p>
          <a:p>
            <a:r>
              <a:rPr lang="lv-LV" dirty="0"/>
              <a:t>Augšana</a:t>
            </a:r>
            <a:r>
              <a:rPr lang="de-DE" dirty="0"/>
              <a:t>			6-12</a:t>
            </a:r>
            <a:r>
              <a:rPr lang="lv-LV" dirty="0"/>
              <a:t> mēneši</a:t>
            </a:r>
            <a:r>
              <a:rPr lang="de-DE" dirty="0"/>
              <a:t>	350 kg</a:t>
            </a:r>
          </a:p>
          <a:p>
            <a:r>
              <a:rPr lang="lv-LV" dirty="0"/>
              <a:t>Nobriešana </a:t>
            </a:r>
            <a:r>
              <a:rPr lang="de-DE" dirty="0"/>
              <a:t>		6-15 </a:t>
            </a:r>
            <a:r>
              <a:rPr lang="lv-LV" dirty="0"/>
              <a:t>mēneši</a:t>
            </a:r>
            <a:r>
              <a:rPr lang="de-DE" dirty="0"/>
              <a:t>	400 kg</a:t>
            </a:r>
          </a:p>
          <a:p>
            <a:r>
              <a:rPr lang="de-DE" dirty="0"/>
              <a:t> I</a:t>
            </a:r>
            <a:r>
              <a:rPr lang="lv-LV" dirty="0"/>
              <a:t> grūsnība</a:t>
            </a:r>
            <a:r>
              <a:rPr lang="de-DE" dirty="0"/>
              <a:t>		15-22 </a:t>
            </a:r>
            <a:r>
              <a:rPr lang="lv-LV" dirty="0"/>
              <a:t>mēneši </a:t>
            </a:r>
            <a:r>
              <a:rPr lang="de-DE" dirty="0"/>
              <a:t>	580 kg</a:t>
            </a:r>
          </a:p>
          <a:p>
            <a:r>
              <a:rPr lang="de-DE" dirty="0"/>
              <a:t> II</a:t>
            </a:r>
            <a:r>
              <a:rPr lang="lv-LV" dirty="0"/>
              <a:t> grūsnība</a:t>
            </a:r>
            <a:r>
              <a:rPr lang="de-DE" dirty="0"/>
              <a:t> 		22-24 </a:t>
            </a:r>
            <a:r>
              <a:rPr lang="lv-LV" dirty="0"/>
              <a:t>mēneši</a:t>
            </a:r>
            <a:r>
              <a:rPr lang="de-DE" dirty="0"/>
              <a:t>	630 kg	</a:t>
            </a:r>
          </a:p>
        </p:txBody>
      </p:sp>
    </p:spTree>
    <p:extLst>
      <p:ext uri="{BB962C8B-B14F-4D97-AF65-F5344CB8AC3E}">
        <p14:creationId xmlns:p14="http://schemas.microsoft.com/office/powerpoint/2010/main" val="260602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Slaucamo govju telīšu ēdināšanas cikls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de-DE" dirty="0"/>
              <a:t>       </a:t>
            </a:r>
            <a:r>
              <a:rPr lang="lv-LV" dirty="0"/>
              <a:t>Vecums</a:t>
            </a:r>
            <a:r>
              <a:rPr lang="de-DE" dirty="0"/>
              <a:t>			</a:t>
            </a:r>
          </a:p>
          <a:p>
            <a:r>
              <a:rPr lang="lv-LV" sz="2800" dirty="0"/>
              <a:t>No dzimšanas  līdz  atšķiršanai </a:t>
            </a:r>
            <a:r>
              <a:rPr lang="de-DE" dirty="0"/>
              <a:t>	0-3 </a:t>
            </a:r>
            <a:r>
              <a:rPr lang="lv-LV" dirty="0"/>
              <a:t>mēneši</a:t>
            </a:r>
            <a:r>
              <a:rPr lang="de-DE" dirty="0"/>
              <a:t>	</a:t>
            </a:r>
          </a:p>
          <a:p>
            <a:r>
              <a:rPr lang="lv-LV" dirty="0"/>
              <a:t>Izaudzēšana</a:t>
            </a:r>
            <a:r>
              <a:rPr lang="de-DE" dirty="0"/>
              <a:t> 			4-6 </a:t>
            </a:r>
            <a:r>
              <a:rPr lang="lv-LV" dirty="0"/>
              <a:t>mēneši</a:t>
            </a:r>
            <a:r>
              <a:rPr lang="de-DE" dirty="0"/>
              <a:t>	</a:t>
            </a:r>
          </a:p>
          <a:p>
            <a:r>
              <a:rPr lang="lv-LV" dirty="0"/>
              <a:t>Augšana/nobriešana</a:t>
            </a:r>
            <a:r>
              <a:rPr lang="de-DE" dirty="0"/>
              <a:t>		6-12 </a:t>
            </a:r>
            <a:r>
              <a:rPr lang="lv-LV" dirty="0"/>
              <a:t>mēneši</a:t>
            </a:r>
            <a:endParaRPr lang="de-DE" dirty="0"/>
          </a:p>
          <a:p>
            <a:r>
              <a:rPr lang="de-DE" dirty="0"/>
              <a:t> I</a:t>
            </a:r>
            <a:r>
              <a:rPr lang="lv-LV" dirty="0"/>
              <a:t>  grūsnība 	</a:t>
            </a:r>
            <a:r>
              <a:rPr lang="de-DE" dirty="0"/>
              <a:t>		12-22 </a:t>
            </a:r>
            <a:r>
              <a:rPr lang="lv-LV" dirty="0"/>
              <a:t>mēneši</a:t>
            </a:r>
            <a:endParaRPr lang="de-DE" dirty="0"/>
          </a:p>
          <a:p>
            <a:r>
              <a:rPr lang="de-DE" dirty="0"/>
              <a:t>„</a:t>
            </a:r>
            <a:r>
              <a:rPr lang="lv-LV" dirty="0"/>
              <a:t>aizlaistās</a:t>
            </a:r>
            <a:r>
              <a:rPr lang="de-DE" dirty="0"/>
              <a:t>“ </a:t>
            </a:r>
            <a:r>
              <a:rPr lang="lv-LV" dirty="0"/>
              <a:t> teles 	</a:t>
            </a:r>
            <a:r>
              <a:rPr lang="de-DE" dirty="0"/>
              <a:t>	22-24 </a:t>
            </a:r>
            <a:r>
              <a:rPr lang="lv-LV" dirty="0"/>
              <a:t>mēneši</a:t>
            </a:r>
            <a:r>
              <a:rPr lang="de-D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9837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4</a:t>
            </a:r>
            <a:r>
              <a:rPr lang="lv-LV" dirty="0"/>
              <a:t> </a:t>
            </a:r>
            <a:r>
              <a:rPr lang="de-DE" dirty="0"/>
              <a:t>–</a:t>
            </a:r>
            <a:r>
              <a:rPr lang="lv-LV" dirty="0"/>
              <a:t> </a:t>
            </a:r>
            <a:r>
              <a:rPr lang="de-DE" dirty="0"/>
              <a:t>6</a:t>
            </a:r>
            <a:r>
              <a:rPr lang="lv-LV" dirty="0"/>
              <a:t>  mēnešu  ēdināšanas periods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3657600" lvl="8" indent="0">
              <a:buNone/>
            </a:pPr>
            <a:r>
              <a:rPr lang="de-DE" dirty="0"/>
              <a:t>     		</a:t>
            </a:r>
          </a:p>
          <a:p>
            <a:r>
              <a:rPr lang="lv-LV" sz="2400" dirty="0"/>
              <a:t>Organisma  šūnas  potenciāli vairāk  piemērotas  proteīna,  mazāk  tauku  uzņemšanai</a:t>
            </a:r>
          </a:p>
          <a:p>
            <a:r>
              <a:rPr lang="lv-LV" sz="2400" dirty="0"/>
              <a:t>Diennakts  dzīvmasas  pieaugums  vairāk  par </a:t>
            </a:r>
            <a:r>
              <a:rPr lang="de-DE" sz="2400" dirty="0"/>
              <a:t> 1000</a:t>
            </a:r>
            <a:r>
              <a:rPr lang="lv-LV" sz="2400" dirty="0"/>
              <a:t> </a:t>
            </a:r>
            <a:r>
              <a:rPr lang="de-DE" sz="2400" dirty="0"/>
              <a:t>g </a:t>
            </a:r>
            <a:r>
              <a:rPr lang="lv-LV" sz="2400" dirty="0"/>
              <a:t> ir iespējams  un  vēlams</a:t>
            </a:r>
            <a:endParaRPr lang="de-DE" sz="2400" dirty="0"/>
          </a:p>
          <a:p>
            <a:r>
              <a:rPr lang="lv-LV" sz="2400" dirty="0"/>
              <a:t>Enerģija </a:t>
            </a:r>
            <a:r>
              <a:rPr lang="de-DE" sz="2400" dirty="0"/>
              <a:t> 11,0 – 11,5 MJ ME/kg </a:t>
            </a:r>
            <a:r>
              <a:rPr lang="lv-LV" sz="2400" dirty="0"/>
              <a:t> un </a:t>
            </a:r>
            <a:r>
              <a:rPr lang="de-DE" sz="2400" dirty="0"/>
              <a:t> 14,5</a:t>
            </a:r>
            <a:r>
              <a:rPr lang="lv-LV" sz="2400" dirty="0"/>
              <a:t> </a:t>
            </a:r>
            <a:r>
              <a:rPr lang="de-DE" sz="2400" dirty="0"/>
              <a:t>-</a:t>
            </a:r>
            <a:r>
              <a:rPr lang="lv-LV" sz="2400" dirty="0"/>
              <a:t> </a:t>
            </a:r>
            <a:r>
              <a:rPr lang="de-DE" sz="2400" dirty="0"/>
              <a:t>15% </a:t>
            </a:r>
            <a:r>
              <a:rPr lang="lv-LV" sz="2400" dirty="0"/>
              <a:t> kopproteīna</a:t>
            </a:r>
            <a:endParaRPr lang="de-DE" sz="2400" dirty="0"/>
          </a:p>
          <a:p>
            <a:r>
              <a:rPr lang="lv-LV" sz="2400" dirty="0"/>
              <a:t>Barības deva no augstražīgu </a:t>
            </a:r>
            <a:r>
              <a:rPr lang="de-DE" sz="2400" dirty="0"/>
              <a:t>/</a:t>
            </a:r>
            <a:r>
              <a:rPr lang="lv-LV" sz="2400" dirty="0"/>
              <a:t>atnesušos govju  grupas</a:t>
            </a:r>
            <a:r>
              <a:rPr lang="de-DE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FF0000"/>
                </a:solidFill>
              </a:rPr>
              <a:t>Barības uzņemšanas spēja </a:t>
            </a:r>
            <a:r>
              <a:rPr lang="de-DE" sz="2400" dirty="0">
                <a:solidFill>
                  <a:srgbClr val="FF0000"/>
                </a:solidFill>
              </a:rPr>
              <a:t> 2,80%  </a:t>
            </a:r>
            <a:r>
              <a:rPr lang="lv-LV" sz="2400" dirty="0">
                <a:solidFill>
                  <a:srgbClr val="FF0000"/>
                </a:solidFill>
              </a:rPr>
              <a:t>sausnas  rēķinot  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lv-LV" sz="2400" dirty="0">
                <a:solidFill>
                  <a:srgbClr val="FF0000"/>
                </a:solidFill>
              </a:rPr>
              <a:t>no dzīvmasas  kilogramu  svara </a:t>
            </a:r>
            <a:r>
              <a:rPr lang="de-DE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2032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08930"/>
          </a:xfrm>
        </p:spPr>
        <p:txBody>
          <a:bodyPr/>
          <a:lstStyle/>
          <a:p>
            <a:r>
              <a:rPr lang="de-DE" dirty="0"/>
              <a:t> 4</a:t>
            </a:r>
            <a:r>
              <a:rPr lang="lv-LV" dirty="0"/>
              <a:t> </a:t>
            </a:r>
            <a:r>
              <a:rPr lang="de-DE" dirty="0"/>
              <a:t>-</a:t>
            </a:r>
            <a:r>
              <a:rPr lang="lv-LV" dirty="0"/>
              <a:t> </a:t>
            </a:r>
            <a:r>
              <a:rPr lang="de-DE" dirty="0"/>
              <a:t>6 </a:t>
            </a:r>
            <a:r>
              <a:rPr lang="lv-LV" dirty="0"/>
              <a:t>mēnešu  ēdināšanas periods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2277269"/>
            <a:ext cx="5019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71800" y="522392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Diennakts  pieaugums  līdz 6  mēnešiem,  </a:t>
            </a:r>
            <a:r>
              <a:rPr lang="de-DE" sz="1600" dirty="0"/>
              <a:t>g </a:t>
            </a:r>
            <a:r>
              <a:rPr lang="lv-LV" sz="1600" dirty="0"/>
              <a:t> dienā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28356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Verzogerungszelt  – auglības  parametrs,  dienas  starp  pirmo  apsēklošanu  un  apsēklošanu,  kuras  rezultātā  iestājas  grūsnība.  Ja  grūsnība  iestājas pēc pirmās  apsēklošanas ,  Verzogerungszelt  =  0</a:t>
            </a:r>
            <a:endParaRPr lang="de-DE" sz="14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051720" y="1514400"/>
            <a:ext cx="144016" cy="1698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2051720" y="1514400"/>
            <a:ext cx="2304256" cy="8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9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lv-LV" dirty="0"/>
              <a:t> </a:t>
            </a:r>
            <a:r>
              <a:rPr lang="de-DE" dirty="0"/>
              <a:t>–</a:t>
            </a:r>
            <a:r>
              <a:rPr lang="lv-LV" dirty="0"/>
              <a:t> </a:t>
            </a:r>
            <a:r>
              <a:rPr lang="de-DE" dirty="0"/>
              <a:t>6</a:t>
            </a:r>
            <a:r>
              <a:rPr lang="lv-LV" dirty="0"/>
              <a:t> mēnešu  ēdināšanas periods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699792" y="52239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Diennakts  pieaugums  līdz 6  mēnešiem,  </a:t>
            </a:r>
            <a:r>
              <a:rPr lang="de-DE" sz="1600" dirty="0"/>
              <a:t>g </a:t>
            </a:r>
            <a:r>
              <a:rPr lang="lv-LV" sz="1600" dirty="0"/>
              <a:t> dienā</a:t>
            </a:r>
            <a:endParaRPr lang="de-DE" sz="1600" dirty="0"/>
          </a:p>
          <a:p>
            <a:endParaRPr lang="de-D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03200"/>
            <a:ext cx="6279716" cy="284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39752" y="170080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Izslaukums</a:t>
            </a:r>
            <a:r>
              <a:rPr lang="de-DE" dirty="0"/>
              <a:t>, </a:t>
            </a:r>
            <a:r>
              <a:rPr lang="lv-LV" dirty="0"/>
              <a:t> pirmā laktācija 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20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6</a:t>
            </a:r>
            <a:r>
              <a:rPr lang="lv-LV" dirty="0"/>
              <a:t> </a:t>
            </a:r>
            <a:r>
              <a:rPr lang="de-DE" dirty="0"/>
              <a:t>–</a:t>
            </a:r>
            <a:r>
              <a:rPr lang="lv-LV" dirty="0"/>
              <a:t> </a:t>
            </a:r>
            <a:r>
              <a:rPr lang="de-DE" dirty="0"/>
              <a:t>12</a:t>
            </a:r>
            <a:r>
              <a:rPr lang="lv-LV" dirty="0"/>
              <a:t> mēnešu  ēdināšanas periods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de-DE" dirty="0"/>
              <a:t>       		</a:t>
            </a:r>
          </a:p>
          <a:p>
            <a:r>
              <a:rPr lang="lv-LV" dirty="0"/>
              <a:t>Šī  perioda  uzdevums ir  pieaugums </a:t>
            </a:r>
            <a:r>
              <a:rPr lang="de-DE" dirty="0"/>
              <a:t> 800</a:t>
            </a:r>
            <a:r>
              <a:rPr lang="lv-LV" dirty="0"/>
              <a:t> </a:t>
            </a:r>
            <a:r>
              <a:rPr lang="de-DE" dirty="0"/>
              <a:t>g </a:t>
            </a:r>
            <a:r>
              <a:rPr lang="lv-LV" dirty="0"/>
              <a:t> diennaktī </a:t>
            </a:r>
            <a:endParaRPr lang="de-DE" dirty="0"/>
          </a:p>
          <a:p>
            <a:r>
              <a:rPr lang="lv-LV" dirty="0"/>
              <a:t>Izvairīties  no  vairāk  par </a:t>
            </a:r>
            <a:r>
              <a:rPr lang="de-DE" dirty="0"/>
              <a:t> 900</a:t>
            </a:r>
            <a:r>
              <a:rPr lang="lv-LV" dirty="0"/>
              <a:t> </a:t>
            </a:r>
            <a:r>
              <a:rPr lang="de-DE" dirty="0"/>
              <a:t>g </a:t>
            </a:r>
            <a:r>
              <a:rPr lang="lv-LV" dirty="0"/>
              <a:t>diennekts  pieauguma  </a:t>
            </a:r>
            <a:r>
              <a:rPr lang="de-DE" dirty="0"/>
              <a:t>(</a:t>
            </a:r>
            <a:r>
              <a:rPr lang="lv-LV" dirty="0"/>
              <a:t>ķermeņa  tauki</a:t>
            </a:r>
            <a:r>
              <a:rPr lang="de-DE" dirty="0"/>
              <a:t>!)</a:t>
            </a:r>
          </a:p>
          <a:p>
            <a:endParaRPr lang="de-DE" dirty="0"/>
          </a:p>
          <a:p>
            <a:r>
              <a:rPr lang="lv-LV" dirty="0"/>
              <a:t>Enerģija</a:t>
            </a:r>
            <a:r>
              <a:rPr lang="de-DE" dirty="0"/>
              <a:t> …. MJ ME/ kg </a:t>
            </a:r>
            <a:r>
              <a:rPr lang="lv-LV" dirty="0"/>
              <a:t> un </a:t>
            </a:r>
            <a:r>
              <a:rPr lang="de-DE" dirty="0"/>
              <a:t> …%</a:t>
            </a:r>
            <a:r>
              <a:rPr lang="lv-LV" dirty="0"/>
              <a:t> kopproteīna</a:t>
            </a:r>
            <a:endParaRPr lang="de-DE" dirty="0"/>
          </a:p>
          <a:p>
            <a:pPr lvl="7"/>
            <a:r>
              <a:rPr lang="lv-LV" sz="6000" dirty="0"/>
              <a:t>bet</a:t>
            </a:r>
            <a:r>
              <a:rPr lang="de-DE" sz="60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2847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92260" y="1124744"/>
            <a:ext cx="727280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Telīšu izaudzēšana </a:t>
            </a:r>
            <a:r>
              <a:rPr lang="de-DE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–</a:t>
            </a:r>
          </a:p>
          <a:p>
            <a:pPr eaLnBrk="1" hangingPunct="1">
              <a:spcBef>
                <a:spcPct val="50000"/>
              </a:spcBef>
            </a:pP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lv-LV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ražošanas izmaksas un pieauguši dzīvnieki </a:t>
            </a:r>
            <a:r>
              <a:rPr lang="de-DE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lv-LV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vai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lv-LV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slaucamas govs izaudzēšana</a:t>
            </a:r>
            <a:r>
              <a:rPr lang="de-DE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? 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827584" y="4725144"/>
            <a:ext cx="43211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de-DE" sz="2000" b="1" i="1" dirty="0">
                <a:solidFill>
                  <a:srgbClr val="3366CC"/>
                </a:solidFill>
                <a:latin typeface="Arial" charset="0"/>
                <a:cs typeface="Arial" charset="0"/>
              </a:rPr>
              <a:t>Heiko </a:t>
            </a:r>
            <a:r>
              <a:rPr lang="de-DE" sz="2000" b="1" i="1" dirty="0" err="1">
                <a:solidFill>
                  <a:srgbClr val="3366CC"/>
                </a:solidFill>
                <a:latin typeface="Arial" charset="0"/>
                <a:cs typeface="Arial" charset="0"/>
              </a:rPr>
              <a:t>Kornahrens</a:t>
            </a:r>
            <a:endParaRPr lang="de-DE" sz="2000" b="1" i="1" dirty="0">
              <a:solidFill>
                <a:srgbClr val="3366CC"/>
              </a:solidFill>
              <a:latin typeface="Arial" charset="0"/>
              <a:cs typeface="Arial" charset="0"/>
            </a:endParaRPr>
          </a:p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de-DE" sz="2000" b="1" i="1" dirty="0" err="1">
                <a:solidFill>
                  <a:srgbClr val="3366CC"/>
                </a:solidFill>
                <a:latin typeface="Arial" charset="0"/>
                <a:cs typeface="Arial" charset="0"/>
              </a:rPr>
              <a:t>Product</a:t>
            </a:r>
            <a:r>
              <a:rPr lang="lv-LV" sz="2000" b="1" i="1" dirty="0">
                <a:solidFill>
                  <a:srgbClr val="3366CC"/>
                </a:solidFill>
                <a:latin typeface="Arial" charset="0"/>
                <a:cs typeface="Arial" charset="0"/>
              </a:rPr>
              <a:t> </a:t>
            </a:r>
            <a:r>
              <a:rPr lang="de-DE" sz="2000" b="1" i="1" dirty="0" err="1">
                <a:solidFill>
                  <a:srgbClr val="3366CC"/>
                </a:solidFill>
                <a:latin typeface="Arial" charset="0"/>
                <a:cs typeface="Arial" charset="0"/>
              </a:rPr>
              <a:t>manager</a:t>
            </a:r>
            <a:r>
              <a:rPr lang="de-DE" sz="2000" b="1" i="1" dirty="0">
                <a:solidFill>
                  <a:srgbClr val="3366CC"/>
                </a:solidFill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</a:t>
            </a:r>
            <a:r>
              <a:rPr lang="lv-LV" dirty="0"/>
              <a:t> </a:t>
            </a:r>
            <a:r>
              <a:rPr lang="de-DE" dirty="0"/>
              <a:t>–</a:t>
            </a:r>
            <a:r>
              <a:rPr lang="lv-LV" dirty="0"/>
              <a:t> </a:t>
            </a:r>
            <a:r>
              <a:rPr lang="de-DE" dirty="0"/>
              <a:t>12</a:t>
            </a:r>
            <a:r>
              <a:rPr lang="lv-LV" dirty="0"/>
              <a:t> mēnešu  ēdināšanas periods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de-DE" dirty="0"/>
              <a:t>       		</a:t>
            </a:r>
          </a:p>
          <a:p>
            <a:r>
              <a:rPr lang="lv-LV" dirty="0"/>
              <a:t>Plānotais  barības  patēriņš  gandrīz  visās  sistēmās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	2% </a:t>
            </a:r>
            <a:r>
              <a:rPr lang="lv-LV" dirty="0"/>
              <a:t> sausnas  rēķinot   no  dzīvmasas kilo- gramu svara   </a:t>
            </a:r>
            <a:r>
              <a:rPr lang="de-DE" sz="2400" dirty="0"/>
              <a:t>(2</a:t>
            </a:r>
            <a:r>
              <a:rPr lang="lv-LV" sz="2400" dirty="0"/>
              <a:t> </a:t>
            </a:r>
            <a:r>
              <a:rPr lang="de-DE" sz="2400" dirty="0"/>
              <a:t>kg </a:t>
            </a:r>
            <a:r>
              <a:rPr lang="lv-LV" sz="2400" dirty="0"/>
              <a:t> sausnas  uz </a:t>
            </a:r>
            <a:r>
              <a:rPr lang="de-DE" sz="2400" dirty="0"/>
              <a:t> 100 kg </a:t>
            </a:r>
            <a:r>
              <a:rPr lang="lv-LV" sz="2400" dirty="0"/>
              <a:t> dzīvmasas</a:t>
            </a:r>
            <a:r>
              <a:rPr lang="de-DE" sz="2400" dirty="0"/>
              <a:t>)</a:t>
            </a:r>
            <a:endParaRPr lang="de-DE" dirty="0"/>
          </a:p>
          <a:p>
            <a:r>
              <a:rPr lang="lv-LV" dirty="0"/>
              <a:t>Izmēģinājumi  Vācijā</a:t>
            </a:r>
            <a:r>
              <a:rPr lang="de-DE" dirty="0"/>
              <a:t>: 	&gt; 2,3%</a:t>
            </a:r>
          </a:p>
          <a:p>
            <a:r>
              <a:rPr lang="lv-LV" dirty="0"/>
              <a:t>Nacionālā  Zinātniskā  Padome  (</a:t>
            </a:r>
            <a:r>
              <a:rPr lang="de-DE" dirty="0"/>
              <a:t>NRC</a:t>
            </a:r>
            <a:r>
              <a:rPr lang="lv-LV" dirty="0"/>
              <a:t>, ASV) </a:t>
            </a:r>
            <a:r>
              <a:rPr lang="de-DE" dirty="0"/>
              <a:t>2001		</a:t>
            </a:r>
            <a:r>
              <a:rPr lang="lv-LV" dirty="0"/>
              <a:t>		  </a:t>
            </a:r>
            <a:r>
              <a:rPr lang="de-DE" dirty="0"/>
              <a:t>2,37 %</a:t>
            </a:r>
          </a:p>
          <a:p>
            <a:pPr lvl="7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41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6</a:t>
            </a:r>
            <a:r>
              <a:rPr lang="lv-LV" dirty="0"/>
              <a:t> </a:t>
            </a:r>
            <a:r>
              <a:rPr lang="de-DE" dirty="0"/>
              <a:t>–</a:t>
            </a:r>
            <a:r>
              <a:rPr lang="lv-LV" dirty="0"/>
              <a:t> </a:t>
            </a:r>
            <a:r>
              <a:rPr lang="de-DE" dirty="0"/>
              <a:t>12</a:t>
            </a:r>
            <a:r>
              <a:rPr lang="lv-LV" dirty="0"/>
              <a:t> mēnešu  ēdināšanas periods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3657600" lvl="8" indent="0">
              <a:buNone/>
            </a:pPr>
            <a:r>
              <a:rPr lang="de-DE" dirty="0"/>
              <a:t> 		</a:t>
            </a:r>
          </a:p>
          <a:p>
            <a:r>
              <a:rPr lang="lv-LV" dirty="0"/>
              <a:t>Problēmas</a:t>
            </a:r>
            <a:r>
              <a:rPr lang="de-DE" dirty="0"/>
              <a:t> / </a:t>
            </a:r>
            <a:r>
              <a:rPr lang="lv-LV" dirty="0"/>
              <a:t>Izaicinājumi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lv-LV" dirty="0"/>
              <a:t>nosakot  reālo  barības  uzņemšanas  spēju fermas  apstākļos </a:t>
            </a:r>
            <a:r>
              <a:rPr lang="de-DE" dirty="0"/>
              <a:t>, </a:t>
            </a:r>
            <a:r>
              <a:rPr lang="lv-LV" dirty="0"/>
              <a:t> tā  svārstās  no </a:t>
            </a:r>
            <a:r>
              <a:rPr lang="de-DE" dirty="0"/>
              <a:t> 1,7% </a:t>
            </a:r>
            <a:r>
              <a:rPr lang="lv-LV" dirty="0"/>
              <a:t> līdz </a:t>
            </a:r>
            <a:r>
              <a:rPr lang="de-DE" dirty="0"/>
              <a:t> 2,4%</a:t>
            </a:r>
          </a:p>
          <a:p>
            <a:pPr marL="0" indent="0">
              <a:buNone/>
            </a:pPr>
            <a:r>
              <a:rPr lang="lv-LV" dirty="0"/>
              <a:t>Rupjās  barības  kvalitāte </a:t>
            </a:r>
            <a:r>
              <a:rPr lang="de-DE" dirty="0"/>
              <a:t>  </a:t>
            </a:r>
          </a:p>
          <a:p>
            <a:pPr marL="0" indent="0">
              <a:buNone/>
            </a:pPr>
            <a:r>
              <a:rPr lang="lv-LV" dirty="0"/>
              <a:t>Ēdināšanas  sistēmas  organizācija  fermā </a:t>
            </a:r>
            <a:endParaRPr lang="de-DE" dirty="0"/>
          </a:p>
          <a:p>
            <a:pPr marL="0" indent="0">
              <a:buNone/>
            </a:pPr>
            <a:r>
              <a:rPr lang="lv-LV" dirty="0"/>
              <a:t>un  galvenai  faktors </a:t>
            </a:r>
            <a:r>
              <a:rPr lang="de-DE" dirty="0"/>
              <a:t> – </a:t>
            </a:r>
            <a:r>
              <a:rPr lang="lv-LV" dirty="0"/>
              <a:t> </a:t>
            </a:r>
            <a:r>
              <a:rPr lang="lv-LV" b="1" dirty="0"/>
              <a:t>kā  to  novērtēt</a:t>
            </a:r>
            <a:r>
              <a:rPr lang="de-DE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485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</a:t>
            </a:r>
            <a:r>
              <a:rPr lang="lv-LV" dirty="0"/>
              <a:t> </a:t>
            </a:r>
            <a:r>
              <a:rPr lang="de-DE" dirty="0"/>
              <a:t>-</a:t>
            </a:r>
            <a:r>
              <a:rPr lang="lv-LV" dirty="0"/>
              <a:t> </a:t>
            </a:r>
            <a:r>
              <a:rPr lang="de-DE" dirty="0"/>
              <a:t>12 </a:t>
            </a:r>
            <a:r>
              <a:rPr lang="lv-LV" dirty="0"/>
              <a:t>mēnešu  ēdināšanas periods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de-DE" dirty="0"/>
              <a:t>       		</a:t>
            </a:r>
          </a:p>
          <a:p>
            <a:r>
              <a:rPr lang="lv-LV" dirty="0"/>
              <a:t>Barības  uzņemšanas  spēja </a:t>
            </a:r>
            <a:r>
              <a:rPr lang="de-DE" dirty="0"/>
              <a:t> 2,1 - 2,3 %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lv-LV" dirty="0"/>
              <a:t>enerģija</a:t>
            </a:r>
            <a:r>
              <a:rPr lang="de-DE" dirty="0"/>
              <a:t> 10,5 MJ ME/kg </a:t>
            </a:r>
            <a:r>
              <a:rPr lang="lv-LV" dirty="0"/>
              <a:t>  un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12,5% </a:t>
            </a:r>
            <a:r>
              <a:rPr lang="lv-LV" dirty="0"/>
              <a:t> kopproteīna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lv-LV" dirty="0"/>
              <a:t>vai  pievienot  salmus, lai samazinātu enerģijas  saturu</a:t>
            </a:r>
            <a:r>
              <a:rPr lang="de-DE" dirty="0"/>
              <a:t>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Cietstāvošu  govju  barības  deva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52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</a:t>
            </a:r>
            <a:r>
              <a:rPr lang="lv-LV" dirty="0"/>
              <a:t> </a:t>
            </a:r>
            <a:r>
              <a:rPr lang="de-DE" dirty="0"/>
              <a:t>-</a:t>
            </a:r>
            <a:r>
              <a:rPr lang="lv-LV" dirty="0"/>
              <a:t> </a:t>
            </a:r>
            <a:r>
              <a:rPr lang="de-DE" dirty="0"/>
              <a:t>12</a:t>
            </a:r>
            <a:r>
              <a:rPr lang="lv-LV" dirty="0"/>
              <a:t> mēnešu  ēdināšanas periods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de-DE" dirty="0"/>
              <a:t>       		</a:t>
            </a:r>
          </a:p>
          <a:p>
            <a:r>
              <a:rPr lang="lv-LV" dirty="0"/>
              <a:t>Barības  uzņemšanas  spēja </a:t>
            </a:r>
            <a:r>
              <a:rPr lang="de-DE" dirty="0"/>
              <a:t> 1,7 – 2,0 %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lv-LV" dirty="0"/>
              <a:t>enerģija</a:t>
            </a:r>
            <a:r>
              <a:rPr lang="de-DE" dirty="0"/>
              <a:t> 11,5 MJ ME/kg </a:t>
            </a:r>
            <a:r>
              <a:rPr lang="lv-LV" dirty="0"/>
              <a:t> un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14,0% </a:t>
            </a:r>
            <a:r>
              <a:rPr lang="lv-LV" dirty="0"/>
              <a:t> kopproteīna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Cietstāvošu  govju  barības  deva</a:t>
            </a:r>
            <a:r>
              <a:rPr lang="de-DE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Plus  graudi  un  urīnviela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048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</a:t>
            </a:r>
            <a:r>
              <a:rPr lang="lv-LV" dirty="0"/>
              <a:t> </a:t>
            </a:r>
            <a:r>
              <a:rPr lang="de-DE" dirty="0"/>
              <a:t>-</a:t>
            </a:r>
            <a:r>
              <a:rPr lang="lv-LV" dirty="0"/>
              <a:t> </a:t>
            </a:r>
            <a:r>
              <a:rPr lang="de-DE" dirty="0"/>
              <a:t>12 </a:t>
            </a:r>
            <a:r>
              <a:rPr lang="lv-LV" dirty="0"/>
              <a:t>mēnešu  ēdināšanas periods </a:t>
            </a:r>
            <a:br>
              <a:rPr lang="de-DE" dirty="0"/>
            </a:br>
            <a:r>
              <a:rPr lang="lv-LV" dirty="0"/>
              <a:t>un auglība</a:t>
            </a:r>
            <a:endParaRPr lang="de-D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17844" cy="426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77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6</a:t>
            </a:r>
            <a:r>
              <a:rPr lang="lv-LV" dirty="0"/>
              <a:t> </a:t>
            </a:r>
            <a:r>
              <a:rPr lang="de-DE" dirty="0"/>
              <a:t>–</a:t>
            </a:r>
            <a:r>
              <a:rPr lang="lv-LV" dirty="0"/>
              <a:t> </a:t>
            </a:r>
            <a:r>
              <a:rPr lang="de-DE" dirty="0"/>
              <a:t>12</a:t>
            </a:r>
            <a:r>
              <a:rPr lang="lv-LV" dirty="0"/>
              <a:t> mēnešu  ēdināšanas periods</a:t>
            </a:r>
            <a:r>
              <a:rPr lang="de-DE" dirty="0"/>
              <a:t> </a:t>
            </a:r>
            <a:br>
              <a:rPr lang="de-DE" dirty="0"/>
            </a:br>
            <a:r>
              <a:rPr lang="lv-LV" dirty="0"/>
              <a:t>un  ilgmūžība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0296"/>
            <a:ext cx="6774290" cy="50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85" y="63624"/>
            <a:ext cx="683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Tabula  paredzēta  lektora  vārdiskam  skaidrojumam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75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/>
          <a:lstStyle/>
          <a:p>
            <a:r>
              <a:rPr lang="lv-LV" sz="3600" dirty="0"/>
              <a:t>Nākošais  gads</a:t>
            </a:r>
            <a:r>
              <a:rPr lang="de-DE" sz="3600" dirty="0"/>
              <a:t> (</a:t>
            </a:r>
            <a:r>
              <a:rPr lang="lv-LV" sz="3600" dirty="0"/>
              <a:t>līdz</a:t>
            </a:r>
            <a:r>
              <a:rPr lang="de-DE" sz="3600" dirty="0"/>
              <a:t> 7.</a:t>
            </a:r>
            <a:r>
              <a:rPr lang="lv-LV" sz="3600" dirty="0"/>
              <a:t>.</a:t>
            </a:r>
            <a:r>
              <a:rPr lang="de-DE" sz="3600" dirty="0"/>
              <a:t> (?)</a:t>
            </a:r>
            <a:r>
              <a:rPr lang="lv-LV" sz="3600" dirty="0"/>
              <a:t> mēnešu</a:t>
            </a:r>
            <a:r>
              <a:rPr lang="de-DE" sz="3600" dirty="0"/>
              <a:t> </a:t>
            </a:r>
            <a:r>
              <a:rPr lang="lv-LV" sz="3600" dirty="0"/>
              <a:t>grūsnība</a:t>
            </a:r>
            <a:r>
              <a:rPr lang="de-DE" sz="36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Organims  uzbūve</a:t>
            </a:r>
            <a:r>
              <a:rPr lang="de-DE" dirty="0"/>
              <a:t> –</a:t>
            </a:r>
            <a:r>
              <a:rPr lang="lv-LV" dirty="0"/>
              <a:t> proteīns  un </a:t>
            </a:r>
            <a:r>
              <a:rPr lang="de-DE" dirty="0"/>
              <a:t> –</a:t>
            </a:r>
            <a:r>
              <a:rPr lang="lv-LV" dirty="0"/>
              <a:t>  tauki  diennakts  pieaugumā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</a:t>
            </a:r>
            <a:r>
              <a:rPr lang="lv-LV" sz="2000" dirty="0"/>
              <a:t>Diennakts  pieauguns </a:t>
            </a:r>
            <a:r>
              <a:rPr lang="de-DE" sz="2000" dirty="0"/>
              <a:t>	</a:t>
            </a:r>
            <a:r>
              <a:rPr lang="lv-LV" sz="2000" dirty="0"/>
              <a:t>      </a:t>
            </a:r>
            <a:r>
              <a:rPr lang="de-DE" sz="2000" dirty="0"/>
              <a:t>200</a:t>
            </a:r>
            <a:r>
              <a:rPr lang="lv-LV" sz="2000" dirty="0"/>
              <a:t> </a:t>
            </a:r>
            <a:r>
              <a:rPr lang="de-DE" sz="2000" dirty="0"/>
              <a:t>kg </a:t>
            </a:r>
            <a:r>
              <a:rPr lang="lv-LV" sz="2000" dirty="0"/>
              <a:t> dzīvmasa</a:t>
            </a:r>
            <a:r>
              <a:rPr lang="de-DE" sz="2000" dirty="0"/>
              <a:t>	</a:t>
            </a:r>
            <a:r>
              <a:rPr lang="lv-LV" sz="2000" dirty="0"/>
              <a:t>    </a:t>
            </a:r>
            <a:r>
              <a:rPr lang="de-DE" sz="2000" dirty="0"/>
              <a:t>500 kg </a:t>
            </a:r>
            <a:r>
              <a:rPr lang="lv-LV" sz="2000" dirty="0"/>
              <a:t> dzīvmasa</a:t>
            </a:r>
            <a:r>
              <a:rPr lang="de-DE" sz="2000" dirty="0"/>
              <a:t> 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600 g	</a:t>
            </a:r>
            <a:r>
              <a:rPr lang="lv-LV" sz="2000" dirty="0"/>
              <a:t>proteīns</a:t>
            </a:r>
            <a:r>
              <a:rPr lang="de-DE" sz="2000" dirty="0"/>
              <a:t>		16%			12% </a:t>
            </a:r>
          </a:p>
          <a:p>
            <a:pPr marL="0" indent="0">
              <a:buNone/>
            </a:pPr>
            <a:r>
              <a:rPr lang="de-DE" sz="2000" dirty="0"/>
              <a:t>		</a:t>
            </a:r>
            <a:r>
              <a:rPr lang="lv-LV" sz="2000" dirty="0"/>
              <a:t>tauki</a:t>
            </a:r>
            <a:r>
              <a:rPr lang="de-DE" sz="2000" dirty="0"/>
              <a:t>		10%			</a:t>
            </a:r>
            <a:r>
              <a:rPr lang="de-DE" sz="2000" dirty="0">
                <a:solidFill>
                  <a:srgbClr val="FF0000"/>
                </a:solidFill>
              </a:rPr>
              <a:t>36%</a:t>
            </a:r>
          </a:p>
          <a:p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800 g	</a:t>
            </a:r>
            <a:r>
              <a:rPr lang="lv-LV" sz="2000" dirty="0"/>
              <a:t>proteīns</a:t>
            </a:r>
            <a:r>
              <a:rPr lang="de-DE" sz="2000" dirty="0"/>
              <a:t>		15%			10%</a:t>
            </a:r>
          </a:p>
          <a:p>
            <a:pPr marL="0" indent="0">
              <a:buNone/>
            </a:pPr>
            <a:r>
              <a:rPr lang="de-DE" sz="2000" dirty="0"/>
              <a:t>		</a:t>
            </a:r>
            <a:r>
              <a:rPr lang="lv-LV" sz="2000" dirty="0"/>
              <a:t>tauki</a:t>
            </a:r>
            <a:r>
              <a:rPr lang="de-DE" sz="2000" dirty="0"/>
              <a:t>		12%			</a:t>
            </a:r>
            <a:r>
              <a:rPr lang="de-DE" sz="2000" dirty="0">
                <a:solidFill>
                  <a:srgbClr val="FF0000"/>
                </a:solidFill>
              </a:rPr>
              <a:t>44%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44314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Ēdināšana un </a:t>
            </a:r>
            <a:r>
              <a:rPr lang="de-DE" dirty="0"/>
              <a:t> </a:t>
            </a:r>
            <a:r>
              <a:rPr lang="lv-LV" dirty="0"/>
              <a:t>viegla  atnešanās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dirty="0"/>
              <a:t>Telīšu  ēdināšana,  lai  viegli   atnestos</a:t>
            </a:r>
            <a:r>
              <a:rPr lang="de-DE" dirty="0"/>
              <a:t> ?</a:t>
            </a:r>
          </a:p>
          <a:p>
            <a:endParaRPr lang="de-DE" dirty="0"/>
          </a:p>
          <a:p>
            <a:r>
              <a:rPr lang="lv-LV" dirty="0"/>
              <a:t>Smagas  dzemdības  parasti beidzas  ar  teļa un finansiālu  zaudējumu</a:t>
            </a:r>
            <a:r>
              <a:rPr lang="de-DE" dirty="0"/>
              <a:t> </a:t>
            </a:r>
            <a:r>
              <a:rPr lang="lv-LV" dirty="0"/>
              <a:t> </a:t>
            </a:r>
            <a:r>
              <a:rPr lang="de-DE" dirty="0"/>
              <a:t>300€ </a:t>
            </a:r>
            <a:r>
              <a:rPr lang="lv-LV" dirty="0"/>
              <a:t> apmērā</a:t>
            </a:r>
            <a:r>
              <a:rPr lang="de-DE" dirty="0"/>
              <a:t>?</a:t>
            </a:r>
          </a:p>
          <a:p>
            <a:r>
              <a:rPr lang="de-DE" sz="2400" dirty="0"/>
              <a:t>440 kg </a:t>
            </a:r>
            <a:r>
              <a:rPr lang="lv-LV" sz="2400" dirty="0"/>
              <a:t>mazāks izslaukums  pret </a:t>
            </a:r>
            <a:r>
              <a:rPr lang="de-DE" sz="2400" dirty="0"/>
              <a:t> </a:t>
            </a:r>
            <a:r>
              <a:rPr lang="lv-LV" sz="2400" dirty="0"/>
              <a:t>dzemdībām  bez  palīdzības </a:t>
            </a:r>
            <a:endParaRPr lang="de-DE" sz="2400" dirty="0"/>
          </a:p>
          <a:p>
            <a:r>
              <a:rPr lang="de-DE" sz="2400" dirty="0"/>
              <a:t>11%</a:t>
            </a:r>
            <a:r>
              <a:rPr lang="lv-LV" sz="2400" dirty="0"/>
              <a:t> </a:t>
            </a:r>
            <a:r>
              <a:rPr lang="de-DE" sz="2400" dirty="0"/>
              <a:t> </a:t>
            </a:r>
            <a:r>
              <a:rPr lang="lv-LV" sz="2400" dirty="0"/>
              <a:t>riskas  zaudēt  pašu  jauno gotiņu  </a:t>
            </a:r>
            <a:r>
              <a:rPr lang="de-DE" sz="2400" dirty="0"/>
              <a:t> </a:t>
            </a:r>
            <a:endParaRPr lang="lv-LV" sz="2400" dirty="0"/>
          </a:p>
          <a:p>
            <a:r>
              <a:rPr lang="de-DE" sz="2400" dirty="0"/>
              <a:t>17% </a:t>
            </a:r>
            <a:r>
              <a:rPr lang="lv-LV" sz="2400" dirty="0"/>
              <a:t> un  vairāk  problēmu  apsēklojot  pirmajā  laktācijā </a:t>
            </a:r>
          </a:p>
          <a:p>
            <a:r>
              <a:rPr lang="de-DE" sz="2400" dirty="0"/>
              <a:t>0,14 </a:t>
            </a:r>
            <a:r>
              <a:rPr lang="lv-LV" sz="2400" dirty="0"/>
              <a:t>un vairāk apsēklošanas  reižu līdz  grūsnībai  </a:t>
            </a:r>
            <a:r>
              <a:rPr lang="de-DE" sz="2400" dirty="0"/>
              <a:t> </a:t>
            </a:r>
            <a:endParaRPr lang="lv-LV" sz="2400" dirty="0"/>
          </a:p>
          <a:p>
            <a:r>
              <a:rPr lang="de-DE" sz="2400" dirty="0"/>
              <a:t>13 </a:t>
            </a:r>
            <a:r>
              <a:rPr lang="lv-LV" sz="2400" dirty="0"/>
              <a:t>dienas  ilgāk  neapsēklota</a:t>
            </a:r>
            <a:endParaRPr lang="de-DE" sz="24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534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Ēdināšana un </a:t>
            </a:r>
            <a:r>
              <a:rPr lang="de-DE" dirty="0"/>
              <a:t> </a:t>
            </a:r>
            <a:r>
              <a:rPr lang="lv-LV" dirty="0"/>
              <a:t>viegla  atnešanās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3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Novērst  pārbarošanu </a:t>
            </a:r>
            <a:r>
              <a:rPr lang="de-DE" sz="2400" dirty="0"/>
              <a:t> 8 -</a:t>
            </a:r>
            <a:r>
              <a:rPr lang="lv-LV" sz="2400" dirty="0"/>
              <a:t> </a:t>
            </a:r>
            <a:r>
              <a:rPr lang="de-DE" sz="2400" dirty="0"/>
              <a:t>3 </a:t>
            </a:r>
            <a:r>
              <a:rPr lang="lv-LV" sz="2400" dirty="0"/>
              <a:t>nedēļas  pēc  apsēklošanas</a:t>
            </a: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Prasības</a:t>
            </a:r>
            <a:r>
              <a:rPr lang="de-DE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53-55 MJ NEL </a:t>
            </a:r>
            <a:r>
              <a:rPr lang="lv-LV" sz="2000" dirty="0"/>
              <a:t>telei  dienā 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1100 g </a:t>
            </a:r>
            <a:r>
              <a:rPr lang="lv-LV" sz="2000" dirty="0"/>
              <a:t> </a:t>
            </a:r>
            <a:r>
              <a:rPr lang="de-DE" sz="2000" dirty="0"/>
              <a:t>nXP</a:t>
            </a:r>
            <a:r>
              <a:rPr lang="lv-LV" sz="2000" dirty="0"/>
              <a:t>*</a:t>
            </a:r>
            <a:r>
              <a:rPr lang="de-DE" sz="2000" dirty="0"/>
              <a:t> </a:t>
            </a:r>
            <a:r>
              <a:rPr lang="lv-LV" sz="2000" dirty="0"/>
              <a:t> telei  dienā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lv-LV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lv-LV" sz="2000"/>
              <a:t>* Vācu sistēmā  lietots  proteīna  apzīmējums,  kas  ietver  spureklī nenoārdītā  barības  proteīna  un  mikrobu  veidotā  proteīna  summu divpadsmit  pirkstu  zarnā 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				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56176" y="635950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Fischer, LLG Iden 2012</a:t>
            </a:r>
          </a:p>
        </p:txBody>
      </p:sp>
    </p:spTree>
    <p:extLst>
      <p:ext uri="{BB962C8B-B14F-4D97-AF65-F5344CB8AC3E}">
        <p14:creationId xmlns:p14="http://schemas.microsoft.com/office/powerpoint/2010/main" val="1709258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Ēdināšana un </a:t>
            </a:r>
            <a:r>
              <a:rPr lang="de-DE" dirty="0"/>
              <a:t> </a:t>
            </a:r>
            <a:r>
              <a:rPr lang="lv-LV" dirty="0"/>
              <a:t>viegla  atnešanās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506365"/>
            <a:ext cx="8352928" cy="4853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Novērst  pārbarošanu </a:t>
            </a:r>
            <a:r>
              <a:rPr lang="de-DE" sz="2400" dirty="0"/>
              <a:t> 8 -</a:t>
            </a:r>
            <a:r>
              <a:rPr lang="lv-LV" sz="2400" dirty="0"/>
              <a:t> </a:t>
            </a:r>
            <a:r>
              <a:rPr lang="de-DE" sz="2400" dirty="0"/>
              <a:t>3 </a:t>
            </a:r>
            <a:r>
              <a:rPr lang="lv-LV" sz="2400" dirty="0"/>
              <a:t>nedēļas pēc apsēklošanas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			</a:t>
            </a:r>
            <a:r>
              <a:rPr lang="lv-LV" sz="2400" dirty="0"/>
              <a:t>barība atbilstošdi         barība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dirty="0"/>
              <a:t>				</a:t>
            </a:r>
            <a:r>
              <a:rPr lang="lv-LV" sz="2400" dirty="0"/>
              <a:t>vajadzībai</a:t>
            </a:r>
            <a:r>
              <a:rPr lang="de-DE" sz="2400" dirty="0"/>
              <a:t>		</a:t>
            </a:r>
            <a:r>
              <a:rPr lang="lv-LV" sz="2400" dirty="0"/>
              <a:t>pārbarošanai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			</a:t>
            </a:r>
            <a:r>
              <a:rPr lang="de-DE" sz="1600" dirty="0"/>
              <a:t>5,6 MJ NEL/kg </a:t>
            </a:r>
            <a:r>
              <a:rPr lang="lv-LV" sz="1600" dirty="0"/>
              <a:t>sausnas       </a:t>
            </a:r>
            <a:r>
              <a:rPr lang="de-DE" sz="1600" dirty="0"/>
              <a:t>6,0 MJ NEL/kg</a:t>
            </a:r>
            <a:r>
              <a:rPr lang="lv-LV" sz="1600" dirty="0"/>
              <a:t> sausnas</a:t>
            </a:r>
            <a:endParaRPr lang="de-DE" sz="1600" dirty="0"/>
          </a:p>
          <a:p>
            <a:pPr marL="0" indent="0">
              <a:buNone/>
            </a:pPr>
            <a:r>
              <a:rPr lang="lv-LV" sz="2400" dirty="0"/>
              <a:t>Dzīvnieki</a:t>
            </a:r>
            <a:r>
              <a:rPr lang="de-DE" sz="2400" dirty="0"/>
              <a:t>			37			42</a:t>
            </a:r>
          </a:p>
          <a:p>
            <a:pPr marL="0" indent="0">
              <a:buNone/>
            </a:pPr>
            <a:r>
              <a:rPr lang="lv-LV" sz="2400" dirty="0"/>
              <a:t>Enerģijas  patēriņš</a:t>
            </a:r>
            <a:endParaRPr lang="de-DE" sz="2400" dirty="0"/>
          </a:p>
          <a:p>
            <a:pPr marL="0" indent="0">
              <a:buNone/>
            </a:pPr>
            <a:r>
              <a:rPr lang="lv-LV" sz="2400" dirty="0"/>
              <a:t>virs vajadzības</a:t>
            </a:r>
            <a:r>
              <a:rPr lang="de-DE" sz="2400" dirty="0"/>
              <a:t>	</a:t>
            </a:r>
            <a:r>
              <a:rPr lang="lv-LV" sz="2400" dirty="0"/>
              <a:t>	</a:t>
            </a:r>
            <a:r>
              <a:rPr lang="de-DE" sz="2400" dirty="0"/>
              <a:t>	12 %			</a:t>
            </a:r>
            <a:r>
              <a:rPr lang="de-DE" sz="2400" dirty="0">
                <a:solidFill>
                  <a:srgbClr val="FF0000"/>
                </a:solidFill>
              </a:rPr>
              <a:t>50%</a:t>
            </a:r>
          </a:p>
          <a:p>
            <a:pPr marL="0" indent="0">
              <a:buNone/>
            </a:pPr>
            <a:r>
              <a:rPr lang="lv-LV" sz="2400" dirty="0"/>
              <a:t>Diennakts  pieaugums</a:t>
            </a:r>
            <a:r>
              <a:rPr lang="de-DE" sz="2400" dirty="0"/>
              <a:t>		776			1257</a:t>
            </a:r>
          </a:p>
          <a:p>
            <a:pPr marL="0" indent="0">
              <a:buNone/>
            </a:pPr>
            <a:r>
              <a:rPr lang="lv-LV" sz="2400" dirty="0"/>
              <a:t>Nedzīvi dzimušie  teļi</a:t>
            </a:r>
            <a:r>
              <a:rPr lang="de-DE" sz="2400" dirty="0"/>
              <a:t>		5,4%			</a:t>
            </a:r>
            <a:r>
              <a:rPr lang="de-DE" sz="2400" dirty="0">
                <a:solidFill>
                  <a:srgbClr val="FF0000"/>
                </a:solidFill>
              </a:rPr>
              <a:t>14,3%</a:t>
            </a:r>
          </a:p>
          <a:p>
            <a:pPr marL="0" indent="0">
              <a:buNone/>
            </a:pPr>
            <a:r>
              <a:rPr lang="lv-LV" sz="2400" dirty="0"/>
              <a:t>Nedzīvi  dzimušie  teļi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lv-LV" sz="2400" dirty="0"/>
              <a:t>grūtās  dzemdībās</a:t>
            </a:r>
            <a:r>
              <a:rPr lang="de-DE" sz="2400" dirty="0"/>
              <a:t>		2,7%			</a:t>
            </a:r>
            <a:r>
              <a:rPr lang="de-DE" sz="2400" dirty="0">
                <a:solidFill>
                  <a:srgbClr val="FF0000"/>
                </a:solidFill>
              </a:rPr>
              <a:t>11,9%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56176" y="635950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Fischer, LLG Iden 2012</a:t>
            </a:r>
          </a:p>
        </p:txBody>
      </p:sp>
    </p:spTree>
    <p:extLst>
      <p:ext uri="{BB962C8B-B14F-4D97-AF65-F5344CB8AC3E}">
        <p14:creationId xmlns:p14="http://schemas.microsoft.com/office/powerpoint/2010/main" val="12984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4000" dirty="0"/>
              <a:t>Telīšu izaudzēšana līdz mūsdienām</a:t>
            </a:r>
            <a:r>
              <a:rPr lang="de-DE" sz="4000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„</a:t>
            </a:r>
            <a:r>
              <a:rPr lang="lv-LV" dirty="0"/>
              <a:t>vajag</a:t>
            </a:r>
            <a:r>
              <a:rPr lang="de-DE" dirty="0"/>
              <a:t>“ </a:t>
            </a:r>
            <a:r>
              <a:rPr lang="lv-LV" dirty="0"/>
              <a:t> ja jūs vēlaties slaucamu govi </a:t>
            </a:r>
          </a:p>
          <a:p>
            <a:r>
              <a:rPr lang="lv-LV" dirty="0"/>
              <a:t>galvenās  problēmas  ar teļiem  izaudzēšanas  periodā</a:t>
            </a:r>
            <a:endParaRPr lang="de-DE" dirty="0"/>
          </a:p>
          <a:p>
            <a:r>
              <a:rPr lang="lv-LV" dirty="0"/>
              <a:t>resursu patēriņš 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– </a:t>
            </a:r>
            <a:r>
              <a:rPr lang="lv-LV" dirty="0"/>
              <a:t>barība</a:t>
            </a:r>
            <a:r>
              <a:rPr lang="de-DE" dirty="0"/>
              <a:t>, </a:t>
            </a:r>
            <a:r>
              <a:rPr lang="lv-LV" dirty="0"/>
              <a:t>kūtis</a:t>
            </a:r>
            <a:r>
              <a:rPr lang="de-DE" dirty="0"/>
              <a:t>, </a:t>
            </a:r>
            <a:r>
              <a:rPr lang="lv-LV" dirty="0"/>
              <a:t>darbs un nauda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–</a:t>
            </a:r>
            <a:r>
              <a:rPr lang="lv-LV" dirty="0"/>
              <a:t> vidēji telei </a:t>
            </a:r>
            <a:r>
              <a:rPr lang="de-DE" dirty="0"/>
              <a:t>  1600</a:t>
            </a:r>
            <a:r>
              <a:rPr lang="lv-LV" dirty="0"/>
              <a:t> </a:t>
            </a:r>
            <a:r>
              <a:rPr lang="de-DE" dirty="0"/>
              <a:t>-</a:t>
            </a:r>
            <a:r>
              <a:rPr lang="lv-LV" dirty="0"/>
              <a:t> </a:t>
            </a:r>
            <a:r>
              <a:rPr lang="de-DE" dirty="0"/>
              <a:t>1800 Euro? </a:t>
            </a:r>
          </a:p>
          <a:p>
            <a:pPr marL="0" indent="0">
              <a:buNone/>
            </a:pPr>
            <a:r>
              <a:rPr lang="lv-LV" dirty="0"/>
              <a:t>    un milzums uztraukumu </a:t>
            </a:r>
            <a:r>
              <a:rPr lang="de-DE" dirty="0"/>
              <a:t>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4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Ēdināšana un </a:t>
            </a:r>
            <a:r>
              <a:rPr lang="de-DE" dirty="0"/>
              <a:t> </a:t>
            </a:r>
            <a:r>
              <a:rPr lang="lv-LV" dirty="0"/>
              <a:t>viegla  atnešanās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3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Novērst  pārbarošanu </a:t>
            </a:r>
            <a:r>
              <a:rPr lang="de-DE" sz="2400" dirty="0"/>
              <a:t> 8 -</a:t>
            </a:r>
            <a:r>
              <a:rPr lang="lv-LV" sz="2400" dirty="0"/>
              <a:t> </a:t>
            </a:r>
            <a:r>
              <a:rPr lang="de-DE" sz="2400" dirty="0"/>
              <a:t>3 </a:t>
            </a:r>
            <a:r>
              <a:rPr lang="lv-LV" sz="2400" dirty="0"/>
              <a:t>nedēļas  pēc  apsēklošanas</a:t>
            </a: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Vajadzība</a:t>
            </a:r>
            <a:r>
              <a:rPr lang="de-DE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53-55 MJ NEL </a:t>
            </a:r>
            <a:r>
              <a:rPr lang="lv-LV" sz="2000" dirty="0"/>
              <a:t>telei  dienā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1100 g nXP </a:t>
            </a:r>
            <a:r>
              <a:rPr lang="lv-LV" sz="2000" dirty="0"/>
              <a:t>  telei  dienā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Bet  cik </a:t>
            </a:r>
            <a:r>
              <a:rPr lang="de-DE" dirty="0"/>
              <a:t> kg </a:t>
            </a:r>
            <a:r>
              <a:rPr lang="lv-LV" dirty="0"/>
              <a:t> teles āpēd</a:t>
            </a:r>
            <a:r>
              <a:rPr lang="de-DE" dirty="0"/>
              <a:t>?</a:t>
            </a:r>
          </a:p>
          <a:p>
            <a:pPr marL="0" indent="0">
              <a:buNone/>
            </a:pPr>
            <a:r>
              <a:rPr lang="de-DE" sz="2400" dirty="0"/>
              <a:t>				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56176" y="635950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Fischer, LLG Iden 2012</a:t>
            </a:r>
          </a:p>
        </p:txBody>
      </p:sp>
    </p:spTree>
    <p:extLst>
      <p:ext uri="{BB962C8B-B14F-4D97-AF65-F5344CB8AC3E}">
        <p14:creationId xmlns:p14="http://schemas.microsoft.com/office/powerpoint/2010/main" val="2622074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Ēdināšana un </a:t>
            </a:r>
            <a:r>
              <a:rPr lang="de-DE" dirty="0"/>
              <a:t> </a:t>
            </a:r>
            <a:r>
              <a:rPr lang="lv-LV" dirty="0"/>
              <a:t>viegla  atnešanās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/>
              <a:t>Ierobežots  laiks  grūsnu  telīšu  ēdināšanai</a:t>
            </a:r>
            <a:r>
              <a:rPr lang="de-DE" sz="2400" dirty="0"/>
              <a:t>?		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lv-LV" sz="2000" dirty="0"/>
              <a:t>Garums</a:t>
            </a:r>
            <a:r>
              <a:rPr lang="de-DE" sz="2000" dirty="0"/>
              <a:t>			1 </a:t>
            </a:r>
            <a:r>
              <a:rPr lang="lv-LV" sz="2000" dirty="0"/>
              <a:t>nedēļa</a:t>
            </a:r>
            <a:r>
              <a:rPr lang="de-DE" sz="2000" dirty="0"/>
              <a:t>		2 </a:t>
            </a:r>
            <a:r>
              <a:rPr lang="lv-LV" sz="2000" dirty="0"/>
              <a:t>nedēļas             </a:t>
            </a:r>
            <a:r>
              <a:rPr lang="de-DE" sz="2000" dirty="0"/>
              <a:t>3 </a:t>
            </a:r>
            <a:r>
              <a:rPr lang="lv-LV" sz="2000" dirty="0"/>
              <a:t>nedēļas</a:t>
            </a:r>
            <a:endParaRPr lang="de-DE" sz="2000" dirty="0"/>
          </a:p>
          <a:p>
            <a:pPr marL="0" indent="0">
              <a:lnSpc>
                <a:spcPct val="200000"/>
              </a:lnSpc>
              <a:buNone/>
            </a:pPr>
            <a:r>
              <a:rPr lang="lv-LV" sz="2000" dirty="0"/>
              <a:t>Dienas </a:t>
            </a:r>
            <a:r>
              <a:rPr lang="de-DE" sz="2000" dirty="0"/>
              <a:t>			7 (0-11)		13,8 (12-46)	21,8 (17-49)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sz="2000" dirty="0"/>
              <a:t>Dzīvnieku  skaits</a:t>
            </a:r>
            <a:r>
              <a:rPr lang="de-DE" sz="2000" dirty="0"/>
              <a:t>		</a:t>
            </a:r>
            <a:r>
              <a:rPr lang="lv-LV" sz="2000" dirty="0"/>
              <a:t>    </a:t>
            </a:r>
            <a:r>
              <a:rPr lang="de-DE" sz="2000" dirty="0"/>
              <a:t>56 		57		70</a:t>
            </a:r>
          </a:p>
          <a:p>
            <a:pPr marL="0" indent="0">
              <a:buNone/>
            </a:pPr>
            <a:r>
              <a:rPr lang="lv-LV" sz="2000" dirty="0"/>
              <a:t>Grūsnība </a:t>
            </a:r>
            <a:r>
              <a:rPr lang="de-DE" sz="2000" dirty="0"/>
              <a:t> (</a:t>
            </a:r>
            <a:r>
              <a:rPr lang="lv-LV" sz="2000" dirty="0"/>
              <a:t>dienas</a:t>
            </a:r>
            <a:r>
              <a:rPr lang="de-DE" sz="2000" dirty="0"/>
              <a:t>)	</a:t>
            </a:r>
            <a:r>
              <a:rPr lang="lv-LV" sz="2000" dirty="0"/>
              <a:t>    </a:t>
            </a:r>
            <a:r>
              <a:rPr lang="de-DE" sz="2000" dirty="0"/>
              <a:t>278		281		282	</a:t>
            </a:r>
          </a:p>
          <a:p>
            <a:pPr marL="0" indent="0">
              <a:buNone/>
            </a:pPr>
            <a:r>
              <a:rPr lang="lv-LV" sz="2000" dirty="0"/>
              <a:t>Dzīvmasa  dzimstot </a:t>
            </a:r>
            <a:r>
              <a:rPr lang="de-DE" sz="2000" dirty="0"/>
              <a:t> (kg)	</a:t>
            </a:r>
            <a:r>
              <a:rPr lang="lv-LV" sz="2000" dirty="0"/>
              <a:t>      </a:t>
            </a:r>
            <a:r>
              <a:rPr lang="de-DE" sz="2000" dirty="0"/>
              <a:t>40,7		</a:t>
            </a:r>
            <a:r>
              <a:rPr lang="lv-LV" sz="2000" dirty="0"/>
              <a:t>  </a:t>
            </a:r>
            <a:r>
              <a:rPr lang="de-DE" sz="2000" dirty="0"/>
              <a:t>39,7		</a:t>
            </a:r>
            <a:r>
              <a:rPr lang="lv-LV" sz="2000" dirty="0"/>
              <a:t>   </a:t>
            </a:r>
            <a:r>
              <a:rPr lang="de-DE" sz="2000" dirty="0"/>
              <a:t>41,3</a:t>
            </a:r>
          </a:p>
          <a:p>
            <a:pPr marL="0" indent="0">
              <a:buNone/>
            </a:pPr>
            <a:r>
              <a:rPr lang="lv-LV" sz="2000" dirty="0"/>
              <a:t>Atnešanas </a:t>
            </a:r>
            <a:r>
              <a:rPr lang="de-DE" sz="2000" dirty="0"/>
              <a:t>(%)</a:t>
            </a:r>
          </a:p>
          <a:p>
            <a:pPr marL="0" indent="0">
              <a:buNone/>
            </a:pPr>
            <a:r>
              <a:rPr lang="lv-LV" sz="2000" dirty="0"/>
              <a:t>viegla</a:t>
            </a:r>
            <a:r>
              <a:rPr lang="de-DE" sz="2000" dirty="0"/>
              <a:t>			</a:t>
            </a:r>
            <a:r>
              <a:rPr lang="lv-LV" sz="2000" dirty="0"/>
              <a:t>       </a:t>
            </a:r>
            <a:r>
              <a:rPr lang="de-DE" sz="2000" dirty="0"/>
              <a:t>64,3		</a:t>
            </a:r>
            <a:r>
              <a:rPr lang="lv-LV" sz="2000" dirty="0"/>
              <a:t>   </a:t>
            </a:r>
            <a:r>
              <a:rPr lang="de-DE" sz="2000" dirty="0"/>
              <a:t>45,6		</a:t>
            </a:r>
            <a:r>
              <a:rPr lang="lv-LV" sz="2000" dirty="0"/>
              <a:t>    </a:t>
            </a:r>
            <a:r>
              <a:rPr lang="de-DE" sz="2000" dirty="0"/>
              <a:t>35,7</a:t>
            </a:r>
          </a:p>
          <a:p>
            <a:pPr marL="0" indent="0">
              <a:buNone/>
            </a:pPr>
            <a:r>
              <a:rPr lang="lv-LV" sz="2000" dirty="0"/>
              <a:t>vidēja</a:t>
            </a:r>
            <a:r>
              <a:rPr lang="de-DE" sz="2000" dirty="0"/>
              <a:t>			</a:t>
            </a:r>
            <a:r>
              <a:rPr lang="lv-LV" sz="2000" dirty="0"/>
              <a:t>       </a:t>
            </a:r>
            <a:r>
              <a:rPr lang="de-DE" sz="2000" dirty="0"/>
              <a:t>28,6		</a:t>
            </a:r>
            <a:r>
              <a:rPr lang="lv-LV" sz="2000" dirty="0"/>
              <a:t>    </a:t>
            </a:r>
            <a:r>
              <a:rPr lang="de-DE" sz="2000" dirty="0"/>
              <a:t>47,4		</a:t>
            </a:r>
            <a:r>
              <a:rPr lang="lv-LV" sz="2000" dirty="0"/>
              <a:t>    </a:t>
            </a:r>
            <a:r>
              <a:rPr lang="de-DE" sz="2000" dirty="0"/>
              <a:t>57,1</a:t>
            </a:r>
          </a:p>
          <a:p>
            <a:pPr marL="0" indent="0">
              <a:buNone/>
            </a:pPr>
            <a:r>
              <a:rPr lang="lv-LV" sz="2000" dirty="0"/>
              <a:t>smaga</a:t>
            </a:r>
            <a:r>
              <a:rPr lang="de-DE" sz="2000" dirty="0"/>
              <a:t> </a:t>
            </a:r>
            <a:r>
              <a:rPr lang="de-DE" sz="1400" dirty="0"/>
              <a:t>(</a:t>
            </a:r>
            <a:r>
              <a:rPr lang="lv-LV" sz="1400" dirty="0"/>
              <a:t>veterināra palīdzība</a:t>
            </a:r>
            <a:r>
              <a:rPr lang="de-DE" sz="1400" dirty="0"/>
              <a:t>)</a:t>
            </a:r>
            <a:r>
              <a:rPr lang="de-DE" sz="2400" dirty="0"/>
              <a:t>	</a:t>
            </a:r>
            <a:r>
              <a:rPr lang="lv-LV" sz="2400" dirty="0"/>
              <a:t>        </a:t>
            </a:r>
            <a:r>
              <a:rPr lang="de-DE" sz="2000" dirty="0"/>
              <a:t>7,1	</a:t>
            </a:r>
            <a:r>
              <a:rPr lang="lv-LV" sz="2000" dirty="0"/>
              <a:t>       </a:t>
            </a:r>
            <a:r>
              <a:rPr lang="de-DE" sz="2000" dirty="0"/>
              <a:t>7,0		</a:t>
            </a:r>
            <a:r>
              <a:rPr lang="lv-LV" sz="2000" dirty="0"/>
              <a:t>       </a:t>
            </a:r>
            <a:r>
              <a:rPr lang="de-DE" sz="2000" dirty="0"/>
              <a:t>7,2</a:t>
            </a:r>
            <a:r>
              <a:rPr lang="de-DE" sz="2400" dirty="0"/>
              <a:t>	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56176" y="635950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Sorge, U. 2005</a:t>
            </a:r>
          </a:p>
        </p:txBody>
      </p:sp>
    </p:spTree>
    <p:extLst>
      <p:ext uri="{BB962C8B-B14F-4D97-AF65-F5344CB8AC3E}">
        <p14:creationId xmlns:p14="http://schemas.microsoft.com/office/powerpoint/2010/main" val="2510765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Ēdināšana un </a:t>
            </a:r>
            <a:r>
              <a:rPr lang="de-DE" dirty="0"/>
              <a:t> </a:t>
            </a:r>
            <a:r>
              <a:rPr lang="lv-LV" dirty="0"/>
              <a:t>viegla  atnešanās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				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56176" y="635950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Steinhöfel, Ilka 2005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128792" cy="390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155925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Nedzīvi dzimuši, %</a:t>
            </a:r>
            <a:r>
              <a:rPr lang="de-DE" sz="16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3688" y="6064345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Ķermeņa  tauku  biezums  </a:t>
            </a:r>
            <a:r>
              <a:rPr lang="de-DE" sz="1600" dirty="0"/>
              <a:t>(BCS)</a:t>
            </a:r>
            <a:r>
              <a:rPr lang="lv-LV" sz="1600" dirty="0"/>
              <a:t> </a:t>
            </a:r>
            <a:r>
              <a:rPr lang="de-DE" sz="1600" dirty="0"/>
              <a:t>1</a:t>
            </a:r>
            <a:r>
              <a:rPr lang="lv-LV" sz="1600" dirty="0"/>
              <a:t> mēnesi  pirms  atnešanās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26966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Slaucamo  govju  telīšu  ēdināšani  ir  milzīga  nozīme  uz  nākamās  govs  izslaukumu  un  produktīvā  mūža  ilgumu</a:t>
            </a:r>
            <a:endParaRPr lang="de-DE" dirty="0"/>
          </a:p>
          <a:p>
            <a:r>
              <a:rPr lang="lv-LV" dirty="0"/>
              <a:t>Investīcijas  un  ieguldījumi  telīšu  izaudzēšanā  ietaupa  naudu  </a:t>
            </a:r>
            <a:r>
              <a:rPr lang="de-DE" dirty="0"/>
              <a:t>(</a:t>
            </a:r>
            <a:r>
              <a:rPr lang="lv-LV" dirty="0"/>
              <a:t>un  stresu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0681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Ēdināšana  ietekmē  telīšu  auglību </a:t>
            </a:r>
            <a:r>
              <a:rPr lang="de-DE" dirty="0"/>
              <a:t> </a:t>
            </a:r>
          </a:p>
          <a:p>
            <a:r>
              <a:rPr lang="lv-LV" dirty="0"/>
              <a:t>Arī  telīšu  vieglu  atnešanosa  ietekmē  ēdināšana</a:t>
            </a:r>
            <a:endParaRPr lang="de-DE" dirty="0"/>
          </a:p>
          <a:p>
            <a:r>
              <a:rPr lang="lv-LV" dirty="0"/>
              <a:t>Nedzīvi  dzimušo  skaitu  ietekmā  ēdināšana </a:t>
            </a:r>
          </a:p>
          <a:p>
            <a:r>
              <a:rPr lang="lv-LV" dirty="0"/>
              <a:t>Ēdināšana  nenozīmē  tikai  piepildīt barības  bunkuru </a:t>
            </a:r>
            <a:endParaRPr lang="de-DE" dirty="0"/>
          </a:p>
          <a:p>
            <a:r>
              <a:rPr lang="lv-LV" dirty="0"/>
              <a:t>Telīšu  ēdināšana  arī  kaut  ko maksā 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436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Neapstrīdami  fakti</a:t>
            </a:r>
            <a:r>
              <a:rPr lang="de-DE" dirty="0"/>
              <a:t>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dirty="0"/>
              <a:t>Pirmās  atnešanās  vecums      </a:t>
            </a:r>
            <a:r>
              <a:rPr lang="de-DE" dirty="0"/>
              <a:t>22</a:t>
            </a:r>
            <a:r>
              <a:rPr lang="lv-LV" dirty="0"/>
              <a:t> </a:t>
            </a:r>
            <a:r>
              <a:rPr lang="de-DE" dirty="0"/>
              <a:t>-</a:t>
            </a:r>
            <a:r>
              <a:rPr lang="lv-LV" dirty="0"/>
              <a:t> </a:t>
            </a:r>
            <a:r>
              <a:rPr lang="de-DE" dirty="0"/>
              <a:t>24 </a:t>
            </a:r>
            <a:r>
              <a:rPr lang="lv-LV" dirty="0"/>
              <a:t>mēneši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dirty="0"/>
              <a:t>dzīvmasa</a:t>
            </a: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/>
              <a:t>	30 </a:t>
            </a:r>
            <a:r>
              <a:rPr lang="lv-LV" dirty="0"/>
              <a:t>dienas pēc apsēklošanas </a:t>
            </a:r>
            <a:r>
              <a:rPr lang="de-DE" dirty="0"/>
              <a:t>	</a:t>
            </a:r>
            <a:r>
              <a:rPr lang="lv-LV" dirty="0"/>
              <a:t>    </a:t>
            </a:r>
            <a:r>
              <a:rPr lang="de-DE" dirty="0"/>
              <a:t>650 kg</a:t>
            </a:r>
          </a:p>
          <a:p>
            <a:pPr marL="0" indent="0">
              <a:buNone/>
            </a:pPr>
            <a:r>
              <a:rPr lang="de-DE" dirty="0"/>
              <a:t>	10 </a:t>
            </a:r>
            <a:r>
              <a:rPr lang="lv-LV" dirty="0"/>
              <a:t>dienas  pirms  sēklošanas    </a:t>
            </a:r>
            <a:r>
              <a:rPr lang="de-DE" dirty="0"/>
              <a:t>590 kg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dirty="0"/>
              <a:t>nedzīvi  dzimušie</a:t>
            </a:r>
            <a:r>
              <a:rPr lang="de-DE" dirty="0"/>
              <a:t>			</a:t>
            </a:r>
            <a:r>
              <a:rPr lang="lv-LV" dirty="0"/>
              <a:t>      </a:t>
            </a:r>
            <a:r>
              <a:rPr lang="de-DE" dirty="0"/>
              <a:t>&lt; 7%</a:t>
            </a:r>
          </a:p>
        </p:txBody>
      </p:sp>
    </p:spTree>
    <p:extLst>
      <p:ext uri="{BB962C8B-B14F-4D97-AF65-F5344CB8AC3E}">
        <p14:creationId xmlns:p14="http://schemas.microsoft.com/office/powerpoint/2010/main" val="122335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Ieteikumi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/>
              <a:t>	</a:t>
            </a:r>
            <a:r>
              <a:rPr lang="lv-LV" sz="2000" dirty="0"/>
              <a:t>Fāze</a:t>
            </a:r>
            <a:r>
              <a:rPr lang="de-DE" sz="2000" dirty="0"/>
              <a:t>	    </a:t>
            </a:r>
            <a:r>
              <a:rPr lang="lv-LV" sz="1800" dirty="0"/>
              <a:t> dzīvmasa</a:t>
            </a:r>
            <a:r>
              <a:rPr lang="de-DE" sz="1800" dirty="0"/>
              <a:t> (kg)     </a:t>
            </a:r>
            <a:r>
              <a:rPr lang="lv-LV" sz="1800" dirty="0"/>
              <a:t>  vecums</a:t>
            </a:r>
            <a:r>
              <a:rPr lang="de-DE" sz="1800" dirty="0"/>
              <a:t> (</a:t>
            </a:r>
            <a:r>
              <a:rPr lang="lv-LV" sz="1800" dirty="0"/>
              <a:t>mēneši</a:t>
            </a:r>
            <a:r>
              <a:rPr lang="de-DE" sz="1800" dirty="0"/>
              <a:t>)	     </a:t>
            </a:r>
            <a:r>
              <a:rPr lang="lv-LV" sz="1800" dirty="0"/>
              <a:t>dzīvmasas pieauguns</a:t>
            </a:r>
            <a:r>
              <a:rPr lang="de-DE" sz="1800" dirty="0"/>
              <a:t> (g)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Piena</a:t>
            </a:r>
            <a:r>
              <a:rPr lang="de-DE" sz="2000" dirty="0"/>
              <a:t>			115		3	     &gt;850	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Izaudzēšana</a:t>
            </a:r>
            <a:r>
              <a:rPr lang="de-DE" sz="2000" dirty="0"/>
              <a:t>		115 -200		6	     &gt;850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000" dirty="0"/>
              <a:t>„</a:t>
            </a:r>
            <a:r>
              <a:rPr lang="lv-LV" sz="2000" dirty="0"/>
              <a:t>Nobriešana</a:t>
            </a:r>
            <a:r>
              <a:rPr lang="de-DE" sz="2000" dirty="0"/>
              <a:t>“		200 – 350	12	     800 (</a:t>
            </a:r>
            <a:r>
              <a:rPr lang="lv-LV" sz="2000" dirty="0"/>
              <a:t>izvairīties</a:t>
            </a:r>
            <a:r>
              <a:rPr lang="de-DE" sz="2000" dirty="0"/>
              <a:t>&gt;900)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Apsēlošana</a:t>
            </a:r>
            <a:r>
              <a:rPr lang="de-DE" sz="2000" dirty="0"/>
              <a:t>		380 – 420	13 – 15	     600 - 700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Grūsnība </a:t>
            </a:r>
            <a:r>
              <a:rPr lang="de-DE" sz="2000" dirty="0"/>
              <a:t> </a:t>
            </a:r>
            <a:r>
              <a:rPr lang="de-DE" sz="1200" dirty="0"/>
              <a:t>1-7</a:t>
            </a:r>
            <a:r>
              <a:rPr lang="lv-LV" sz="1200" dirty="0"/>
              <a:t>  mēneši</a:t>
            </a:r>
            <a:r>
              <a:rPr lang="de-DE" sz="2000" dirty="0"/>
              <a:t>	450 – 585	15 – 22	     600 – 700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Grūsnās  teles </a:t>
            </a:r>
            <a:r>
              <a:rPr lang="de-DE" sz="2000" dirty="0"/>
              <a:t>	585 – 650	22 – 24	     750 - 850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4583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Ieteikumi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lv-LV" sz="2000" dirty="0"/>
              <a:t>     Fāze            </a:t>
            </a:r>
            <a:r>
              <a:rPr lang="de-DE" sz="2000" dirty="0"/>
              <a:t> </a:t>
            </a:r>
            <a:r>
              <a:rPr lang="lv-LV" sz="1800" dirty="0"/>
              <a:t>barības uzņemšana</a:t>
            </a:r>
            <a:r>
              <a:rPr lang="de-DE" sz="1800" dirty="0"/>
              <a:t>     </a:t>
            </a:r>
            <a:r>
              <a:rPr lang="lv-LV" sz="1800" dirty="0"/>
              <a:t>enerģija     proteīns</a:t>
            </a:r>
            <a:r>
              <a:rPr lang="de-DE" sz="1800" dirty="0"/>
              <a:t>	     </a:t>
            </a:r>
            <a:r>
              <a:rPr lang="lv-LV" sz="1800" dirty="0"/>
              <a:t>dzīvmasas pieaugums </a:t>
            </a:r>
            <a:r>
              <a:rPr lang="de-DE" sz="1800" dirty="0"/>
              <a:t> (g)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lv-LV" sz="1800" dirty="0"/>
              <a:t>             </a:t>
            </a:r>
            <a:r>
              <a:rPr lang="de-DE" sz="1800" dirty="0"/>
              <a:t> %/ kg </a:t>
            </a:r>
            <a:r>
              <a:rPr lang="lv-LV" sz="1800" dirty="0"/>
              <a:t>dzīvmasas</a:t>
            </a:r>
            <a:r>
              <a:rPr lang="de-DE" sz="1800" dirty="0"/>
              <a:t>      MJ ME	</a:t>
            </a:r>
            <a:r>
              <a:rPr lang="lv-LV" sz="1800" dirty="0"/>
              <a:t>  </a:t>
            </a:r>
            <a:r>
              <a:rPr lang="de-DE" sz="1800" dirty="0"/>
              <a:t>n XP %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Piens</a:t>
            </a:r>
            <a:r>
              <a:rPr lang="de-DE" sz="2000" dirty="0"/>
              <a:t>		     				     &gt;850	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Izaudzēšana</a:t>
            </a:r>
            <a:r>
              <a:rPr lang="de-DE" sz="2000" dirty="0"/>
              <a:t>	         2,85	10,7	15,0	     &gt;850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000" dirty="0"/>
              <a:t>„</a:t>
            </a:r>
            <a:r>
              <a:rPr lang="lv-LV" sz="2000" dirty="0"/>
              <a:t>Nobriešana</a:t>
            </a:r>
            <a:r>
              <a:rPr lang="de-DE" sz="2000" dirty="0"/>
              <a:t>“	         2,3		10,1	14,5    	     800 (</a:t>
            </a:r>
            <a:r>
              <a:rPr lang="lv-LV" sz="2000" dirty="0"/>
              <a:t>izvairīties</a:t>
            </a:r>
            <a:r>
              <a:rPr lang="de-DE" sz="2000" dirty="0"/>
              <a:t>&gt;900)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Apsēklošana </a:t>
            </a:r>
            <a:r>
              <a:rPr lang="de-DE" sz="2000" dirty="0"/>
              <a:t>					     600 - 700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Grūsnība </a:t>
            </a:r>
            <a:r>
              <a:rPr lang="de-DE" sz="1200" dirty="0"/>
              <a:t>1-</a:t>
            </a:r>
            <a:r>
              <a:rPr lang="lv-LV" sz="1200" dirty="0"/>
              <a:t> 7  mēneši</a:t>
            </a:r>
            <a:r>
              <a:rPr lang="de-DE" sz="2000" dirty="0"/>
              <a:t>    2,15	9,2	12,0	     600 – 700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lv-LV" sz="2000" dirty="0"/>
              <a:t>Grūsnās teles</a:t>
            </a:r>
            <a:r>
              <a:rPr lang="de-DE" sz="2000" dirty="0"/>
              <a:t>	</a:t>
            </a:r>
            <a:r>
              <a:rPr lang="lv-LV" sz="2000" dirty="0"/>
              <a:t>       </a:t>
            </a:r>
            <a:r>
              <a:rPr lang="de-DE" sz="2000" dirty="0"/>
              <a:t>10,0</a:t>
            </a:r>
            <a:r>
              <a:rPr lang="lv-LV" sz="2000" dirty="0"/>
              <a:t>	</a:t>
            </a:r>
            <a:r>
              <a:rPr lang="de-DE" sz="2000" dirty="0"/>
              <a:t>	14,5</a:t>
            </a:r>
            <a:r>
              <a:rPr lang="lv-LV" sz="2000" dirty="0"/>
              <a:t> 	</a:t>
            </a:r>
            <a:r>
              <a:rPr lang="de-DE" sz="2000" dirty="0"/>
              <a:t>	     750 - 850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914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Dzīvnieku  labturība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Es vēlos  parādīt  tikai  dažas  bildes  ar  teļiem  būdiņās  un  dažos  teikumos  paskaidrot  šo  situāciju,  ja  vēl  ir  pietiekami  daudz  laika,  lai  to izdarītu.</a:t>
            </a:r>
          </a:p>
          <a:p>
            <a:r>
              <a:rPr lang="lv-LV" dirty="0"/>
              <a:t>Es  neiekļāvu  bildes  ziņojumā,  lai  neradītu parāk  lielu  tā  apjomu,  kas  varētu traucēt  ziņojuma  pārsūtīšanu ar E – pastu.  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9691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lv-LV" b="1" dirty="0"/>
              <a:t>Pateicos  par  uzmanību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1471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/>
              <a:t>Kāpēc jāpārdomā mūsu </a:t>
            </a:r>
            <a:r>
              <a:rPr lang="de-DE" sz="3600" dirty="0"/>
              <a:t> „</a:t>
            </a:r>
            <a:r>
              <a:rPr lang="lv-LV" sz="3600" dirty="0"/>
              <a:t>tradīcijas</a:t>
            </a:r>
            <a:r>
              <a:rPr lang="de-DE" sz="3600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sz="2800" dirty="0"/>
              <a:t>„ad libitum“</a:t>
            </a:r>
            <a:r>
              <a:rPr lang="lv-LV" sz="2800" dirty="0"/>
              <a:t> ietekme  uz pienu un  izslaukumu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/>
              <a:t>Ēdināšanas  ietekme  uz  auglību</a:t>
            </a: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 „</a:t>
            </a:r>
            <a:r>
              <a:rPr lang="lv-LV" sz="2800" dirty="0"/>
              <a:t>Labākas </a:t>
            </a:r>
            <a:r>
              <a:rPr lang="de-DE" sz="2800" dirty="0"/>
              <a:t>“ </a:t>
            </a:r>
            <a:r>
              <a:rPr lang="lv-LV" sz="2800" dirty="0"/>
              <a:t> ēdināšanas  ietekme  uz  attīstību un ilgmūžību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/>
              <a:t>Ēdināšanas ietekme uz </a:t>
            </a:r>
            <a:r>
              <a:rPr lang="de-DE" sz="2800" dirty="0"/>
              <a:t> </a:t>
            </a:r>
            <a:r>
              <a:rPr lang="lv-LV" sz="2800" dirty="0"/>
              <a:t>atnešanašanās </a:t>
            </a:r>
            <a:r>
              <a:rPr lang="de-DE" sz="2800" dirty="0"/>
              <a:t> </a:t>
            </a:r>
            <a:r>
              <a:rPr lang="lv-LV" sz="2800" dirty="0"/>
              <a:t>vieglumu </a:t>
            </a: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/>
              <a:t>Dzīvnieku labturība</a:t>
            </a:r>
            <a:r>
              <a:rPr lang="de-DE" sz="2800" dirty="0"/>
              <a:t>  -</a:t>
            </a:r>
            <a:r>
              <a:rPr lang="lv-LV" sz="2800" dirty="0"/>
              <a:t> nepārtrautas runas </a:t>
            </a:r>
            <a:r>
              <a:rPr lang="de-DE" sz="2800" dirty="0"/>
              <a:t> </a:t>
            </a:r>
            <a:r>
              <a:rPr lang="lv-LV" sz="2800" dirty="0"/>
              <a:t>vai  kas  vairāk</a:t>
            </a:r>
            <a:r>
              <a:rPr lang="de-DE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1763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Izaudzēšanas periods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Teļu  piena  aizvietotāja  kvalitāte  un daudzums  </a:t>
            </a:r>
            <a:r>
              <a:rPr lang="de-DE" dirty="0"/>
              <a:t>(</a:t>
            </a:r>
            <a:r>
              <a:rPr lang="lv-LV" dirty="0"/>
              <a:t>TPA</a:t>
            </a:r>
            <a:r>
              <a:rPr lang="de-DE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Priekšstats par </a:t>
            </a:r>
            <a:r>
              <a:rPr lang="de-DE" dirty="0"/>
              <a:t>ad libitum </a:t>
            </a:r>
            <a:r>
              <a:rPr lang="lv-LV" dirty="0"/>
              <a:t> piena patēriņu </a:t>
            </a:r>
            <a:r>
              <a:rPr lang="de-DE" dirty="0"/>
              <a:t>(</a:t>
            </a:r>
            <a:r>
              <a:rPr lang="lv-LV" dirty="0"/>
              <a:t>vielmaiņas  prorammēšana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443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de-DE" sz="3600" dirty="0"/>
              <a:t>ad libitum (</a:t>
            </a:r>
            <a:r>
              <a:rPr lang="lv-LV" sz="3600" dirty="0"/>
              <a:t>vielmaiņas  programmēšana</a:t>
            </a:r>
            <a:r>
              <a:rPr lang="de-DE" sz="36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Izdzirdīt  pienu </a:t>
            </a:r>
            <a:r>
              <a:rPr lang="de-DE" dirty="0"/>
              <a:t> ad lib. </a:t>
            </a:r>
            <a:r>
              <a:rPr lang="lv-LV" dirty="0"/>
              <a:t> pirmo </a:t>
            </a:r>
            <a:r>
              <a:rPr lang="de-DE" dirty="0"/>
              <a:t> 21 </a:t>
            </a:r>
            <a:r>
              <a:rPr lang="lv-LV" dirty="0"/>
              <a:t>dzīves  dienu laikā  </a:t>
            </a:r>
            <a:endParaRPr lang="de-DE" dirty="0"/>
          </a:p>
          <a:p>
            <a:pPr lvl="1"/>
            <a:r>
              <a:rPr lang="lv-LV" dirty="0"/>
              <a:t>Lielāks diennakts dzīvmasas pieaugums</a:t>
            </a:r>
            <a:endParaRPr lang="de-DE" dirty="0"/>
          </a:p>
          <a:p>
            <a:pPr lvl="1"/>
            <a:r>
              <a:rPr lang="lv-LV" dirty="0"/>
              <a:t>Labāka attīstība</a:t>
            </a:r>
            <a:r>
              <a:rPr lang="de-DE" dirty="0"/>
              <a:t>, </a:t>
            </a:r>
            <a:r>
              <a:rPr lang="lv-LV" dirty="0"/>
              <a:t>mazāk uztraukuma</a:t>
            </a:r>
            <a:endParaRPr lang="de-DE" dirty="0"/>
          </a:p>
          <a:p>
            <a:pPr lvl="1"/>
            <a:r>
              <a:rPr lang="lv-LV" dirty="0"/>
              <a:t>Vidēji</a:t>
            </a:r>
            <a:r>
              <a:rPr lang="de-DE" dirty="0"/>
              <a:t> </a:t>
            </a:r>
            <a:r>
              <a:rPr lang="lv-LV" dirty="0"/>
              <a:t> sagaidāms </a:t>
            </a:r>
            <a:r>
              <a:rPr lang="de-DE" dirty="0"/>
              <a:t>1400 kg </a:t>
            </a:r>
            <a:r>
              <a:rPr lang="lv-LV" dirty="0"/>
              <a:t> lielāks izslaukums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61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200" dirty="0"/>
              <a:t>Teļu piena aizvietotāja  (TPA)  kvalitāte un daudzums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Ilgtermiņa  izmēģinājumi Vācijā </a:t>
            </a:r>
            <a:r>
              <a:rPr lang="de-DE" dirty="0"/>
              <a:t> </a:t>
            </a:r>
            <a:r>
              <a:rPr lang="lv-LV" dirty="0"/>
              <a:t>5 gadu laikā</a:t>
            </a:r>
            <a:endParaRPr lang="de-DE" dirty="0"/>
          </a:p>
          <a:p>
            <a:r>
              <a:rPr lang="lv-LV" dirty="0"/>
              <a:t>Teļu izaudzēšana līdz  otrās laktācijas  beigām </a:t>
            </a:r>
          </a:p>
          <a:p>
            <a:r>
              <a:rPr lang="lv-LV" dirty="0"/>
              <a:t>Trīs  ēdināšanas  līmeņi  atšķiršanas  laikā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lv-LV" sz="2000" u="sng" dirty="0"/>
              <a:t>Pirmās </a:t>
            </a:r>
            <a:r>
              <a:rPr lang="de-DE" sz="2000" u="sng" dirty="0"/>
              <a:t> 8 </a:t>
            </a:r>
            <a:r>
              <a:rPr lang="lv-LV" sz="2000" u="sng" dirty="0"/>
              <a:t> atšķiršanas  dienas </a:t>
            </a:r>
            <a:r>
              <a:rPr lang="de-DE" sz="2000" u="sng" dirty="0"/>
              <a:t> ad libitum		</a:t>
            </a:r>
            <a:r>
              <a:rPr lang="lv-LV" sz="2000" dirty="0"/>
              <a:t>     </a:t>
            </a:r>
            <a:r>
              <a:rPr lang="de-DE" sz="2000" u="sng" dirty="0"/>
              <a:t>70</a:t>
            </a:r>
            <a:r>
              <a:rPr lang="lv-LV" sz="2000" u="sng" dirty="0"/>
              <a:t>-tajā  dienā</a:t>
            </a:r>
            <a:endParaRPr lang="de-DE" sz="2000" u="sng" dirty="0"/>
          </a:p>
          <a:p>
            <a:pPr marL="457200" lvl="1" indent="0">
              <a:buNone/>
            </a:pPr>
            <a:r>
              <a:rPr lang="lv-LV" sz="2400" dirty="0"/>
              <a:t>Ierobežots TPA</a:t>
            </a:r>
            <a:r>
              <a:rPr lang="de-DE" sz="2400" dirty="0"/>
              <a:t> 	30 kg	125g/ltr.	85,8 kg </a:t>
            </a:r>
            <a:r>
              <a:rPr lang="lv-LV" sz="2400" dirty="0"/>
              <a:t>dzīvmasa</a:t>
            </a:r>
            <a:endParaRPr lang="de-DE" sz="2400" dirty="0"/>
          </a:p>
          <a:p>
            <a:pPr marL="457200" lvl="1" indent="0">
              <a:buNone/>
            </a:pPr>
            <a:r>
              <a:rPr lang="lv-LV" sz="2400" dirty="0"/>
              <a:t>Intensīvas </a:t>
            </a:r>
            <a:r>
              <a:rPr lang="de-DE" sz="2400" dirty="0"/>
              <a:t> </a:t>
            </a:r>
            <a:r>
              <a:rPr lang="lv-LV" sz="2400" dirty="0"/>
              <a:t>TPA</a:t>
            </a:r>
            <a:r>
              <a:rPr lang="de-DE" sz="2400" dirty="0"/>
              <a:t> 	45 kg	160g/ltr.	93,9 kg</a:t>
            </a:r>
            <a:r>
              <a:rPr lang="lv-LV" sz="2400" dirty="0"/>
              <a:t> dzīvmasa</a:t>
            </a:r>
            <a:endParaRPr lang="de-DE" sz="2400" dirty="0"/>
          </a:p>
          <a:p>
            <a:pPr marL="457200" lvl="1" indent="0">
              <a:buNone/>
            </a:pPr>
            <a:r>
              <a:rPr lang="lv-LV" sz="2400" dirty="0"/>
              <a:t>Ļoti intensīvs </a:t>
            </a:r>
            <a:r>
              <a:rPr lang="lv-LV" sz="2000" dirty="0"/>
              <a:t>TPA</a:t>
            </a:r>
            <a:r>
              <a:rPr lang="de-DE" sz="2400" dirty="0"/>
              <a:t> 64 kg	160g/ltr.	109 kg </a:t>
            </a:r>
            <a:r>
              <a:rPr lang="lv-LV" sz="2400" dirty="0"/>
              <a:t>dzīvmasa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82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Teļu piena aizvietotāja  (TPA)  kvalitāte un daudzums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Ilgtermiņa  izmēģinājumi Vācijā </a:t>
            </a:r>
            <a:r>
              <a:rPr lang="de-DE" dirty="0"/>
              <a:t> </a:t>
            </a:r>
            <a:r>
              <a:rPr lang="lv-LV" dirty="0"/>
              <a:t>5 gadu laikā</a:t>
            </a:r>
            <a:endParaRPr lang="de-DE" dirty="0"/>
          </a:p>
          <a:p>
            <a:r>
              <a:rPr lang="lv-LV" dirty="0"/>
              <a:t>Teļu izaudzēšana līdz  otrās laktācijas  beigām </a:t>
            </a:r>
          </a:p>
          <a:p>
            <a:r>
              <a:rPr lang="lv-LV" dirty="0"/>
              <a:t>Trīs  ēdināšanas  līmeņi atšķiršanas  laikā</a:t>
            </a:r>
          </a:p>
          <a:p>
            <a:pPr marL="457200" lvl="1" indent="0">
              <a:buNone/>
            </a:pPr>
            <a:endParaRPr lang="lv-LV" sz="2400" dirty="0"/>
          </a:p>
          <a:p>
            <a:pPr marL="457200" lvl="1" indent="0">
              <a:buNone/>
            </a:pPr>
            <a:r>
              <a:rPr lang="de-DE" sz="2400" dirty="0"/>
              <a:t>	</a:t>
            </a:r>
            <a:r>
              <a:rPr lang="lv-LV" sz="2400" dirty="0"/>
              <a:t>	   </a:t>
            </a:r>
            <a:r>
              <a:rPr lang="lv-LV" sz="2000" dirty="0"/>
              <a:t>vecums pirmās</a:t>
            </a:r>
            <a:r>
              <a:rPr lang="de-DE" sz="2000" dirty="0"/>
              <a:t> </a:t>
            </a:r>
            <a:r>
              <a:rPr lang="lv-LV" sz="2000" dirty="0"/>
              <a:t>	        vecums pirmās </a:t>
            </a:r>
            <a:r>
              <a:rPr lang="de-DE" sz="2000" dirty="0"/>
              <a:t>	</a:t>
            </a:r>
            <a:r>
              <a:rPr lang="lv-LV" sz="2000" dirty="0"/>
              <a:t>izslaukums</a:t>
            </a:r>
            <a:endParaRPr lang="de-DE" sz="2000" dirty="0"/>
          </a:p>
          <a:p>
            <a:pPr marL="457200" lvl="1" indent="0">
              <a:buNone/>
            </a:pPr>
            <a:r>
              <a:rPr lang="de-DE" sz="2000" dirty="0"/>
              <a:t>		</a:t>
            </a:r>
            <a:r>
              <a:rPr lang="lv-LV" sz="2000" dirty="0"/>
              <a:t>  apsēklošanas laikā      atnešanās laikā     </a:t>
            </a:r>
            <a:r>
              <a:rPr lang="de-DE" sz="2000" dirty="0"/>
              <a:t> </a:t>
            </a:r>
            <a:r>
              <a:rPr lang="lv-LV" sz="2000" dirty="0"/>
              <a:t> pirmajā laktācijā</a:t>
            </a:r>
            <a:endParaRPr lang="de-DE" sz="2000" dirty="0"/>
          </a:p>
          <a:p>
            <a:pPr marL="457200" lvl="1" indent="0">
              <a:buNone/>
            </a:pPr>
            <a:r>
              <a:rPr lang="lv-LV" sz="2400" dirty="0"/>
              <a:t>ierobežots</a:t>
            </a:r>
            <a:r>
              <a:rPr lang="de-DE" sz="2400" dirty="0"/>
              <a:t>		15,55		25,78	</a:t>
            </a:r>
          </a:p>
          <a:p>
            <a:pPr marL="457200" lvl="1" indent="0">
              <a:buNone/>
            </a:pPr>
            <a:r>
              <a:rPr lang="lv-LV" sz="2400" dirty="0"/>
              <a:t>intensīvs 	</a:t>
            </a:r>
            <a:r>
              <a:rPr lang="de-DE" sz="2400" dirty="0"/>
              <a:t>	15,27		25,44		+1046</a:t>
            </a:r>
          </a:p>
          <a:p>
            <a:pPr marL="457200" lvl="1" indent="0">
              <a:buNone/>
            </a:pPr>
            <a:r>
              <a:rPr lang="lv-LV" sz="2400" dirty="0"/>
              <a:t>ļoti intensīvs</a:t>
            </a:r>
            <a:r>
              <a:rPr lang="de-DE" sz="2400" dirty="0"/>
              <a:t>	15,20		24,37		+976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8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Tradiciju </a:t>
            </a:r>
            <a:r>
              <a:rPr lang="de-DE" dirty="0"/>
              <a:t> </a:t>
            </a:r>
            <a:r>
              <a:rPr lang="lv-LV" dirty="0"/>
              <a:t>pārdomāšana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Normāla teļu izaudzēšana ar </a:t>
            </a:r>
            <a:r>
              <a:rPr lang="de-DE" dirty="0"/>
              <a:t> 400 g </a:t>
            </a:r>
            <a:r>
              <a:rPr lang="lv-LV" dirty="0"/>
              <a:t>diennaksts pieaugumu</a:t>
            </a:r>
            <a:endParaRPr lang="de-DE" dirty="0"/>
          </a:p>
          <a:p>
            <a:r>
              <a:rPr lang="lv-LV" dirty="0"/>
              <a:t>Pirmā  gada laikā  augstākais  diennakts pieaugums  </a:t>
            </a:r>
            <a:r>
              <a:rPr lang="de-DE" dirty="0"/>
              <a:t>– </a:t>
            </a:r>
            <a:r>
              <a:rPr lang="lv-LV" dirty="0"/>
              <a:t> </a:t>
            </a:r>
            <a:r>
              <a:rPr lang="de-DE" dirty="0"/>
              <a:t>&gt; 1100 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	</a:t>
            </a:r>
            <a:r>
              <a:rPr lang="lv-LV" dirty="0"/>
              <a:t>kompensējošs  pieaugums </a:t>
            </a:r>
            <a:r>
              <a:rPr lang="de-DE" dirty="0"/>
              <a:t> 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5025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774</Words>
  <Application>Microsoft Office PowerPoint</Application>
  <PresentationFormat>Slaidrāde ekrānā (4:3)</PresentationFormat>
  <Paragraphs>250</Paragraphs>
  <Slides>39</Slides>
  <Notes>0</Notes>
  <HiddenSlides>0</HiddenSlides>
  <MMClips>0</MMClips>
  <ScaleCrop>false</ScaleCrop>
  <HeadingPairs>
    <vt:vector size="8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39</vt:i4>
      </vt:variant>
    </vt:vector>
  </HeadingPairs>
  <TitlesOfParts>
    <vt:vector size="47" baseType="lpstr">
      <vt:lpstr>Arial Unicode MS</vt:lpstr>
      <vt:lpstr>Arial</vt:lpstr>
      <vt:lpstr>Calibri</vt:lpstr>
      <vt:lpstr>Symbol</vt:lpstr>
      <vt:lpstr>Times New Roman</vt:lpstr>
      <vt:lpstr>Wingdings</vt:lpstr>
      <vt:lpstr>Standarddesign</vt:lpstr>
      <vt:lpstr>Photo Editor-Foto</vt:lpstr>
      <vt:lpstr>PowerPoint prezentācija</vt:lpstr>
      <vt:lpstr>PowerPoint prezentācija</vt:lpstr>
      <vt:lpstr>Telīšu izaudzēšana līdz mūsdienām?</vt:lpstr>
      <vt:lpstr>Kāpēc jāpārdomā mūsu  „tradīcijas“</vt:lpstr>
      <vt:lpstr>Izaudzēšanas periods </vt:lpstr>
      <vt:lpstr>ad libitum (vielmaiņas  programmēšana)</vt:lpstr>
      <vt:lpstr>Teļu piena aizvietotāja  (TPA)  kvalitāte un daudzums</vt:lpstr>
      <vt:lpstr>Teļu piena aizvietotāja  (TPA)  kvalitāte un daudzums</vt:lpstr>
      <vt:lpstr>Tradiciju  pārdomāšana</vt:lpstr>
      <vt:lpstr>Tradīciju  pārdomāšana</vt:lpstr>
      <vt:lpstr>Tradīciju pārdomāšana</vt:lpstr>
      <vt:lpstr>Tradīciju pārdomāšana</vt:lpstr>
      <vt:lpstr>Mīts un taisnība</vt:lpstr>
      <vt:lpstr>Slaucamo govju telīšu dzīves cikls  </vt:lpstr>
      <vt:lpstr>Slaucamo govju telīšu ēdināšanas cikls </vt:lpstr>
      <vt:lpstr> 4 – 6  mēnešu  ēdināšanas periods</vt:lpstr>
      <vt:lpstr> 4 - 6 mēnešu  ēdināšanas periods</vt:lpstr>
      <vt:lpstr>4 – 6 mēnešu  ēdināšanas periods</vt:lpstr>
      <vt:lpstr> 6 – 12 mēnešu  ēdināšanas periods </vt:lpstr>
      <vt:lpstr>6 – 12 mēnešu  ēdināšanas periods </vt:lpstr>
      <vt:lpstr> 6 – 12 mēnešu  ēdināšanas periods </vt:lpstr>
      <vt:lpstr>6 - 12 mēnešu  ēdināšanas periods </vt:lpstr>
      <vt:lpstr>6 - 12 mēnešu  ēdināšanas periods </vt:lpstr>
      <vt:lpstr>6 - 12 mēnešu  ēdināšanas periods  un auglība</vt:lpstr>
      <vt:lpstr> 6 – 12 mēnešu  ēdināšanas periods  un  ilgmūžība</vt:lpstr>
      <vt:lpstr>Nākošais  gads (līdz 7.. (?) mēnešu grūsnība)</vt:lpstr>
      <vt:lpstr>Ēdināšana un  viegla  atnešanās</vt:lpstr>
      <vt:lpstr>Ēdināšana un  viegla  atnešanās</vt:lpstr>
      <vt:lpstr>Ēdināšana un  viegla  atnešanās</vt:lpstr>
      <vt:lpstr>Ēdināšana un  viegla  atnešanās</vt:lpstr>
      <vt:lpstr>Ēdināšana un  viegla  atnešanās</vt:lpstr>
      <vt:lpstr>Ēdināšana un  viegla  atnešanās</vt:lpstr>
      <vt:lpstr>Secinājumi</vt:lpstr>
      <vt:lpstr>Secinājumi</vt:lpstr>
      <vt:lpstr>Neapstrīdami  fakti ?</vt:lpstr>
      <vt:lpstr>Ieteikumi?</vt:lpstr>
      <vt:lpstr>Ieteikumi?</vt:lpstr>
      <vt:lpstr>Dzīvnieku  labturība</vt:lpstr>
      <vt:lpstr>Pateicos  par  uzmanību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Heiko Kornahrens</dc:creator>
  <cp:lastModifiedBy>Lietotajs</cp:lastModifiedBy>
  <cp:revision>218</cp:revision>
  <dcterms:created xsi:type="dcterms:W3CDTF">1601-01-01T00:00:00Z</dcterms:created>
  <dcterms:modified xsi:type="dcterms:W3CDTF">2016-08-09T07:08:04Z</dcterms:modified>
</cp:coreProperties>
</file>