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261" r:id="rId3"/>
    <p:sldId id="262" r:id="rId4"/>
    <p:sldId id="263" r:id="rId5"/>
    <p:sldId id="266" r:id="rId6"/>
    <p:sldId id="264" r:id="rId7"/>
    <p:sldId id="265" r:id="rId8"/>
    <p:sldId id="258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59" r:id="rId18"/>
    <p:sldId id="260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5" r:id="rId27"/>
    <p:sldId id="282" r:id="rId28"/>
    <p:sldId id="283" r:id="rId29"/>
    <p:sldId id="286" r:id="rId30"/>
    <p:sldId id="284" r:id="rId31"/>
    <p:sldId id="287" r:id="rId32"/>
    <p:sldId id="288" r:id="rId33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6694" autoAdjust="0"/>
  </p:normalViewPr>
  <p:slideViewPr>
    <p:cSldViewPr>
      <p:cViewPr>
        <p:scale>
          <a:sx n="126" d="100"/>
          <a:sy n="126" d="100"/>
        </p:scale>
        <p:origin x="-97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3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igmars.kikans\Documents\2009%20TM%20nodala\KLP%20nakotne\Kriteriji\Eiropad%20un%20Parl%20prieksl%20TM%20limenim_30-04-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igmars.kikans\Documents\2009%20TM%20nodala\KLP%20nakotne\Kriteriji\Eiropad%20un%20Parl%20prieksl%20TM%20limenim_30-04-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igmars.kikans\AppData\Local\Microsoft\Windows\Temporary%20Internet%20Files\Content.Outlook\CSV7F0JM\pardalosais_izdevigum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6E-2"/>
          <c:y val="2.5346555836065442E-2"/>
          <c:w val="0.90297922134733155"/>
          <c:h val="0.59351127610044074"/>
        </c:manualLayout>
      </c:layout>
      <c:lineChart>
        <c:grouping val="standard"/>
        <c:varyColors val="0"/>
        <c:ser>
          <c:idx val="0"/>
          <c:order val="0"/>
          <c:tx>
            <c:strRef>
              <c:f>Lapa1!$B$7</c:f>
              <c:strCache>
                <c:ptCount val="1"/>
                <c:pt idx="0">
                  <c:v>2013.gads</c:v>
                </c:pt>
              </c:strCache>
            </c:strRef>
          </c:tx>
          <c:spPr>
            <a:ln w="38100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cat>
            <c:numRef>
              <c:f>Lapa1!$C$6:$J$6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Lapa1!$C$7:$J$7</c:f>
              <c:numCache>
                <c:formatCode>General</c:formatCode>
                <c:ptCount val="8"/>
                <c:pt idx="0">
                  <c:v>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Lapa1!$B$8</c:f>
              <c:strCache>
                <c:ptCount val="1"/>
                <c:pt idx="0">
                  <c:v>Eiropas Komisijas 12.10.2011. priekšlikums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Lapa1!$C$6:$J$6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Lapa1!$C$8:$J$8</c:f>
              <c:numCache>
                <c:formatCode>General</c:formatCode>
                <c:ptCount val="8"/>
                <c:pt idx="1">
                  <c:v>106</c:v>
                </c:pt>
                <c:pt idx="2">
                  <c:v>117</c:v>
                </c:pt>
                <c:pt idx="3">
                  <c:v>129</c:v>
                </c:pt>
                <c:pt idx="4">
                  <c:v>141</c:v>
                </c:pt>
                <c:pt idx="5">
                  <c:v>141</c:v>
                </c:pt>
                <c:pt idx="6">
                  <c:v>141</c:v>
                </c:pt>
                <c:pt idx="7">
                  <c:v>141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Lapa1!$B$9</c:f>
              <c:strCache>
                <c:ptCount val="1"/>
                <c:pt idx="0">
                  <c:v>Eiropadomes 08.02.2013. vienošanās - jāsasniedz 196 EUR/ha līdz 2020.g.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-3.6423772609819119E-2"/>
                  <c:y val="-3.3377930436973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292071049258451E-2"/>
                  <c:y val="-2.542288567029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292071049258375E-2"/>
                  <c:y val="2.8268381931211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Lapa1!$C$6:$J$6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Lapa1!$C$9:$J$9</c:f>
              <c:numCache>
                <c:formatCode>General</c:formatCode>
                <c:ptCount val="8"/>
                <c:pt idx="1">
                  <c:v>109</c:v>
                </c:pt>
                <c:pt idx="2">
                  <c:v>127</c:v>
                </c:pt>
                <c:pt idx="3">
                  <c:v>144</c:v>
                </c:pt>
                <c:pt idx="4">
                  <c:v>161</c:v>
                </c:pt>
                <c:pt idx="5">
                  <c:v>178</c:v>
                </c:pt>
                <c:pt idx="6">
                  <c:v>196</c:v>
                </c:pt>
                <c:pt idx="7">
                  <c:v>196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Lapa1!$B$10</c:f>
              <c:strCache>
                <c:ptCount val="1"/>
                <c:pt idx="0">
                  <c:v>Eiropas Parlamenta 13.03.2013. pr. - 55% vismaz 2014.g. un 75% vismaz 2019.g.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Lapa1!$C$6:$J$6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Lapa1!$C$10:$J$10</c:f>
              <c:numCache>
                <c:formatCode>General</c:formatCode>
                <c:ptCount val="8"/>
                <c:pt idx="1">
                  <c:v>150</c:v>
                </c:pt>
                <c:pt idx="2">
                  <c:v>159</c:v>
                </c:pt>
                <c:pt idx="3">
                  <c:v>168</c:v>
                </c:pt>
                <c:pt idx="4">
                  <c:v>177</c:v>
                </c:pt>
                <c:pt idx="5">
                  <c:v>187</c:v>
                </c:pt>
                <c:pt idx="6">
                  <c:v>196</c:v>
                </c:pt>
                <c:pt idx="7">
                  <c:v>196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9119104"/>
        <c:axId val="79120640"/>
      </c:lineChart>
      <c:catAx>
        <c:axId val="7911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9120640"/>
        <c:crosses val="autoZero"/>
        <c:auto val="1"/>
        <c:lblAlgn val="ctr"/>
        <c:lblOffset val="100"/>
        <c:noMultiLvlLbl val="0"/>
      </c:catAx>
      <c:valAx>
        <c:axId val="791206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9119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7351319457160929E-3"/>
          <c:y val="0.72422981817774146"/>
          <c:w val="0.9910398176972065"/>
          <c:h val="0.27359780674433593"/>
        </c:manualLayout>
      </c:layout>
      <c:overlay val="0"/>
    </c:legend>
    <c:plotVisOnly val="1"/>
    <c:dispBlanksAs val="gap"/>
    <c:showDLblsOverMax val="0"/>
  </c:chart>
  <c:spPr>
    <a:ln>
      <a:solidFill>
        <a:schemeClr val="bg2">
          <a:lumMod val="50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07174103237096E-2"/>
          <c:y val="2.5346555836065442E-2"/>
          <c:w val="0.90297922134733155"/>
          <c:h val="0.59351127610044074"/>
        </c:manualLayout>
      </c:layout>
      <c:lineChart>
        <c:grouping val="standard"/>
        <c:varyColors val="0"/>
        <c:ser>
          <c:idx val="0"/>
          <c:order val="0"/>
          <c:tx>
            <c:strRef>
              <c:f>Lapa1!$B$15</c:f>
              <c:strCache>
                <c:ptCount val="1"/>
                <c:pt idx="0">
                  <c:v>2013.gads</c:v>
                </c:pt>
              </c:strCache>
            </c:strRef>
          </c:tx>
          <c:spPr>
            <a:ln w="38100">
              <a:noFill/>
            </a:ln>
          </c:spPr>
          <c:marker>
            <c:symbol val="diamond"/>
            <c:size val="10"/>
            <c:spPr>
              <a:solidFill>
                <a:srgbClr val="0070C0"/>
              </a:solidFill>
            </c:spPr>
          </c:marker>
          <c:cat>
            <c:numRef>
              <c:f>Lapa1!$C$14:$J$14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Lapa1!$C$15:$J$15</c:f>
              <c:numCache>
                <c:formatCode>General</c:formatCode>
                <c:ptCount val="8"/>
                <c:pt idx="0">
                  <c:v>146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Lapa1!$B$16</c:f>
              <c:strCache>
                <c:ptCount val="1"/>
                <c:pt idx="0">
                  <c:v>Eiropas Komisijas 12.10.2011. priekšlikums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Lapa1!$C$14:$J$14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Lapa1!$C$16:$J$16</c:f>
              <c:numCache>
                <c:formatCode>0</c:formatCode>
                <c:ptCount val="8"/>
                <c:pt idx="1">
                  <c:v>163.876</c:v>
                </c:pt>
                <c:pt idx="2">
                  <c:v>180.88200000000001</c:v>
                </c:pt>
                <c:pt idx="3">
                  <c:v>199.434</c:v>
                </c:pt>
                <c:pt idx="4">
                  <c:v>217.98600000000002</c:v>
                </c:pt>
                <c:pt idx="5">
                  <c:v>217.98600000000002</c:v>
                </c:pt>
                <c:pt idx="6">
                  <c:v>217.98600000000002</c:v>
                </c:pt>
                <c:pt idx="7">
                  <c:v>217.98600000000002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Lapa1!$B$17</c:f>
              <c:strCache>
                <c:ptCount val="1"/>
                <c:pt idx="0">
                  <c:v>Eiropadomes 08.02.2013. vienošanās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-3.6423772609819119E-2"/>
                  <c:y val="-3.3377930436973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292071049258451E-2"/>
                  <c:y val="-2.5422885670293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292071049258375E-2"/>
                  <c:y val="2.8268381931211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Lapa1!$C$14:$J$14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Lapa1!$C$17:$J$17</c:f>
              <c:numCache>
                <c:formatCode>0</c:formatCode>
                <c:ptCount val="8"/>
                <c:pt idx="1">
                  <c:v>168.51400000000001</c:v>
                </c:pt>
                <c:pt idx="2">
                  <c:v>196.34200000000001</c:v>
                </c:pt>
                <c:pt idx="3">
                  <c:v>222.624</c:v>
                </c:pt>
                <c:pt idx="4">
                  <c:v>248.90600000000001</c:v>
                </c:pt>
                <c:pt idx="5">
                  <c:v>275.18799999999999</c:v>
                </c:pt>
                <c:pt idx="6">
                  <c:v>303.01600000000002</c:v>
                </c:pt>
                <c:pt idx="7">
                  <c:v>303.01600000000002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Lapa1!$B$18</c:f>
              <c:strCache>
                <c:ptCount val="1"/>
                <c:pt idx="0">
                  <c:v>Eiropas Parlamenta 13.03.2013. priekšlikums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Lapa1!$C$14:$J$14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Lapa1!$C$18:$J$18</c:f>
              <c:numCache>
                <c:formatCode>0</c:formatCode>
                <c:ptCount val="8"/>
                <c:pt idx="1">
                  <c:v>231.9</c:v>
                </c:pt>
                <c:pt idx="2">
                  <c:v>245.81399999999999</c:v>
                </c:pt>
                <c:pt idx="3">
                  <c:v>259.72800000000001</c:v>
                </c:pt>
                <c:pt idx="4">
                  <c:v>273.642</c:v>
                </c:pt>
                <c:pt idx="5">
                  <c:v>289.10200000000003</c:v>
                </c:pt>
                <c:pt idx="6">
                  <c:v>303.01600000000002</c:v>
                </c:pt>
                <c:pt idx="7">
                  <c:v>303.01600000000002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9170944"/>
        <c:axId val="79201408"/>
      </c:lineChart>
      <c:catAx>
        <c:axId val="7917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9201408"/>
        <c:crosses val="autoZero"/>
        <c:auto val="1"/>
        <c:lblAlgn val="ctr"/>
        <c:lblOffset val="100"/>
        <c:noMultiLvlLbl val="0"/>
      </c:catAx>
      <c:valAx>
        <c:axId val="79201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9170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7351319457160929E-3"/>
          <c:y val="0.72422981817774146"/>
          <c:w val="0.9910398176972065"/>
          <c:h val="0.27359780674433593"/>
        </c:manualLayout>
      </c:layout>
      <c:overlay val="0"/>
    </c:legend>
    <c:plotVisOnly val="1"/>
    <c:dispBlanksAs val="gap"/>
    <c:showDLblsOverMax val="0"/>
  </c:chart>
  <c:spPr>
    <a:ln>
      <a:solidFill>
        <a:schemeClr val="bg2">
          <a:lumMod val="50000"/>
        </a:schemeClr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Lapa1!$E$6</c:f>
              <c:strCache>
                <c:ptCount val="1"/>
                <c:pt idx="0">
                  <c:v>2015</c:v>
                </c:pt>
              </c:strCache>
            </c:strRef>
          </c:tx>
          <c:marker>
            <c:symbol val="none"/>
          </c:marker>
          <c:cat>
            <c:numRef>
              <c:f>Lapa1!$B$7:$B$125</c:f>
              <c:numCache>
                <c:formatCode>General</c:formatCode>
                <c:ptCount val="1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</c:numCache>
            </c:numRef>
          </c:cat>
          <c:val>
            <c:numRef>
              <c:f>Lapa1!$E$7:$E$125</c:f>
              <c:numCache>
                <c:formatCode>#,##0</c:formatCode>
                <c:ptCount val="119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125</c:v>
                </c:pt>
                <c:pt idx="5">
                  <c:v>150</c:v>
                </c:pt>
                <c:pt idx="6">
                  <c:v>175</c:v>
                </c:pt>
                <c:pt idx="7">
                  <c:v>200</c:v>
                </c:pt>
                <c:pt idx="8">
                  <c:v>225</c:v>
                </c:pt>
                <c:pt idx="9">
                  <c:v>250</c:v>
                </c:pt>
                <c:pt idx="10">
                  <c:v>275</c:v>
                </c:pt>
                <c:pt idx="11">
                  <c:v>300</c:v>
                </c:pt>
                <c:pt idx="12">
                  <c:v>325</c:v>
                </c:pt>
                <c:pt idx="13">
                  <c:v>350</c:v>
                </c:pt>
                <c:pt idx="14">
                  <c:v>375</c:v>
                </c:pt>
                <c:pt idx="15">
                  <c:v>370</c:v>
                </c:pt>
                <c:pt idx="16">
                  <c:v>365</c:v>
                </c:pt>
                <c:pt idx="17">
                  <c:v>360</c:v>
                </c:pt>
                <c:pt idx="18">
                  <c:v>355</c:v>
                </c:pt>
                <c:pt idx="19">
                  <c:v>350</c:v>
                </c:pt>
                <c:pt idx="20">
                  <c:v>345</c:v>
                </c:pt>
                <c:pt idx="21">
                  <c:v>340</c:v>
                </c:pt>
                <c:pt idx="22">
                  <c:v>335</c:v>
                </c:pt>
                <c:pt idx="23">
                  <c:v>330</c:v>
                </c:pt>
                <c:pt idx="24">
                  <c:v>325</c:v>
                </c:pt>
                <c:pt idx="25">
                  <c:v>320</c:v>
                </c:pt>
                <c:pt idx="26">
                  <c:v>315</c:v>
                </c:pt>
                <c:pt idx="27">
                  <c:v>310</c:v>
                </c:pt>
                <c:pt idx="28">
                  <c:v>305</c:v>
                </c:pt>
                <c:pt idx="29">
                  <c:v>300</c:v>
                </c:pt>
                <c:pt idx="30">
                  <c:v>295</c:v>
                </c:pt>
                <c:pt idx="31">
                  <c:v>290</c:v>
                </c:pt>
                <c:pt idx="32">
                  <c:v>285</c:v>
                </c:pt>
                <c:pt idx="33">
                  <c:v>280</c:v>
                </c:pt>
                <c:pt idx="34">
                  <c:v>275</c:v>
                </c:pt>
                <c:pt idx="35">
                  <c:v>270</c:v>
                </c:pt>
                <c:pt idx="36">
                  <c:v>265</c:v>
                </c:pt>
                <c:pt idx="37">
                  <c:v>260</c:v>
                </c:pt>
                <c:pt idx="38">
                  <c:v>255</c:v>
                </c:pt>
                <c:pt idx="39">
                  <c:v>250</c:v>
                </c:pt>
                <c:pt idx="40">
                  <c:v>245</c:v>
                </c:pt>
                <c:pt idx="41">
                  <c:v>240</c:v>
                </c:pt>
                <c:pt idx="42">
                  <c:v>235</c:v>
                </c:pt>
                <c:pt idx="43">
                  <c:v>230</c:v>
                </c:pt>
                <c:pt idx="44">
                  <c:v>225</c:v>
                </c:pt>
                <c:pt idx="45">
                  <c:v>220</c:v>
                </c:pt>
                <c:pt idx="46">
                  <c:v>215</c:v>
                </c:pt>
                <c:pt idx="47">
                  <c:v>210</c:v>
                </c:pt>
                <c:pt idx="48">
                  <c:v>205</c:v>
                </c:pt>
                <c:pt idx="49">
                  <c:v>200</c:v>
                </c:pt>
                <c:pt idx="50">
                  <c:v>195</c:v>
                </c:pt>
                <c:pt idx="51">
                  <c:v>190</c:v>
                </c:pt>
                <c:pt idx="52">
                  <c:v>185</c:v>
                </c:pt>
                <c:pt idx="53">
                  <c:v>180</c:v>
                </c:pt>
                <c:pt idx="54">
                  <c:v>175</c:v>
                </c:pt>
                <c:pt idx="55">
                  <c:v>170</c:v>
                </c:pt>
                <c:pt idx="56">
                  <c:v>165</c:v>
                </c:pt>
                <c:pt idx="57">
                  <c:v>160</c:v>
                </c:pt>
                <c:pt idx="58">
                  <c:v>155</c:v>
                </c:pt>
                <c:pt idx="59">
                  <c:v>150</c:v>
                </c:pt>
                <c:pt idx="60">
                  <c:v>145</c:v>
                </c:pt>
                <c:pt idx="61">
                  <c:v>140</c:v>
                </c:pt>
                <c:pt idx="62">
                  <c:v>135</c:v>
                </c:pt>
                <c:pt idx="63">
                  <c:v>130</c:v>
                </c:pt>
                <c:pt idx="64">
                  <c:v>125</c:v>
                </c:pt>
                <c:pt idx="65">
                  <c:v>120</c:v>
                </c:pt>
                <c:pt idx="66">
                  <c:v>115</c:v>
                </c:pt>
                <c:pt idx="67">
                  <c:v>110</c:v>
                </c:pt>
                <c:pt idx="68">
                  <c:v>105</c:v>
                </c:pt>
                <c:pt idx="69">
                  <c:v>100</c:v>
                </c:pt>
                <c:pt idx="70">
                  <c:v>95</c:v>
                </c:pt>
                <c:pt idx="71">
                  <c:v>90</c:v>
                </c:pt>
                <c:pt idx="72">
                  <c:v>85</c:v>
                </c:pt>
                <c:pt idx="73">
                  <c:v>80</c:v>
                </c:pt>
                <c:pt idx="74">
                  <c:v>75</c:v>
                </c:pt>
                <c:pt idx="75">
                  <c:v>70</c:v>
                </c:pt>
                <c:pt idx="76">
                  <c:v>65</c:v>
                </c:pt>
                <c:pt idx="77">
                  <c:v>60</c:v>
                </c:pt>
                <c:pt idx="78">
                  <c:v>55</c:v>
                </c:pt>
                <c:pt idx="79">
                  <c:v>50</c:v>
                </c:pt>
                <c:pt idx="80">
                  <c:v>45</c:v>
                </c:pt>
                <c:pt idx="81">
                  <c:v>40</c:v>
                </c:pt>
                <c:pt idx="82">
                  <c:v>35</c:v>
                </c:pt>
                <c:pt idx="83">
                  <c:v>30</c:v>
                </c:pt>
                <c:pt idx="84">
                  <c:v>25</c:v>
                </c:pt>
                <c:pt idx="85">
                  <c:v>20</c:v>
                </c:pt>
                <c:pt idx="86">
                  <c:v>15</c:v>
                </c:pt>
                <c:pt idx="87">
                  <c:v>10</c:v>
                </c:pt>
                <c:pt idx="88">
                  <c:v>5</c:v>
                </c:pt>
                <c:pt idx="89">
                  <c:v>0</c:v>
                </c:pt>
                <c:pt idx="90">
                  <c:v>-5</c:v>
                </c:pt>
                <c:pt idx="91">
                  <c:v>-10</c:v>
                </c:pt>
                <c:pt idx="92">
                  <c:v>-15</c:v>
                </c:pt>
                <c:pt idx="93">
                  <c:v>-20</c:v>
                </c:pt>
                <c:pt idx="94">
                  <c:v>-25</c:v>
                </c:pt>
                <c:pt idx="95">
                  <c:v>-30</c:v>
                </c:pt>
                <c:pt idx="96">
                  <c:v>-35</c:v>
                </c:pt>
                <c:pt idx="97">
                  <c:v>-40</c:v>
                </c:pt>
                <c:pt idx="98">
                  <c:v>-45</c:v>
                </c:pt>
                <c:pt idx="99">
                  <c:v>-50</c:v>
                </c:pt>
                <c:pt idx="100">
                  <c:v>-55</c:v>
                </c:pt>
                <c:pt idx="101">
                  <c:v>-60</c:v>
                </c:pt>
                <c:pt idx="102">
                  <c:v>-65</c:v>
                </c:pt>
                <c:pt idx="103">
                  <c:v>-70</c:v>
                </c:pt>
                <c:pt idx="104">
                  <c:v>-75</c:v>
                </c:pt>
                <c:pt idx="105">
                  <c:v>-80</c:v>
                </c:pt>
                <c:pt idx="106">
                  <c:v>-85</c:v>
                </c:pt>
                <c:pt idx="107">
                  <c:v>-90</c:v>
                </c:pt>
                <c:pt idx="108">
                  <c:v>-95</c:v>
                </c:pt>
                <c:pt idx="109">
                  <c:v>-100</c:v>
                </c:pt>
                <c:pt idx="110">
                  <c:v>-105</c:v>
                </c:pt>
                <c:pt idx="111">
                  <c:v>-110</c:v>
                </c:pt>
                <c:pt idx="112">
                  <c:v>-115</c:v>
                </c:pt>
                <c:pt idx="113">
                  <c:v>-120</c:v>
                </c:pt>
                <c:pt idx="114">
                  <c:v>-125</c:v>
                </c:pt>
                <c:pt idx="115">
                  <c:v>-130</c:v>
                </c:pt>
                <c:pt idx="116">
                  <c:v>-135</c:v>
                </c:pt>
                <c:pt idx="117">
                  <c:v>-140</c:v>
                </c:pt>
                <c:pt idx="118">
                  <c:v>-145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Lapa1!$H$6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val>
            <c:numRef>
              <c:f>Lapa1!$H$7:$H$125</c:f>
              <c:numCache>
                <c:formatCode>#,##0</c:formatCode>
                <c:ptCount val="119"/>
                <c:pt idx="0">
                  <c:v>24</c:v>
                </c:pt>
                <c:pt idx="1">
                  <c:v>48</c:v>
                </c:pt>
                <c:pt idx="2">
                  <c:v>72</c:v>
                </c:pt>
                <c:pt idx="3">
                  <c:v>96</c:v>
                </c:pt>
                <c:pt idx="4">
                  <c:v>120</c:v>
                </c:pt>
                <c:pt idx="5">
                  <c:v>144</c:v>
                </c:pt>
                <c:pt idx="6">
                  <c:v>168</c:v>
                </c:pt>
                <c:pt idx="7">
                  <c:v>192</c:v>
                </c:pt>
                <c:pt idx="8">
                  <c:v>216</c:v>
                </c:pt>
                <c:pt idx="9">
                  <c:v>240</c:v>
                </c:pt>
                <c:pt idx="10">
                  <c:v>264</c:v>
                </c:pt>
                <c:pt idx="11">
                  <c:v>288</c:v>
                </c:pt>
                <c:pt idx="12">
                  <c:v>312</c:v>
                </c:pt>
                <c:pt idx="13">
                  <c:v>336</c:v>
                </c:pt>
                <c:pt idx="14">
                  <c:v>360</c:v>
                </c:pt>
                <c:pt idx="15">
                  <c:v>354</c:v>
                </c:pt>
                <c:pt idx="16">
                  <c:v>348</c:v>
                </c:pt>
                <c:pt idx="17">
                  <c:v>342</c:v>
                </c:pt>
                <c:pt idx="18">
                  <c:v>336</c:v>
                </c:pt>
                <c:pt idx="19">
                  <c:v>330</c:v>
                </c:pt>
                <c:pt idx="20">
                  <c:v>324</c:v>
                </c:pt>
                <c:pt idx="21">
                  <c:v>318</c:v>
                </c:pt>
                <c:pt idx="22">
                  <c:v>312</c:v>
                </c:pt>
                <c:pt idx="23">
                  <c:v>306</c:v>
                </c:pt>
                <c:pt idx="24">
                  <c:v>300</c:v>
                </c:pt>
                <c:pt idx="25">
                  <c:v>294</c:v>
                </c:pt>
                <c:pt idx="26">
                  <c:v>288</c:v>
                </c:pt>
                <c:pt idx="27">
                  <c:v>282</c:v>
                </c:pt>
                <c:pt idx="28">
                  <c:v>276</c:v>
                </c:pt>
                <c:pt idx="29">
                  <c:v>270</c:v>
                </c:pt>
                <c:pt idx="30">
                  <c:v>264</c:v>
                </c:pt>
                <c:pt idx="31">
                  <c:v>258</c:v>
                </c:pt>
                <c:pt idx="32">
                  <c:v>252</c:v>
                </c:pt>
                <c:pt idx="33">
                  <c:v>246</c:v>
                </c:pt>
                <c:pt idx="34">
                  <c:v>240</c:v>
                </c:pt>
                <c:pt idx="35">
                  <c:v>234</c:v>
                </c:pt>
                <c:pt idx="36">
                  <c:v>228</c:v>
                </c:pt>
                <c:pt idx="37">
                  <c:v>222</c:v>
                </c:pt>
                <c:pt idx="38">
                  <c:v>216</c:v>
                </c:pt>
                <c:pt idx="39">
                  <c:v>210</c:v>
                </c:pt>
                <c:pt idx="40">
                  <c:v>204</c:v>
                </c:pt>
                <c:pt idx="41">
                  <c:v>198</c:v>
                </c:pt>
                <c:pt idx="42">
                  <c:v>192</c:v>
                </c:pt>
                <c:pt idx="43">
                  <c:v>186</c:v>
                </c:pt>
                <c:pt idx="44">
                  <c:v>180</c:v>
                </c:pt>
                <c:pt idx="45">
                  <c:v>174</c:v>
                </c:pt>
                <c:pt idx="46">
                  <c:v>168</c:v>
                </c:pt>
                <c:pt idx="47">
                  <c:v>162</c:v>
                </c:pt>
                <c:pt idx="48">
                  <c:v>156</c:v>
                </c:pt>
                <c:pt idx="49">
                  <c:v>150</c:v>
                </c:pt>
                <c:pt idx="50">
                  <c:v>144</c:v>
                </c:pt>
                <c:pt idx="51">
                  <c:v>138</c:v>
                </c:pt>
                <c:pt idx="52">
                  <c:v>132</c:v>
                </c:pt>
                <c:pt idx="53">
                  <c:v>126</c:v>
                </c:pt>
                <c:pt idx="54">
                  <c:v>120</c:v>
                </c:pt>
                <c:pt idx="55">
                  <c:v>114</c:v>
                </c:pt>
                <c:pt idx="56">
                  <c:v>108</c:v>
                </c:pt>
                <c:pt idx="57">
                  <c:v>102</c:v>
                </c:pt>
                <c:pt idx="58">
                  <c:v>96</c:v>
                </c:pt>
                <c:pt idx="59">
                  <c:v>90</c:v>
                </c:pt>
                <c:pt idx="60">
                  <c:v>84</c:v>
                </c:pt>
                <c:pt idx="61">
                  <c:v>78</c:v>
                </c:pt>
                <c:pt idx="62">
                  <c:v>72</c:v>
                </c:pt>
                <c:pt idx="63">
                  <c:v>66</c:v>
                </c:pt>
                <c:pt idx="64">
                  <c:v>60</c:v>
                </c:pt>
                <c:pt idx="65">
                  <c:v>54</c:v>
                </c:pt>
                <c:pt idx="66">
                  <c:v>48</c:v>
                </c:pt>
                <c:pt idx="67">
                  <c:v>42</c:v>
                </c:pt>
                <c:pt idx="68">
                  <c:v>36</c:v>
                </c:pt>
                <c:pt idx="69">
                  <c:v>30</c:v>
                </c:pt>
                <c:pt idx="70">
                  <c:v>24</c:v>
                </c:pt>
                <c:pt idx="71">
                  <c:v>18</c:v>
                </c:pt>
                <c:pt idx="72">
                  <c:v>12</c:v>
                </c:pt>
                <c:pt idx="73">
                  <c:v>6</c:v>
                </c:pt>
                <c:pt idx="74">
                  <c:v>0</c:v>
                </c:pt>
                <c:pt idx="75">
                  <c:v>-6</c:v>
                </c:pt>
                <c:pt idx="76">
                  <c:v>-12</c:v>
                </c:pt>
                <c:pt idx="77">
                  <c:v>-18</c:v>
                </c:pt>
                <c:pt idx="78">
                  <c:v>-24</c:v>
                </c:pt>
                <c:pt idx="79">
                  <c:v>-30</c:v>
                </c:pt>
                <c:pt idx="80">
                  <c:v>-36</c:v>
                </c:pt>
                <c:pt idx="81">
                  <c:v>-42</c:v>
                </c:pt>
                <c:pt idx="82">
                  <c:v>-48</c:v>
                </c:pt>
                <c:pt idx="83">
                  <c:v>-54</c:v>
                </c:pt>
                <c:pt idx="84">
                  <c:v>-60</c:v>
                </c:pt>
                <c:pt idx="85">
                  <c:v>-66</c:v>
                </c:pt>
                <c:pt idx="86">
                  <c:v>-72</c:v>
                </c:pt>
                <c:pt idx="87">
                  <c:v>-78</c:v>
                </c:pt>
                <c:pt idx="88">
                  <c:v>-84</c:v>
                </c:pt>
                <c:pt idx="89">
                  <c:v>-90</c:v>
                </c:pt>
                <c:pt idx="90">
                  <c:v>-96</c:v>
                </c:pt>
                <c:pt idx="91">
                  <c:v>-102</c:v>
                </c:pt>
                <c:pt idx="92">
                  <c:v>-108</c:v>
                </c:pt>
                <c:pt idx="93">
                  <c:v>-114</c:v>
                </c:pt>
                <c:pt idx="94">
                  <c:v>-120</c:v>
                </c:pt>
                <c:pt idx="95">
                  <c:v>-126</c:v>
                </c:pt>
                <c:pt idx="96">
                  <c:v>-132</c:v>
                </c:pt>
                <c:pt idx="97">
                  <c:v>-138</c:v>
                </c:pt>
                <c:pt idx="98">
                  <c:v>-144</c:v>
                </c:pt>
                <c:pt idx="99">
                  <c:v>-150</c:v>
                </c:pt>
                <c:pt idx="100">
                  <c:v>-156</c:v>
                </c:pt>
                <c:pt idx="101">
                  <c:v>-162</c:v>
                </c:pt>
                <c:pt idx="102">
                  <c:v>-168</c:v>
                </c:pt>
                <c:pt idx="103">
                  <c:v>-174</c:v>
                </c:pt>
                <c:pt idx="104">
                  <c:v>-180</c:v>
                </c:pt>
                <c:pt idx="105">
                  <c:v>-186</c:v>
                </c:pt>
                <c:pt idx="106">
                  <c:v>-192</c:v>
                </c:pt>
                <c:pt idx="107">
                  <c:v>-198</c:v>
                </c:pt>
                <c:pt idx="108">
                  <c:v>-204</c:v>
                </c:pt>
                <c:pt idx="109">
                  <c:v>-210</c:v>
                </c:pt>
                <c:pt idx="110">
                  <c:v>-216</c:v>
                </c:pt>
                <c:pt idx="111">
                  <c:v>-222</c:v>
                </c:pt>
                <c:pt idx="112">
                  <c:v>-228</c:v>
                </c:pt>
                <c:pt idx="113">
                  <c:v>-234</c:v>
                </c:pt>
                <c:pt idx="114">
                  <c:v>-240</c:v>
                </c:pt>
                <c:pt idx="115">
                  <c:v>-246</c:v>
                </c:pt>
                <c:pt idx="116">
                  <c:v>-252</c:v>
                </c:pt>
                <c:pt idx="117">
                  <c:v>-258</c:v>
                </c:pt>
                <c:pt idx="118">
                  <c:v>-264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Lapa1!$K$6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val>
            <c:numRef>
              <c:f>Lapa1!$K$7:$K$125</c:f>
              <c:numCache>
                <c:formatCode>#,##0</c:formatCode>
                <c:ptCount val="119"/>
                <c:pt idx="0">
                  <c:v>24</c:v>
                </c:pt>
                <c:pt idx="1">
                  <c:v>48</c:v>
                </c:pt>
                <c:pt idx="2">
                  <c:v>72</c:v>
                </c:pt>
                <c:pt idx="3">
                  <c:v>96</c:v>
                </c:pt>
                <c:pt idx="4">
                  <c:v>120</c:v>
                </c:pt>
                <c:pt idx="5">
                  <c:v>144</c:v>
                </c:pt>
                <c:pt idx="6">
                  <c:v>168</c:v>
                </c:pt>
                <c:pt idx="7">
                  <c:v>192</c:v>
                </c:pt>
                <c:pt idx="8">
                  <c:v>216</c:v>
                </c:pt>
                <c:pt idx="9">
                  <c:v>240</c:v>
                </c:pt>
                <c:pt idx="10">
                  <c:v>264</c:v>
                </c:pt>
                <c:pt idx="11">
                  <c:v>288</c:v>
                </c:pt>
                <c:pt idx="12">
                  <c:v>312</c:v>
                </c:pt>
                <c:pt idx="13">
                  <c:v>336</c:v>
                </c:pt>
                <c:pt idx="14">
                  <c:v>360</c:v>
                </c:pt>
                <c:pt idx="15">
                  <c:v>354</c:v>
                </c:pt>
                <c:pt idx="16">
                  <c:v>348</c:v>
                </c:pt>
                <c:pt idx="17">
                  <c:v>342</c:v>
                </c:pt>
                <c:pt idx="18">
                  <c:v>336</c:v>
                </c:pt>
                <c:pt idx="19">
                  <c:v>330</c:v>
                </c:pt>
                <c:pt idx="20">
                  <c:v>324</c:v>
                </c:pt>
                <c:pt idx="21">
                  <c:v>318</c:v>
                </c:pt>
                <c:pt idx="22">
                  <c:v>312</c:v>
                </c:pt>
                <c:pt idx="23">
                  <c:v>306</c:v>
                </c:pt>
                <c:pt idx="24">
                  <c:v>300</c:v>
                </c:pt>
                <c:pt idx="25">
                  <c:v>294</c:v>
                </c:pt>
                <c:pt idx="26">
                  <c:v>288</c:v>
                </c:pt>
                <c:pt idx="27">
                  <c:v>282</c:v>
                </c:pt>
                <c:pt idx="28">
                  <c:v>276</c:v>
                </c:pt>
                <c:pt idx="29">
                  <c:v>270</c:v>
                </c:pt>
                <c:pt idx="30">
                  <c:v>264</c:v>
                </c:pt>
                <c:pt idx="31">
                  <c:v>258</c:v>
                </c:pt>
                <c:pt idx="32">
                  <c:v>252</c:v>
                </c:pt>
                <c:pt idx="33">
                  <c:v>246</c:v>
                </c:pt>
                <c:pt idx="34">
                  <c:v>240</c:v>
                </c:pt>
                <c:pt idx="35">
                  <c:v>234</c:v>
                </c:pt>
                <c:pt idx="36">
                  <c:v>228</c:v>
                </c:pt>
                <c:pt idx="37">
                  <c:v>222</c:v>
                </c:pt>
                <c:pt idx="38">
                  <c:v>216</c:v>
                </c:pt>
                <c:pt idx="39">
                  <c:v>210</c:v>
                </c:pt>
                <c:pt idx="40">
                  <c:v>204</c:v>
                </c:pt>
                <c:pt idx="41">
                  <c:v>198</c:v>
                </c:pt>
                <c:pt idx="42">
                  <c:v>192</c:v>
                </c:pt>
                <c:pt idx="43">
                  <c:v>186</c:v>
                </c:pt>
                <c:pt idx="44">
                  <c:v>180</c:v>
                </c:pt>
                <c:pt idx="45">
                  <c:v>174</c:v>
                </c:pt>
                <c:pt idx="46">
                  <c:v>168</c:v>
                </c:pt>
                <c:pt idx="47">
                  <c:v>162</c:v>
                </c:pt>
                <c:pt idx="48">
                  <c:v>156</c:v>
                </c:pt>
                <c:pt idx="49">
                  <c:v>150</c:v>
                </c:pt>
                <c:pt idx="50">
                  <c:v>144</c:v>
                </c:pt>
                <c:pt idx="51">
                  <c:v>138</c:v>
                </c:pt>
                <c:pt idx="52">
                  <c:v>132</c:v>
                </c:pt>
                <c:pt idx="53">
                  <c:v>126</c:v>
                </c:pt>
                <c:pt idx="54">
                  <c:v>120</c:v>
                </c:pt>
                <c:pt idx="55">
                  <c:v>114</c:v>
                </c:pt>
                <c:pt idx="56">
                  <c:v>108</c:v>
                </c:pt>
                <c:pt idx="57">
                  <c:v>102</c:v>
                </c:pt>
                <c:pt idx="58">
                  <c:v>96</c:v>
                </c:pt>
                <c:pt idx="59">
                  <c:v>90</c:v>
                </c:pt>
                <c:pt idx="60">
                  <c:v>84</c:v>
                </c:pt>
                <c:pt idx="61">
                  <c:v>78</c:v>
                </c:pt>
                <c:pt idx="62">
                  <c:v>72</c:v>
                </c:pt>
                <c:pt idx="63">
                  <c:v>66</c:v>
                </c:pt>
                <c:pt idx="64">
                  <c:v>60</c:v>
                </c:pt>
                <c:pt idx="65">
                  <c:v>54</c:v>
                </c:pt>
                <c:pt idx="66">
                  <c:v>48</c:v>
                </c:pt>
                <c:pt idx="67">
                  <c:v>42</c:v>
                </c:pt>
                <c:pt idx="68">
                  <c:v>36</c:v>
                </c:pt>
                <c:pt idx="69">
                  <c:v>30</c:v>
                </c:pt>
                <c:pt idx="70">
                  <c:v>24</c:v>
                </c:pt>
                <c:pt idx="71">
                  <c:v>18</c:v>
                </c:pt>
                <c:pt idx="72">
                  <c:v>12</c:v>
                </c:pt>
                <c:pt idx="73">
                  <c:v>6</c:v>
                </c:pt>
                <c:pt idx="74">
                  <c:v>0</c:v>
                </c:pt>
                <c:pt idx="75">
                  <c:v>-6</c:v>
                </c:pt>
                <c:pt idx="76">
                  <c:v>-12</c:v>
                </c:pt>
                <c:pt idx="77">
                  <c:v>-18</c:v>
                </c:pt>
                <c:pt idx="78">
                  <c:v>-24</c:v>
                </c:pt>
                <c:pt idx="79">
                  <c:v>-30</c:v>
                </c:pt>
                <c:pt idx="80">
                  <c:v>-36</c:v>
                </c:pt>
                <c:pt idx="81">
                  <c:v>-42</c:v>
                </c:pt>
                <c:pt idx="82">
                  <c:v>-48</c:v>
                </c:pt>
                <c:pt idx="83">
                  <c:v>-54</c:v>
                </c:pt>
                <c:pt idx="84">
                  <c:v>-60</c:v>
                </c:pt>
                <c:pt idx="85">
                  <c:v>-66</c:v>
                </c:pt>
                <c:pt idx="86">
                  <c:v>-72</c:v>
                </c:pt>
                <c:pt idx="87">
                  <c:v>-78</c:v>
                </c:pt>
                <c:pt idx="88">
                  <c:v>-84</c:v>
                </c:pt>
                <c:pt idx="89">
                  <c:v>-90</c:v>
                </c:pt>
                <c:pt idx="90">
                  <c:v>-96</c:v>
                </c:pt>
                <c:pt idx="91">
                  <c:v>-102</c:v>
                </c:pt>
                <c:pt idx="92">
                  <c:v>-108</c:v>
                </c:pt>
                <c:pt idx="93">
                  <c:v>-114</c:v>
                </c:pt>
                <c:pt idx="94">
                  <c:v>-120</c:v>
                </c:pt>
                <c:pt idx="95">
                  <c:v>-126</c:v>
                </c:pt>
                <c:pt idx="96">
                  <c:v>-132</c:v>
                </c:pt>
                <c:pt idx="97">
                  <c:v>-138</c:v>
                </c:pt>
                <c:pt idx="98">
                  <c:v>-144</c:v>
                </c:pt>
                <c:pt idx="99">
                  <c:v>-150</c:v>
                </c:pt>
                <c:pt idx="100">
                  <c:v>-156</c:v>
                </c:pt>
                <c:pt idx="101">
                  <c:v>-162</c:v>
                </c:pt>
                <c:pt idx="102">
                  <c:v>-168</c:v>
                </c:pt>
                <c:pt idx="103">
                  <c:v>-174</c:v>
                </c:pt>
                <c:pt idx="104">
                  <c:v>-180</c:v>
                </c:pt>
                <c:pt idx="105">
                  <c:v>-186</c:v>
                </c:pt>
                <c:pt idx="106">
                  <c:v>-192</c:v>
                </c:pt>
                <c:pt idx="107">
                  <c:v>-198</c:v>
                </c:pt>
                <c:pt idx="108">
                  <c:v>-204</c:v>
                </c:pt>
                <c:pt idx="109">
                  <c:v>-210</c:v>
                </c:pt>
                <c:pt idx="110">
                  <c:v>-216</c:v>
                </c:pt>
                <c:pt idx="111">
                  <c:v>-222</c:v>
                </c:pt>
                <c:pt idx="112">
                  <c:v>-228</c:v>
                </c:pt>
                <c:pt idx="113">
                  <c:v>-234</c:v>
                </c:pt>
                <c:pt idx="114">
                  <c:v>-240</c:v>
                </c:pt>
                <c:pt idx="115">
                  <c:v>-246</c:v>
                </c:pt>
                <c:pt idx="116">
                  <c:v>-252</c:v>
                </c:pt>
                <c:pt idx="117">
                  <c:v>-258</c:v>
                </c:pt>
                <c:pt idx="118">
                  <c:v>-264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Lapa1!$N$6</c:f>
              <c:strCache>
                <c:ptCount val="1"/>
                <c:pt idx="0">
                  <c:v>2018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val>
            <c:numRef>
              <c:f>Lapa1!$N$7:$N$125</c:f>
              <c:numCache>
                <c:formatCode>#,##0</c:formatCode>
                <c:ptCount val="119"/>
                <c:pt idx="0">
                  <c:v>25</c:v>
                </c:pt>
                <c:pt idx="1">
                  <c:v>50</c:v>
                </c:pt>
                <c:pt idx="2">
                  <c:v>75</c:v>
                </c:pt>
                <c:pt idx="3">
                  <c:v>100</c:v>
                </c:pt>
                <c:pt idx="4">
                  <c:v>125</c:v>
                </c:pt>
                <c:pt idx="5">
                  <c:v>150</c:v>
                </c:pt>
                <c:pt idx="6">
                  <c:v>175</c:v>
                </c:pt>
                <c:pt idx="7">
                  <c:v>200</c:v>
                </c:pt>
                <c:pt idx="8">
                  <c:v>225</c:v>
                </c:pt>
                <c:pt idx="9">
                  <c:v>250</c:v>
                </c:pt>
                <c:pt idx="10">
                  <c:v>275</c:v>
                </c:pt>
                <c:pt idx="11">
                  <c:v>300</c:v>
                </c:pt>
                <c:pt idx="12">
                  <c:v>325</c:v>
                </c:pt>
                <c:pt idx="13">
                  <c:v>350</c:v>
                </c:pt>
                <c:pt idx="14">
                  <c:v>375</c:v>
                </c:pt>
                <c:pt idx="15">
                  <c:v>370</c:v>
                </c:pt>
                <c:pt idx="16">
                  <c:v>365</c:v>
                </c:pt>
                <c:pt idx="17">
                  <c:v>360</c:v>
                </c:pt>
                <c:pt idx="18">
                  <c:v>355</c:v>
                </c:pt>
                <c:pt idx="19">
                  <c:v>350</c:v>
                </c:pt>
                <c:pt idx="20">
                  <c:v>345</c:v>
                </c:pt>
                <c:pt idx="21">
                  <c:v>340</c:v>
                </c:pt>
                <c:pt idx="22">
                  <c:v>335</c:v>
                </c:pt>
                <c:pt idx="23">
                  <c:v>330</c:v>
                </c:pt>
                <c:pt idx="24">
                  <c:v>325</c:v>
                </c:pt>
                <c:pt idx="25">
                  <c:v>320</c:v>
                </c:pt>
                <c:pt idx="26">
                  <c:v>315</c:v>
                </c:pt>
                <c:pt idx="27">
                  <c:v>310</c:v>
                </c:pt>
                <c:pt idx="28">
                  <c:v>305</c:v>
                </c:pt>
                <c:pt idx="29">
                  <c:v>300</c:v>
                </c:pt>
                <c:pt idx="30">
                  <c:v>295</c:v>
                </c:pt>
                <c:pt idx="31">
                  <c:v>290</c:v>
                </c:pt>
                <c:pt idx="32">
                  <c:v>285</c:v>
                </c:pt>
                <c:pt idx="33">
                  <c:v>280</c:v>
                </c:pt>
                <c:pt idx="34">
                  <c:v>275</c:v>
                </c:pt>
                <c:pt idx="35">
                  <c:v>270</c:v>
                </c:pt>
                <c:pt idx="36">
                  <c:v>265</c:v>
                </c:pt>
                <c:pt idx="37">
                  <c:v>260</c:v>
                </c:pt>
                <c:pt idx="38">
                  <c:v>255</c:v>
                </c:pt>
                <c:pt idx="39">
                  <c:v>250</c:v>
                </c:pt>
                <c:pt idx="40">
                  <c:v>245</c:v>
                </c:pt>
                <c:pt idx="41">
                  <c:v>240</c:v>
                </c:pt>
                <c:pt idx="42">
                  <c:v>235</c:v>
                </c:pt>
                <c:pt idx="43">
                  <c:v>230</c:v>
                </c:pt>
                <c:pt idx="44">
                  <c:v>225</c:v>
                </c:pt>
                <c:pt idx="45">
                  <c:v>220</c:v>
                </c:pt>
                <c:pt idx="46">
                  <c:v>215</c:v>
                </c:pt>
                <c:pt idx="47">
                  <c:v>210</c:v>
                </c:pt>
                <c:pt idx="48">
                  <c:v>205</c:v>
                </c:pt>
                <c:pt idx="49">
                  <c:v>200</c:v>
                </c:pt>
                <c:pt idx="50">
                  <c:v>195</c:v>
                </c:pt>
                <c:pt idx="51">
                  <c:v>190</c:v>
                </c:pt>
                <c:pt idx="52">
                  <c:v>185</c:v>
                </c:pt>
                <c:pt idx="53">
                  <c:v>180</c:v>
                </c:pt>
                <c:pt idx="54">
                  <c:v>175</c:v>
                </c:pt>
                <c:pt idx="55">
                  <c:v>170</c:v>
                </c:pt>
                <c:pt idx="56">
                  <c:v>165</c:v>
                </c:pt>
                <c:pt idx="57">
                  <c:v>160</c:v>
                </c:pt>
                <c:pt idx="58">
                  <c:v>155</c:v>
                </c:pt>
                <c:pt idx="59">
                  <c:v>150</c:v>
                </c:pt>
                <c:pt idx="60">
                  <c:v>145</c:v>
                </c:pt>
                <c:pt idx="61">
                  <c:v>140</c:v>
                </c:pt>
                <c:pt idx="62">
                  <c:v>135</c:v>
                </c:pt>
                <c:pt idx="63">
                  <c:v>130</c:v>
                </c:pt>
                <c:pt idx="64">
                  <c:v>125</c:v>
                </c:pt>
                <c:pt idx="65">
                  <c:v>120</c:v>
                </c:pt>
                <c:pt idx="66">
                  <c:v>115</c:v>
                </c:pt>
                <c:pt idx="67">
                  <c:v>110</c:v>
                </c:pt>
                <c:pt idx="68">
                  <c:v>105</c:v>
                </c:pt>
                <c:pt idx="69">
                  <c:v>100</c:v>
                </c:pt>
                <c:pt idx="70">
                  <c:v>95</c:v>
                </c:pt>
                <c:pt idx="71">
                  <c:v>90</c:v>
                </c:pt>
                <c:pt idx="72">
                  <c:v>85</c:v>
                </c:pt>
                <c:pt idx="73">
                  <c:v>80</c:v>
                </c:pt>
                <c:pt idx="74">
                  <c:v>75</c:v>
                </c:pt>
                <c:pt idx="75">
                  <c:v>70</c:v>
                </c:pt>
                <c:pt idx="76">
                  <c:v>65</c:v>
                </c:pt>
                <c:pt idx="77">
                  <c:v>60</c:v>
                </c:pt>
                <c:pt idx="78">
                  <c:v>55</c:v>
                </c:pt>
                <c:pt idx="79">
                  <c:v>50</c:v>
                </c:pt>
                <c:pt idx="80">
                  <c:v>45</c:v>
                </c:pt>
                <c:pt idx="81">
                  <c:v>40</c:v>
                </c:pt>
                <c:pt idx="82">
                  <c:v>35</c:v>
                </c:pt>
                <c:pt idx="83">
                  <c:v>30</c:v>
                </c:pt>
                <c:pt idx="84">
                  <c:v>25</c:v>
                </c:pt>
                <c:pt idx="85">
                  <c:v>20</c:v>
                </c:pt>
                <c:pt idx="86">
                  <c:v>15</c:v>
                </c:pt>
                <c:pt idx="87">
                  <c:v>10</c:v>
                </c:pt>
                <c:pt idx="88">
                  <c:v>5</c:v>
                </c:pt>
                <c:pt idx="89">
                  <c:v>0</c:v>
                </c:pt>
                <c:pt idx="90">
                  <c:v>-5</c:v>
                </c:pt>
                <c:pt idx="91">
                  <c:v>-10</c:v>
                </c:pt>
                <c:pt idx="92">
                  <c:v>-15</c:v>
                </c:pt>
                <c:pt idx="93">
                  <c:v>-20</c:v>
                </c:pt>
                <c:pt idx="94">
                  <c:v>-25</c:v>
                </c:pt>
                <c:pt idx="95">
                  <c:v>-30</c:v>
                </c:pt>
                <c:pt idx="96">
                  <c:v>-35</c:v>
                </c:pt>
                <c:pt idx="97">
                  <c:v>-40</c:v>
                </c:pt>
                <c:pt idx="98">
                  <c:v>-45</c:v>
                </c:pt>
                <c:pt idx="99">
                  <c:v>-50</c:v>
                </c:pt>
                <c:pt idx="100">
                  <c:v>-55</c:v>
                </c:pt>
                <c:pt idx="101">
                  <c:v>-60</c:v>
                </c:pt>
                <c:pt idx="102">
                  <c:v>-65</c:v>
                </c:pt>
                <c:pt idx="103">
                  <c:v>-70</c:v>
                </c:pt>
                <c:pt idx="104">
                  <c:v>-75</c:v>
                </c:pt>
                <c:pt idx="105">
                  <c:v>-80</c:v>
                </c:pt>
                <c:pt idx="106">
                  <c:v>-85</c:v>
                </c:pt>
                <c:pt idx="107">
                  <c:v>-90</c:v>
                </c:pt>
                <c:pt idx="108">
                  <c:v>-95</c:v>
                </c:pt>
                <c:pt idx="109">
                  <c:v>-100</c:v>
                </c:pt>
                <c:pt idx="110">
                  <c:v>-105</c:v>
                </c:pt>
                <c:pt idx="111">
                  <c:v>-110</c:v>
                </c:pt>
                <c:pt idx="112">
                  <c:v>-115</c:v>
                </c:pt>
                <c:pt idx="113">
                  <c:v>-120</c:v>
                </c:pt>
                <c:pt idx="114">
                  <c:v>-125</c:v>
                </c:pt>
                <c:pt idx="115">
                  <c:v>-130</c:v>
                </c:pt>
                <c:pt idx="116">
                  <c:v>-135</c:v>
                </c:pt>
                <c:pt idx="117">
                  <c:v>-140</c:v>
                </c:pt>
                <c:pt idx="118">
                  <c:v>-145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Lapa1!$Q$6</c:f>
              <c:strCache>
                <c:ptCount val="1"/>
                <c:pt idx="0">
                  <c:v>2019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Lapa1!$Q$7:$Q$125</c:f>
              <c:numCache>
                <c:formatCode>#,##0</c:formatCode>
                <c:ptCount val="119"/>
                <c:pt idx="0">
                  <c:v>24</c:v>
                </c:pt>
                <c:pt idx="1">
                  <c:v>48</c:v>
                </c:pt>
                <c:pt idx="2">
                  <c:v>72</c:v>
                </c:pt>
                <c:pt idx="3">
                  <c:v>96</c:v>
                </c:pt>
                <c:pt idx="4">
                  <c:v>120</c:v>
                </c:pt>
                <c:pt idx="5">
                  <c:v>144</c:v>
                </c:pt>
                <c:pt idx="6">
                  <c:v>168</c:v>
                </c:pt>
                <c:pt idx="7">
                  <c:v>192</c:v>
                </c:pt>
                <c:pt idx="8">
                  <c:v>216</c:v>
                </c:pt>
                <c:pt idx="9">
                  <c:v>240</c:v>
                </c:pt>
                <c:pt idx="10">
                  <c:v>264</c:v>
                </c:pt>
                <c:pt idx="11">
                  <c:v>288</c:v>
                </c:pt>
                <c:pt idx="12">
                  <c:v>312</c:v>
                </c:pt>
                <c:pt idx="13">
                  <c:v>336</c:v>
                </c:pt>
                <c:pt idx="14">
                  <c:v>360</c:v>
                </c:pt>
                <c:pt idx="15">
                  <c:v>354</c:v>
                </c:pt>
                <c:pt idx="16">
                  <c:v>348</c:v>
                </c:pt>
                <c:pt idx="17">
                  <c:v>342</c:v>
                </c:pt>
                <c:pt idx="18">
                  <c:v>336</c:v>
                </c:pt>
                <c:pt idx="19">
                  <c:v>330</c:v>
                </c:pt>
                <c:pt idx="20">
                  <c:v>324</c:v>
                </c:pt>
                <c:pt idx="21">
                  <c:v>318</c:v>
                </c:pt>
                <c:pt idx="22">
                  <c:v>312</c:v>
                </c:pt>
                <c:pt idx="23">
                  <c:v>306</c:v>
                </c:pt>
                <c:pt idx="24">
                  <c:v>300</c:v>
                </c:pt>
                <c:pt idx="25">
                  <c:v>294</c:v>
                </c:pt>
                <c:pt idx="26">
                  <c:v>288</c:v>
                </c:pt>
                <c:pt idx="27">
                  <c:v>282</c:v>
                </c:pt>
                <c:pt idx="28">
                  <c:v>276</c:v>
                </c:pt>
                <c:pt idx="29">
                  <c:v>270</c:v>
                </c:pt>
                <c:pt idx="30">
                  <c:v>264</c:v>
                </c:pt>
                <c:pt idx="31">
                  <c:v>258</c:v>
                </c:pt>
                <c:pt idx="32">
                  <c:v>252</c:v>
                </c:pt>
                <c:pt idx="33">
                  <c:v>246</c:v>
                </c:pt>
                <c:pt idx="34">
                  <c:v>240</c:v>
                </c:pt>
                <c:pt idx="35">
                  <c:v>234</c:v>
                </c:pt>
                <c:pt idx="36">
                  <c:v>228</c:v>
                </c:pt>
                <c:pt idx="37">
                  <c:v>222</c:v>
                </c:pt>
                <c:pt idx="38">
                  <c:v>216</c:v>
                </c:pt>
                <c:pt idx="39">
                  <c:v>210</c:v>
                </c:pt>
                <c:pt idx="40">
                  <c:v>204</c:v>
                </c:pt>
                <c:pt idx="41">
                  <c:v>198</c:v>
                </c:pt>
                <c:pt idx="42">
                  <c:v>192</c:v>
                </c:pt>
                <c:pt idx="43">
                  <c:v>186</c:v>
                </c:pt>
                <c:pt idx="44">
                  <c:v>180</c:v>
                </c:pt>
                <c:pt idx="45">
                  <c:v>174</c:v>
                </c:pt>
                <c:pt idx="46">
                  <c:v>168</c:v>
                </c:pt>
                <c:pt idx="47">
                  <c:v>162</c:v>
                </c:pt>
                <c:pt idx="48">
                  <c:v>156</c:v>
                </c:pt>
                <c:pt idx="49">
                  <c:v>150</c:v>
                </c:pt>
                <c:pt idx="50">
                  <c:v>144</c:v>
                </c:pt>
                <c:pt idx="51">
                  <c:v>138</c:v>
                </c:pt>
                <c:pt idx="52">
                  <c:v>132</c:v>
                </c:pt>
                <c:pt idx="53">
                  <c:v>126</c:v>
                </c:pt>
                <c:pt idx="54">
                  <c:v>120</c:v>
                </c:pt>
                <c:pt idx="55">
                  <c:v>114</c:v>
                </c:pt>
                <c:pt idx="56">
                  <c:v>108</c:v>
                </c:pt>
                <c:pt idx="57">
                  <c:v>102</c:v>
                </c:pt>
                <c:pt idx="58">
                  <c:v>96</c:v>
                </c:pt>
                <c:pt idx="59">
                  <c:v>90</c:v>
                </c:pt>
                <c:pt idx="60">
                  <c:v>84</c:v>
                </c:pt>
                <c:pt idx="61">
                  <c:v>78</c:v>
                </c:pt>
                <c:pt idx="62">
                  <c:v>72</c:v>
                </c:pt>
                <c:pt idx="63">
                  <c:v>66</c:v>
                </c:pt>
                <c:pt idx="64">
                  <c:v>60</c:v>
                </c:pt>
                <c:pt idx="65">
                  <c:v>54</c:v>
                </c:pt>
                <c:pt idx="66">
                  <c:v>48</c:v>
                </c:pt>
                <c:pt idx="67">
                  <c:v>42</c:v>
                </c:pt>
                <c:pt idx="68">
                  <c:v>36</c:v>
                </c:pt>
                <c:pt idx="69">
                  <c:v>30</c:v>
                </c:pt>
                <c:pt idx="70">
                  <c:v>24</c:v>
                </c:pt>
                <c:pt idx="71">
                  <c:v>18</c:v>
                </c:pt>
                <c:pt idx="72">
                  <c:v>12</c:v>
                </c:pt>
                <c:pt idx="73">
                  <c:v>6</c:v>
                </c:pt>
                <c:pt idx="74">
                  <c:v>0</c:v>
                </c:pt>
                <c:pt idx="75">
                  <c:v>-6</c:v>
                </c:pt>
                <c:pt idx="76">
                  <c:v>-12</c:v>
                </c:pt>
                <c:pt idx="77">
                  <c:v>-18</c:v>
                </c:pt>
                <c:pt idx="78">
                  <c:v>-24</c:v>
                </c:pt>
                <c:pt idx="79">
                  <c:v>-30</c:v>
                </c:pt>
                <c:pt idx="80">
                  <c:v>-36</c:v>
                </c:pt>
                <c:pt idx="81">
                  <c:v>-42</c:v>
                </c:pt>
                <c:pt idx="82">
                  <c:v>-48</c:v>
                </c:pt>
                <c:pt idx="83">
                  <c:v>-54</c:v>
                </c:pt>
                <c:pt idx="84">
                  <c:v>-60</c:v>
                </c:pt>
                <c:pt idx="85">
                  <c:v>-66</c:v>
                </c:pt>
                <c:pt idx="86">
                  <c:v>-72</c:v>
                </c:pt>
                <c:pt idx="87">
                  <c:v>-78</c:v>
                </c:pt>
                <c:pt idx="88">
                  <c:v>-84</c:v>
                </c:pt>
                <c:pt idx="89">
                  <c:v>-90</c:v>
                </c:pt>
                <c:pt idx="90">
                  <c:v>-96</c:v>
                </c:pt>
                <c:pt idx="91">
                  <c:v>-102</c:v>
                </c:pt>
                <c:pt idx="92">
                  <c:v>-108</c:v>
                </c:pt>
                <c:pt idx="93">
                  <c:v>-114</c:v>
                </c:pt>
                <c:pt idx="94">
                  <c:v>-120</c:v>
                </c:pt>
                <c:pt idx="95">
                  <c:v>-126</c:v>
                </c:pt>
                <c:pt idx="96">
                  <c:v>-132</c:v>
                </c:pt>
                <c:pt idx="97">
                  <c:v>-138</c:v>
                </c:pt>
                <c:pt idx="98">
                  <c:v>-144</c:v>
                </c:pt>
                <c:pt idx="99">
                  <c:v>-150</c:v>
                </c:pt>
                <c:pt idx="100">
                  <c:v>-156</c:v>
                </c:pt>
                <c:pt idx="101">
                  <c:v>-162</c:v>
                </c:pt>
                <c:pt idx="102">
                  <c:v>-168</c:v>
                </c:pt>
                <c:pt idx="103">
                  <c:v>-174</c:v>
                </c:pt>
                <c:pt idx="104">
                  <c:v>-180</c:v>
                </c:pt>
                <c:pt idx="105">
                  <c:v>-186</c:v>
                </c:pt>
                <c:pt idx="106">
                  <c:v>-192</c:v>
                </c:pt>
                <c:pt idx="107">
                  <c:v>-198</c:v>
                </c:pt>
                <c:pt idx="108">
                  <c:v>-204</c:v>
                </c:pt>
                <c:pt idx="109">
                  <c:v>-210</c:v>
                </c:pt>
                <c:pt idx="110">
                  <c:v>-216</c:v>
                </c:pt>
                <c:pt idx="111">
                  <c:v>-222</c:v>
                </c:pt>
                <c:pt idx="112">
                  <c:v>-228</c:v>
                </c:pt>
                <c:pt idx="113">
                  <c:v>-234</c:v>
                </c:pt>
                <c:pt idx="114">
                  <c:v>-240</c:v>
                </c:pt>
                <c:pt idx="115">
                  <c:v>-246</c:v>
                </c:pt>
                <c:pt idx="116">
                  <c:v>-252</c:v>
                </c:pt>
                <c:pt idx="117">
                  <c:v>-258</c:v>
                </c:pt>
                <c:pt idx="118">
                  <c:v>-264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168192"/>
        <c:axId val="118182656"/>
      </c:lineChart>
      <c:catAx>
        <c:axId val="118168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ha</a:t>
                </a:r>
              </a:p>
            </c:rich>
          </c:tx>
          <c:layout>
            <c:manualLayout>
              <c:xMode val="edge"/>
              <c:yMode val="edge"/>
              <c:x val="0.51200165626941896"/>
              <c:y val="0.700330197771301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8182656"/>
        <c:crosses val="autoZero"/>
        <c:auto val="1"/>
        <c:lblAlgn val="ctr"/>
        <c:lblOffset val="100"/>
        <c:noMultiLvlLbl val="0"/>
      </c:catAx>
      <c:valAx>
        <c:axId val="118182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starpība, eiro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crossAx val="118168192"/>
        <c:crosses val="autoZero"/>
        <c:crossBetween val="between"/>
      </c:valAx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247E4-A346-4EB2-8D3F-FC05F082555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E627611-D330-4BA1-813E-AB4A4874F4E5}">
      <dgm:prSet phldrT="[Teksts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Pamata maksājuma shēma </a:t>
          </a:r>
          <a:r>
            <a:rPr lang="lv-LV" sz="2000" u="none" spc="0" dirty="0" smtClean="0"/>
            <a:t>(finansējums 40-70%)</a:t>
          </a:r>
          <a:endParaRPr lang="lv-LV" sz="2000" u="none" spc="0" dirty="0">
            <a:latin typeface="+mn-lt"/>
          </a:endParaRPr>
        </a:p>
      </dgm:t>
    </dgm:pt>
    <dgm:pt modelId="{D7C2346B-41D5-4EA3-9C97-D6A8C9B2CC87}" type="parTrans" cxnId="{8543B5CC-D345-4BD2-96E5-00FDC3A50EED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21AB3509-C67B-4204-8879-8531F90E1591}" type="sibTrans" cxnId="{8543B5CC-D345-4BD2-96E5-00FDC3A50EED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38996615-432B-44D3-AA2F-E09CA159C5E6}">
      <dgm:prSet phldrT="[Teksts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baseline="0" dirty="0" smtClean="0"/>
            <a:t>Zaļā komponente                   </a:t>
          </a:r>
          <a:r>
            <a:rPr lang="lv-LV" sz="2000" b="0" u="none" spc="0" baseline="0" dirty="0" smtClean="0"/>
            <a:t>(vismaz 30% finansējuma)</a:t>
          </a:r>
          <a:endParaRPr lang="lv-LV" sz="2000" b="0" u="none" spc="0" baseline="0" dirty="0">
            <a:latin typeface="+mn-lt"/>
          </a:endParaRPr>
        </a:p>
      </dgm:t>
    </dgm:pt>
    <dgm:pt modelId="{2F645EEF-26C3-4F55-AA74-411C35501A27}" type="parTrans" cxnId="{35250C41-25F9-4FD6-BCE8-45C128706D22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ADF908A9-EBB3-40B3-8003-62B6796007C0}" type="sibTrans" cxnId="{35250C41-25F9-4FD6-BCE8-45C128706D22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AACBDA54-B12A-4D45-9AFC-75FF1AFD0B11}">
      <dgm:prSet phldrT="[Teksts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0" u="none" spc="0" dirty="0" err="1" smtClean="0"/>
            <a:t>Maks</a:t>
          </a:r>
          <a:r>
            <a:rPr lang="lv-LV" sz="2000" b="0" u="none" spc="0" dirty="0" smtClean="0"/>
            <a:t>. </a:t>
          </a:r>
          <a:r>
            <a:rPr lang="lv-LV" sz="2000" b="1" u="none" spc="0" dirty="0" smtClean="0"/>
            <a:t>apgabalos ar dabas ierobežojumiem </a:t>
          </a:r>
          <a:r>
            <a:rPr lang="lv-LV" sz="2000" b="0" u="none" spc="0" dirty="0" smtClean="0"/>
            <a:t>(&lt;5%)</a:t>
          </a:r>
          <a:endParaRPr lang="lv-LV" sz="2000" b="0" u="none" spc="0" dirty="0">
            <a:latin typeface="+mn-lt"/>
          </a:endParaRPr>
        </a:p>
      </dgm:t>
    </dgm:pt>
    <dgm:pt modelId="{EBF08A0E-8E2F-4F65-9446-13EDBA66B5C1}" type="parTrans" cxnId="{AEF94F7F-47F2-4C73-86E1-513BDB060456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E4CB2B15-3919-4B1F-8B6E-AAF6CA7B224B}" type="sibTrans" cxnId="{AEF94F7F-47F2-4C73-86E1-513BDB060456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9C0D22C0-74C9-4BC8-85D9-12ED12201DED}">
      <dgm:prSet phldrT="[Teksts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Vienotā platības maksājuma shēma </a:t>
          </a:r>
          <a:r>
            <a:rPr lang="lv-LV" sz="2000" u="none" spc="0" dirty="0" smtClean="0"/>
            <a:t>(finansējums 40-70%)</a:t>
          </a:r>
          <a:endParaRPr lang="lv-LV" sz="2000" u="none" spc="0" dirty="0">
            <a:latin typeface="+mn-lt"/>
          </a:endParaRPr>
        </a:p>
      </dgm:t>
    </dgm:pt>
    <dgm:pt modelId="{6F3FB24D-C1A8-4EC3-97A7-A14E3A4706D7}" type="parTrans" cxnId="{6CA113BF-A172-4B8F-B0E2-472D0EB46928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569122DF-551A-4F7D-9102-5F4987703D84}" type="sibTrans" cxnId="{6CA113BF-A172-4B8F-B0E2-472D0EB46928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DB6CFB02-08AA-40BD-8067-A5C6ED93081C}">
      <dgm:prSet phldrT="[Teksts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Zaļā komponente                  </a:t>
          </a:r>
          <a:r>
            <a:rPr lang="lv-LV" sz="2000" b="0" u="none" spc="0" dirty="0" smtClean="0"/>
            <a:t>(vismaz 30% finansējuma</a:t>
          </a:r>
          <a:endParaRPr lang="lv-LV" sz="2000" b="0" u="none" spc="0" dirty="0">
            <a:latin typeface="+mn-lt"/>
          </a:endParaRPr>
        </a:p>
      </dgm:t>
    </dgm:pt>
    <dgm:pt modelId="{233A2976-E264-4A03-A790-196D43E13AC6}" type="parTrans" cxnId="{B3096A36-0098-4925-96B8-858C657AEB3E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55EE4C52-565E-4074-ACFC-9D8C3391D030}" type="sibTrans" cxnId="{B3096A36-0098-4925-96B8-858C657AEB3E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105407B1-B5CE-4E36-9D3D-B9B1D5BD215D}">
      <dgm:prSet phldrT="[Teksts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0" u="none" spc="0" dirty="0" err="1" smtClean="0"/>
            <a:t>Maks</a:t>
          </a:r>
          <a:r>
            <a:rPr lang="lv-LV" sz="2000" b="0" u="none" spc="0" dirty="0" smtClean="0"/>
            <a:t>. </a:t>
          </a:r>
          <a:r>
            <a:rPr lang="lv-LV" sz="2000" b="1" u="none" spc="0" dirty="0" smtClean="0"/>
            <a:t>apgabalos ar dabas ierobežojumiem </a:t>
          </a:r>
          <a:r>
            <a:rPr lang="lv-LV" sz="2000" b="0" u="none" spc="0" dirty="0" smtClean="0"/>
            <a:t>(&lt;5%)</a:t>
          </a:r>
          <a:endParaRPr lang="lv-LV" sz="2000" b="0" u="none" spc="0" dirty="0">
            <a:latin typeface="+mn-lt"/>
          </a:endParaRPr>
        </a:p>
      </dgm:t>
    </dgm:pt>
    <dgm:pt modelId="{E0A86FA6-8CF5-4FB4-84BE-CB36AE2603EF}" type="parTrans" cxnId="{60E6FA58-9998-40C8-869D-554CE1A689F9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CF865543-4818-4A6B-BEAB-A114DABBDED7}" type="sibTrans" cxnId="{60E6FA58-9998-40C8-869D-554CE1A689F9}">
      <dgm:prSet/>
      <dgm:spPr/>
      <dgm:t>
        <a:bodyPr/>
        <a:lstStyle/>
        <a:p>
          <a:endParaRPr lang="lv-LV" sz="2000">
            <a:latin typeface="+mn-lt"/>
          </a:endParaRPr>
        </a:p>
      </dgm:t>
    </dgm:pt>
    <dgm:pt modelId="{551C824A-F224-472C-A701-8AEE4F41EE5B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0" u="none" spc="0" dirty="0" smtClean="0"/>
            <a:t>Maksājums </a:t>
          </a:r>
          <a:r>
            <a:rPr lang="lv-LV" sz="2000" b="1" u="none" spc="0" dirty="0" smtClean="0"/>
            <a:t>jaunajiem lauksaimniekiem </a:t>
          </a:r>
          <a:r>
            <a:rPr lang="lv-LV" sz="2000" b="0" u="none" spc="0" dirty="0" smtClean="0"/>
            <a:t>(&lt;2%)</a:t>
          </a:r>
          <a:endParaRPr lang="lv-LV" sz="2000" b="0" u="none" spc="0" dirty="0"/>
        </a:p>
      </dgm:t>
    </dgm:pt>
    <dgm:pt modelId="{4E241CC7-7B6C-4503-8946-4EFD62456D61}" type="parTrans" cxnId="{F3BA26A6-3777-4FA1-9730-A381EA1416DA}">
      <dgm:prSet/>
      <dgm:spPr/>
      <dgm:t>
        <a:bodyPr/>
        <a:lstStyle/>
        <a:p>
          <a:endParaRPr lang="lv-LV" sz="2000"/>
        </a:p>
      </dgm:t>
    </dgm:pt>
    <dgm:pt modelId="{65261AEA-4170-4BDE-BA71-E4470FA39AC9}" type="sibTrans" cxnId="{F3BA26A6-3777-4FA1-9730-A381EA1416DA}">
      <dgm:prSet/>
      <dgm:spPr/>
      <dgm:t>
        <a:bodyPr/>
        <a:lstStyle/>
        <a:p>
          <a:endParaRPr lang="lv-LV" sz="2000"/>
        </a:p>
      </dgm:t>
    </dgm:pt>
    <dgm:pt modelId="{F786BA98-F587-40F9-8ECC-4C2EB05AE50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0" u="none" spc="0" dirty="0" smtClean="0"/>
            <a:t>Maksājums </a:t>
          </a:r>
          <a:r>
            <a:rPr lang="lv-LV" sz="2000" b="1" u="none" spc="0" dirty="0" smtClean="0"/>
            <a:t>jaunajiem lauksaimniekiem </a:t>
          </a:r>
          <a:r>
            <a:rPr lang="lv-LV" sz="2000" b="0" u="none" spc="0" dirty="0" smtClean="0"/>
            <a:t>(&lt;2%)</a:t>
          </a:r>
          <a:endParaRPr lang="lv-LV" sz="2000" b="0" u="none" spc="0" dirty="0"/>
        </a:p>
      </dgm:t>
    </dgm:pt>
    <dgm:pt modelId="{80BBFD35-A8EB-47F6-AECA-7D494BD9EB6E}" type="parTrans" cxnId="{4C8AC31B-D4A7-41D3-A533-2B21C4D9ABE9}">
      <dgm:prSet/>
      <dgm:spPr/>
      <dgm:t>
        <a:bodyPr/>
        <a:lstStyle/>
        <a:p>
          <a:endParaRPr lang="lv-LV" sz="2000"/>
        </a:p>
      </dgm:t>
    </dgm:pt>
    <dgm:pt modelId="{5983F0C3-C6F7-443A-8638-A38398BF9690}" type="sibTrans" cxnId="{4C8AC31B-D4A7-41D3-A533-2B21C4D9ABE9}">
      <dgm:prSet/>
      <dgm:spPr/>
      <dgm:t>
        <a:bodyPr/>
        <a:lstStyle/>
        <a:p>
          <a:endParaRPr lang="lv-LV" sz="2000"/>
        </a:p>
      </dgm:t>
    </dgm:pt>
    <dgm:pt modelId="{228E8190-AC0F-479D-A8C9-3CEC1526EFE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Saistītais atbalsts </a:t>
          </a:r>
          <a:r>
            <a:rPr lang="lv-LV" sz="2000" b="0" u="none" spc="0" dirty="0" smtClean="0"/>
            <a:t>(&lt;12%)</a:t>
          </a:r>
          <a:endParaRPr lang="lv-LV" sz="2000" b="0" u="none" spc="0" dirty="0"/>
        </a:p>
      </dgm:t>
    </dgm:pt>
    <dgm:pt modelId="{D721B423-E8C5-4DA2-8BD7-24D9A30C1280}" type="parTrans" cxnId="{93E94126-3B4C-4D30-A49D-7E39531C16BF}">
      <dgm:prSet/>
      <dgm:spPr/>
      <dgm:t>
        <a:bodyPr/>
        <a:lstStyle/>
        <a:p>
          <a:endParaRPr lang="lv-LV" sz="2000"/>
        </a:p>
      </dgm:t>
    </dgm:pt>
    <dgm:pt modelId="{3135D08D-752C-450A-91C8-3F114D94DB1B}" type="sibTrans" cxnId="{93E94126-3B4C-4D30-A49D-7E39531C16BF}">
      <dgm:prSet/>
      <dgm:spPr/>
      <dgm:t>
        <a:bodyPr/>
        <a:lstStyle/>
        <a:p>
          <a:endParaRPr lang="lv-LV" sz="2000"/>
        </a:p>
      </dgm:t>
    </dgm:pt>
    <dgm:pt modelId="{761F9C91-6340-44C4-A3D7-C1C2E56EDBD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Mazo lauksaimnieku </a:t>
          </a:r>
          <a:r>
            <a:rPr lang="lv-LV" sz="2000" b="0" u="none" spc="0" dirty="0" smtClean="0"/>
            <a:t>atbalsta shēma (&lt;10%)</a:t>
          </a:r>
          <a:endParaRPr lang="lv-LV" sz="2000" b="0" u="none" spc="0" dirty="0"/>
        </a:p>
      </dgm:t>
    </dgm:pt>
    <dgm:pt modelId="{865B2E91-77EC-4763-A939-1CA887486F25}" type="parTrans" cxnId="{655C3505-3F18-44F2-9414-DF9709D0BA32}">
      <dgm:prSet/>
      <dgm:spPr/>
      <dgm:t>
        <a:bodyPr/>
        <a:lstStyle/>
        <a:p>
          <a:endParaRPr lang="lv-LV" sz="2000"/>
        </a:p>
      </dgm:t>
    </dgm:pt>
    <dgm:pt modelId="{ACB872A5-1A3A-4BF3-B33D-CA2063FD52A4}" type="sibTrans" cxnId="{655C3505-3F18-44F2-9414-DF9709D0BA32}">
      <dgm:prSet/>
      <dgm:spPr/>
      <dgm:t>
        <a:bodyPr/>
        <a:lstStyle/>
        <a:p>
          <a:endParaRPr lang="lv-LV" sz="2000"/>
        </a:p>
      </dgm:t>
    </dgm:pt>
    <dgm:pt modelId="{4D988A91-E0D3-44B5-B4B5-57DA3DFCE79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Saistītais atbalsts </a:t>
          </a:r>
          <a:r>
            <a:rPr lang="lv-LV" sz="2000" b="0" u="none" spc="0" dirty="0" smtClean="0"/>
            <a:t>(&lt;12%)</a:t>
          </a:r>
          <a:endParaRPr lang="lv-LV" sz="2000" b="0" u="none" spc="0" dirty="0"/>
        </a:p>
      </dgm:t>
    </dgm:pt>
    <dgm:pt modelId="{94045A03-7959-4E27-B2F7-043D771C493A}" type="parTrans" cxnId="{2303949C-A1B9-44B3-BDB1-AB76F458A118}">
      <dgm:prSet/>
      <dgm:spPr/>
      <dgm:t>
        <a:bodyPr/>
        <a:lstStyle/>
        <a:p>
          <a:endParaRPr lang="lv-LV" sz="2000"/>
        </a:p>
      </dgm:t>
    </dgm:pt>
    <dgm:pt modelId="{5B97EF69-B5E5-43B4-8989-88DC8CE2EA5F}" type="sibTrans" cxnId="{2303949C-A1B9-44B3-BDB1-AB76F458A118}">
      <dgm:prSet/>
      <dgm:spPr/>
      <dgm:t>
        <a:bodyPr/>
        <a:lstStyle/>
        <a:p>
          <a:endParaRPr lang="lv-LV" sz="2000"/>
        </a:p>
      </dgm:t>
    </dgm:pt>
    <dgm:pt modelId="{5DACABCE-6D04-4F38-B7D4-6DA2CB3B1B3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Mazo lauksaimnieku </a:t>
          </a:r>
          <a:r>
            <a:rPr lang="lv-LV" sz="2000" b="0" u="none" spc="0" dirty="0" smtClean="0"/>
            <a:t>atbalsta shēma (&lt;10%)</a:t>
          </a:r>
          <a:endParaRPr lang="lv-LV" sz="2000" b="0" u="none" spc="0" dirty="0"/>
        </a:p>
      </dgm:t>
    </dgm:pt>
    <dgm:pt modelId="{2AD322AD-809D-4268-A08E-1240DE31BEBB}" type="parTrans" cxnId="{24687356-8B25-4085-ADE6-953F27888357}">
      <dgm:prSet/>
      <dgm:spPr/>
      <dgm:t>
        <a:bodyPr/>
        <a:lstStyle/>
        <a:p>
          <a:endParaRPr lang="lv-LV" sz="2000"/>
        </a:p>
      </dgm:t>
    </dgm:pt>
    <dgm:pt modelId="{9DA08467-9632-40AE-ACF3-286125939147}" type="sibTrans" cxnId="{24687356-8B25-4085-ADE6-953F27888357}">
      <dgm:prSet/>
      <dgm:spPr/>
      <dgm:t>
        <a:bodyPr/>
        <a:lstStyle/>
        <a:p>
          <a:endParaRPr lang="lv-LV" sz="2000"/>
        </a:p>
      </dgm:t>
    </dgm:pt>
    <dgm:pt modelId="{86E7D6D6-B750-4CA2-B73A-47187F440AB3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bg2">
            <a:lumMod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Pārdalošais maksājums </a:t>
          </a:r>
          <a:r>
            <a:rPr lang="lv-LV" sz="2000" b="0" u="none" spc="0" dirty="0" smtClean="0"/>
            <a:t>(&lt;30%)</a:t>
          </a:r>
          <a:endParaRPr lang="lv-LV" sz="2000" b="0" u="none" spc="0" dirty="0"/>
        </a:p>
      </dgm:t>
    </dgm:pt>
    <dgm:pt modelId="{CC84D22F-B981-4E01-83E3-7FD7C1351A1A}" type="parTrans" cxnId="{38F63266-E7A0-4D5E-B2B1-5AFBEDC9DEEB}">
      <dgm:prSet/>
      <dgm:spPr>
        <a:ln>
          <a:solidFill>
            <a:schemeClr val="bg2">
              <a:lumMod val="50000"/>
            </a:schemeClr>
          </a:solidFill>
        </a:ln>
      </dgm:spPr>
      <dgm:t>
        <a:bodyPr lIns="0"/>
        <a:lstStyle/>
        <a:p>
          <a:endParaRPr lang="lv-LV" sz="2000"/>
        </a:p>
      </dgm:t>
    </dgm:pt>
    <dgm:pt modelId="{D3E5E110-758A-4F41-AA85-BB8106297E88}" type="sibTrans" cxnId="{38F63266-E7A0-4D5E-B2B1-5AFBEDC9DEEB}">
      <dgm:prSet/>
      <dgm:spPr/>
      <dgm:t>
        <a:bodyPr/>
        <a:lstStyle/>
        <a:p>
          <a:endParaRPr lang="lv-LV" sz="2000"/>
        </a:p>
      </dgm:t>
    </dgm:pt>
    <dgm:pt modelId="{62D4C440-F999-451D-A60D-99E27305035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bg2">
            <a:lumMod val="9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lv-LV" sz="2000" b="1" u="none" spc="0" dirty="0" smtClean="0"/>
            <a:t>Pārejas posma valsts atbalsts</a:t>
          </a:r>
          <a:endParaRPr lang="lv-LV" sz="2000" b="1" u="none" spc="0" dirty="0"/>
        </a:p>
      </dgm:t>
    </dgm:pt>
    <dgm:pt modelId="{AC5A5BF5-5725-4C94-93E0-18A07168520B}" type="parTrans" cxnId="{B16935E5-25BB-4F36-80D8-5320717C2F25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lv-LV" sz="2000"/>
        </a:p>
      </dgm:t>
    </dgm:pt>
    <dgm:pt modelId="{3358E7D9-445C-477A-85B0-0D4981135C6E}" type="sibTrans" cxnId="{B16935E5-25BB-4F36-80D8-5320717C2F25}">
      <dgm:prSet/>
      <dgm:spPr/>
      <dgm:t>
        <a:bodyPr/>
        <a:lstStyle/>
        <a:p>
          <a:endParaRPr lang="lv-LV" sz="2000"/>
        </a:p>
      </dgm:t>
    </dgm:pt>
    <dgm:pt modelId="{EF1A31DA-BC6A-4A46-BF35-885892EDD4C8}" type="pres">
      <dgm:prSet presAssocID="{903247E4-A346-4EB2-8D3F-FC05F082555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9BCF3811-DD79-4C4A-9706-54161F8D217F}" type="pres">
      <dgm:prSet presAssocID="{BE627611-D330-4BA1-813E-AB4A4874F4E5}" presName="root" presStyleCnt="0"/>
      <dgm:spPr/>
    </dgm:pt>
    <dgm:pt modelId="{60DD6D9D-A8B2-4C77-B79F-76D15B0ED60C}" type="pres">
      <dgm:prSet presAssocID="{BE627611-D330-4BA1-813E-AB4A4874F4E5}" presName="rootComposite" presStyleCnt="0"/>
      <dgm:spPr/>
    </dgm:pt>
    <dgm:pt modelId="{B2ABA951-E266-44AB-B0DE-36AD996AE794}" type="pres">
      <dgm:prSet presAssocID="{BE627611-D330-4BA1-813E-AB4A4874F4E5}" presName="rootText" presStyleLbl="node1" presStyleIdx="0" presStyleCnt="2" custScaleX="274401" custScaleY="99824"/>
      <dgm:spPr/>
      <dgm:t>
        <a:bodyPr/>
        <a:lstStyle/>
        <a:p>
          <a:endParaRPr lang="lv-LV"/>
        </a:p>
      </dgm:t>
    </dgm:pt>
    <dgm:pt modelId="{A6030B8D-467D-4601-8CC4-210CE59DC388}" type="pres">
      <dgm:prSet presAssocID="{BE627611-D330-4BA1-813E-AB4A4874F4E5}" presName="rootConnector" presStyleLbl="node1" presStyleIdx="0" presStyleCnt="2"/>
      <dgm:spPr/>
      <dgm:t>
        <a:bodyPr/>
        <a:lstStyle/>
        <a:p>
          <a:endParaRPr lang="lv-LV"/>
        </a:p>
      </dgm:t>
    </dgm:pt>
    <dgm:pt modelId="{0198752E-200E-42EE-9BD1-E3376A0EB62A}" type="pres">
      <dgm:prSet presAssocID="{BE627611-D330-4BA1-813E-AB4A4874F4E5}" presName="childShape" presStyleCnt="0"/>
      <dgm:spPr/>
    </dgm:pt>
    <dgm:pt modelId="{83F5CC31-EC42-46C4-ACD6-E21F18EAB416}" type="pres">
      <dgm:prSet presAssocID="{2F645EEF-26C3-4F55-AA74-411C35501A27}" presName="Name13" presStyleLbl="parChTrans1D2" presStyleIdx="0" presStyleCnt="12"/>
      <dgm:spPr/>
      <dgm:t>
        <a:bodyPr/>
        <a:lstStyle/>
        <a:p>
          <a:endParaRPr lang="lv-LV"/>
        </a:p>
      </dgm:t>
    </dgm:pt>
    <dgm:pt modelId="{E7C7CB40-AF5D-443D-8273-C6A7E60F10DB}" type="pres">
      <dgm:prSet presAssocID="{38996615-432B-44D3-AA2F-E09CA159C5E6}" presName="childText" presStyleLbl="bgAcc1" presStyleIdx="0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83AC137-3640-40F1-AF37-E2E125C1C594}" type="pres">
      <dgm:prSet presAssocID="{EBF08A0E-8E2F-4F65-9446-13EDBA66B5C1}" presName="Name13" presStyleLbl="parChTrans1D2" presStyleIdx="1" presStyleCnt="12"/>
      <dgm:spPr/>
      <dgm:t>
        <a:bodyPr/>
        <a:lstStyle/>
        <a:p>
          <a:endParaRPr lang="lv-LV"/>
        </a:p>
      </dgm:t>
    </dgm:pt>
    <dgm:pt modelId="{FF92AB66-FBE0-420D-AD2A-D39D8FDEE436}" type="pres">
      <dgm:prSet presAssocID="{AACBDA54-B12A-4D45-9AFC-75FF1AFD0B11}" presName="childText" presStyleLbl="bgAcc1" presStyleIdx="1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2F05D3B-21D9-4D9E-B68B-990E552F417D}" type="pres">
      <dgm:prSet presAssocID="{4E241CC7-7B6C-4503-8946-4EFD62456D61}" presName="Name13" presStyleLbl="parChTrans1D2" presStyleIdx="2" presStyleCnt="12"/>
      <dgm:spPr/>
      <dgm:t>
        <a:bodyPr/>
        <a:lstStyle/>
        <a:p>
          <a:endParaRPr lang="lv-LV"/>
        </a:p>
      </dgm:t>
    </dgm:pt>
    <dgm:pt modelId="{1D83EE83-C6F9-4EFC-925C-0B1CF617A87B}" type="pres">
      <dgm:prSet presAssocID="{551C824A-F224-472C-A701-8AEE4F41EE5B}" presName="childText" presStyleLbl="bgAcc1" presStyleIdx="2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7D79930-7963-4D1C-9551-5B948FF3B869}" type="pres">
      <dgm:prSet presAssocID="{D721B423-E8C5-4DA2-8BD7-24D9A30C1280}" presName="Name13" presStyleLbl="parChTrans1D2" presStyleIdx="3" presStyleCnt="12"/>
      <dgm:spPr/>
      <dgm:t>
        <a:bodyPr/>
        <a:lstStyle/>
        <a:p>
          <a:endParaRPr lang="lv-LV"/>
        </a:p>
      </dgm:t>
    </dgm:pt>
    <dgm:pt modelId="{FEE58C24-3798-424F-B920-63862872B123}" type="pres">
      <dgm:prSet presAssocID="{228E8190-AC0F-479D-A8C9-3CEC1526EFEE}" presName="childText" presStyleLbl="bgAcc1" presStyleIdx="3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0CF1A24-D134-449A-B71B-06A4782D0297}" type="pres">
      <dgm:prSet presAssocID="{865B2E91-77EC-4763-A939-1CA887486F25}" presName="Name13" presStyleLbl="parChTrans1D2" presStyleIdx="4" presStyleCnt="12"/>
      <dgm:spPr/>
      <dgm:t>
        <a:bodyPr/>
        <a:lstStyle/>
        <a:p>
          <a:endParaRPr lang="lv-LV"/>
        </a:p>
      </dgm:t>
    </dgm:pt>
    <dgm:pt modelId="{B30C5741-4F5F-4809-8EE1-5A4CF2C05E21}" type="pres">
      <dgm:prSet presAssocID="{761F9C91-6340-44C4-A3D7-C1C2E56EDBD2}" presName="childText" presStyleLbl="bgAcc1" presStyleIdx="4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8FA7193-B25D-4BB4-A0B7-AFE70B7B6D29}" type="pres">
      <dgm:prSet presAssocID="{CC84D22F-B981-4E01-83E3-7FD7C1351A1A}" presName="Name13" presStyleLbl="parChTrans1D2" presStyleIdx="5" presStyleCnt="12"/>
      <dgm:spPr/>
      <dgm:t>
        <a:bodyPr/>
        <a:lstStyle/>
        <a:p>
          <a:endParaRPr lang="lv-LV"/>
        </a:p>
      </dgm:t>
    </dgm:pt>
    <dgm:pt modelId="{FB073E08-BAD5-4A31-A736-9208809CA2E1}" type="pres">
      <dgm:prSet presAssocID="{86E7D6D6-B750-4CA2-B73A-47187F440AB3}" presName="childText" presStyleLbl="bgAcc1" presStyleIdx="5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C140488-7952-4FE5-82AF-7D40FE2B38AC}" type="pres">
      <dgm:prSet presAssocID="{9C0D22C0-74C9-4BC8-85D9-12ED12201DED}" presName="root" presStyleCnt="0"/>
      <dgm:spPr/>
    </dgm:pt>
    <dgm:pt modelId="{118192AF-B6DB-4263-B9C2-28505C1C89C7}" type="pres">
      <dgm:prSet presAssocID="{9C0D22C0-74C9-4BC8-85D9-12ED12201DED}" presName="rootComposite" presStyleCnt="0"/>
      <dgm:spPr/>
    </dgm:pt>
    <dgm:pt modelId="{5377EDA9-C872-4982-92AE-8CECB370105D}" type="pres">
      <dgm:prSet presAssocID="{9C0D22C0-74C9-4BC8-85D9-12ED12201DED}" presName="rootText" presStyleLbl="node1" presStyleIdx="1" presStyleCnt="2" custScaleX="274401" custScaleY="99824"/>
      <dgm:spPr/>
      <dgm:t>
        <a:bodyPr/>
        <a:lstStyle/>
        <a:p>
          <a:endParaRPr lang="lv-LV"/>
        </a:p>
      </dgm:t>
    </dgm:pt>
    <dgm:pt modelId="{DC423AE9-8652-4820-AEB2-1D3C280A7A93}" type="pres">
      <dgm:prSet presAssocID="{9C0D22C0-74C9-4BC8-85D9-12ED12201DED}" presName="rootConnector" presStyleLbl="node1" presStyleIdx="1" presStyleCnt="2"/>
      <dgm:spPr/>
      <dgm:t>
        <a:bodyPr/>
        <a:lstStyle/>
        <a:p>
          <a:endParaRPr lang="lv-LV"/>
        </a:p>
      </dgm:t>
    </dgm:pt>
    <dgm:pt modelId="{139E44F1-8885-40FE-9FD9-4642AA86646D}" type="pres">
      <dgm:prSet presAssocID="{9C0D22C0-74C9-4BC8-85D9-12ED12201DED}" presName="childShape" presStyleCnt="0"/>
      <dgm:spPr/>
    </dgm:pt>
    <dgm:pt modelId="{1E1B823B-9BFB-4ACF-B6E6-FB204E10B8D2}" type="pres">
      <dgm:prSet presAssocID="{233A2976-E264-4A03-A790-196D43E13AC6}" presName="Name13" presStyleLbl="parChTrans1D2" presStyleIdx="6" presStyleCnt="12"/>
      <dgm:spPr/>
      <dgm:t>
        <a:bodyPr/>
        <a:lstStyle/>
        <a:p>
          <a:endParaRPr lang="lv-LV"/>
        </a:p>
      </dgm:t>
    </dgm:pt>
    <dgm:pt modelId="{0D78EC0F-1C60-461E-B09D-2FE861C31D07}" type="pres">
      <dgm:prSet presAssocID="{DB6CFB02-08AA-40BD-8067-A5C6ED93081C}" presName="childText" presStyleLbl="bgAcc1" presStyleIdx="6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258CEA5-69C6-4B5E-B588-945AF1178282}" type="pres">
      <dgm:prSet presAssocID="{E0A86FA6-8CF5-4FB4-84BE-CB36AE2603EF}" presName="Name13" presStyleLbl="parChTrans1D2" presStyleIdx="7" presStyleCnt="12"/>
      <dgm:spPr/>
      <dgm:t>
        <a:bodyPr/>
        <a:lstStyle/>
        <a:p>
          <a:endParaRPr lang="lv-LV"/>
        </a:p>
      </dgm:t>
    </dgm:pt>
    <dgm:pt modelId="{536385D5-0BDB-43C7-880D-28F60A165135}" type="pres">
      <dgm:prSet presAssocID="{105407B1-B5CE-4E36-9D3D-B9B1D5BD215D}" presName="childText" presStyleLbl="bgAcc1" presStyleIdx="7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124D34D-529A-424D-884A-64EB5DE6C4DE}" type="pres">
      <dgm:prSet presAssocID="{80BBFD35-A8EB-47F6-AECA-7D494BD9EB6E}" presName="Name13" presStyleLbl="parChTrans1D2" presStyleIdx="8" presStyleCnt="12"/>
      <dgm:spPr/>
      <dgm:t>
        <a:bodyPr/>
        <a:lstStyle/>
        <a:p>
          <a:endParaRPr lang="lv-LV"/>
        </a:p>
      </dgm:t>
    </dgm:pt>
    <dgm:pt modelId="{0E48A997-E009-454C-9B98-F59131EACC3A}" type="pres">
      <dgm:prSet presAssocID="{F786BA98-F587-40F9-8ECC-4C2EB05AE50C}" presName="childText" presStyleLbl="bgAcc1" presStyleIdx="8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28CF482-E876-46A7-B09E-7068DE34B376}" type="pres">
      <dgm:prSet presAssocID="{94045A03-7959-4E27-B2F7-043D771C493A}" presName="Name13" presStyleLbl="parChTrans1D2" presStyleIdx="9" presStyleCnt="12"/>
      <dgm:spPr/>
      <dgm:t>
        <a:bodyPr/>
        <a:lstStyle/>
        <a:p>
          <a:endParaRPr lang="lv-LV"/>
        </a:p>
      </dgm:t>
    </dgm:pt>
    <dgm:pt modelId="{69A810A9-C581-4854-98C6-567A26E8847A}" type="pres">
      <dgm:prSet presAssocID="{4D988A91-E0D3-44B5-B4B5-57DA3DFCE79F}" presName="childText" presStyleLbl="bgAcc1" presStyleIdx="9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CA1E3AB-230E-4F20-A41F-6E3B4475A582}" type="pres">
      <dgm:prSet presAssocID="{2AD322AD-809D-4268-A08E-1240DE31BEBB}" presName="Name13" presStyleLbl="parChTrans1D2" presStyleIdx="10" presStyleCnt="12"/>
      <dgm:spPr/>
      <dgm:t>
        <a:bodyPr/>
        <a:lstStyle/>
        <a:p>
          <a:endParaRPr lang="lv-LV"/>
        </a:p>
      </dgm:t>
    </dgm:pt>
    <dgm:pt modelId="{ED31C697-343F-454E-BEFF-F2D3A3C80786}" type="pres">
      <dgm:prSet presAssocID="{5DACABCE-6D04-4F38-B7D4-6DA2CB3B1B3C}" presName="childText" presStyleLbl="bgAcc1" presStyleIdx="10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CD31F88-E177-469F-91A0-B276E0EDC847}" type="pres">
      <dgm:prSet presAssocID="{AC5A5BF5-5725-4C94-93E0-18A07168520B}" presName="Name13" presStyleLbl="parChTrans1D2" presStyleIdx="11" presStyleCnt="12"/>
      <dgm:spPr/>
      <dgm:t>
        <a:bodyPr/>
        <a:lstStyle/>
        <a:p>
          <a:endParaRPr lang="lv-LV"/>
        </a:p>
      </dgm:t>
    </dgm:pt>
    <dgm:pt modelId="{B3D57F88-5AE8-4F0C-BABC-62F6D8BA977E}" type="pres">
      <dgm:prSet presAssocID="{62D4C440-F999-451D-A60D-99E273050358}" presName="childText" presStyleLbl="bgAcc1" presStyleIdx="11" presStyleCnt="12" custScaleX="275048" custScaleY="9982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7D1C4FD5-1894-4D84-A560-D2A93A1B1B7E}" type="presOf" srcId="{F786BA98-F587-40F9-8ECC-4C2EB05AE50C}" destId="{0E48A997-E009-454C-9B98-F59131EACC3A}" srcOrd="0" destOrd="0" presId="urn:microsoft.com/office/officeart/2005/8/layout/hierarchy3"/>
    <dgm:cxn modelId="{3D2B071E-1B28-4797-97BE-032A70891A26}" type="presOf" srcId="{94045A03-7959-4E27-B2F7-043D771C493A}" destId="{C28CF482-E876-46A7-B09E-7068DE34B376}" srcOrd="0" destOrd="0" presId="urn:microsoft.com/office/officeart/2005/8/layout/hierarchy3"/>
    <dgm:cxn modelId="{434A48F3-D9FF-47B5-9571-A22F2120ACDC}" type="presOf" srcId="{4D988A91-E0D3-44B5-B4B5-57DA3DFCE79F}" destId="{69A810A9-C581-4854-98C6-567A26E8847A}" srcOrd="0" destOrd="0" presId="urn:microsoft.com/office/officeart/2005/8/layout/hierarchy3"/>
    <dgm:cxn modelId="{675C57C5-9F9F-48DB-9276-B64783C0AF6B}" type="presOf" srcId="{38996615-432B-44D3-AA2F-E09CA159C5E6}" destId="{E7C7CB40-AF5D-443D-8273-C6A7E60F10DB}" srcOrd="0" destOrd="0" presId="urn:microsoft.com/office/officeart/2005/8/layout/hierarchy3"/>
    <dgm:cxn modelId="{35250C41-25F9-4FD6-BCE8-45C128706D22}" srcId="{BE627611-D330-4BA1-813E-AB4A4874F4E5}" destId="{38996615-432B-44D3-AA2F-E09CA159C5E6}" srcOrd="0" destOrd="0" parTransId="{2F645EEF-26C3-4F55-AA74-411C35501A27}" sibTransId="{ADF908A9-EBB3-40B3-8003-62B6796007C0}"/>
    <dgm:cxn modelId="{B3096A36-0098-4925-96B8-858C657AEB3E}" srcId="{9C0D22C0-74C9-4BC8-85D9-12ED12201DED}" destId="{DB6CFB02-08AA-40BD-8067-A5C6ED93081C}" srcOrd="0" destOrd="0" parTransId="{233A2976-E264-4A03-A790-196D43E13AC6}" sibTransId="{55EE4C52-565E-4074-ACFC-9D8C3391D030}"/>
    <dgm:cxn modelId="{655C3505-3F18-44F2-9414-DF9709D0BA32}" srcId="{BE627611-D330-4BA1-813E-AB4A4874F4E5}" destId="{761F9C91-6340-44C4-A3D7-C1C2E56EDBD2}" srcOrd="4" destOrd="0" parTransId="{865B2E91-77EC-4763-A939-1CA887486F25}" sibTransId="{ACB872A5-1A3A-4BF3-B33D-CA2063FD52A4}"/>
    <dgm:cxn modelId="{4C8AC31B-D4A7-41D3-A533-2B21C4D9ABE9}" srcId="{9C0D22C0-74C9-4BC8-85D9-12ED12201DED}" destId="{F786BA98-F587-40F9-8ECC-4C2EB05AE50C}" srcOrd="2" destOrd="0" parTransId="{80BBFD35-A8EB-47F6-AECA-7D494BD9EB6E}" sibTransId="{5983F0C3-C6F7-443A-8638-A38398BF9690}"/>
    <dgm:cxn modelId="{09615639-D31F-40C1-A9C7-11DFD1EA5443}" type="presOf" srcId="{903247E4-A346-4EB2-8D3F-FC05F0825555}" destId="{EF1A31DA-BC6A-4A46-BF35-885892EDD4C8}" srcOrd="0" destOrd="0" presId="urn:microsoft.com/office/officeart/2005/8/layout/hierarchy3"/>
    <dgm:cxn modelId="{399EA2FA-9885-49E0-9008-2CD6001BFE18}" type="presOf" srcId="{AACBDA54-B12A-4D45-9AFC-75FF1AFD0B11}" destId="{FF92AB66-FBE0-420D-AD2A-D39D8FDEE436}" srcOrd="0" destOrd="0" presId="urn:microsoft.com/office/officeart/2005/8/layout/hierarchy3"/>
    <dgm:cxn modelId="{C37E50FA-3BAC-4618-BBB2-4CB6B45585BD}" type="presOf" srcId="{105407B1-B5CE-4E36-9D3D-B9B1D5BD215D}" destId="{536385D5-0BDB-43C7-880D-28F60A165135}" srcOrd="0" destOrd="0" presId="urn:microsoft.com/office/officeart/2005/8/layout/hierarchy3"/>
    <dgm:cxn modelId="{38F63266-E7A0-4D5E-B2B1-5AFBEDC9DEEB}" srcId="{BE627611-D330-4BA1-813E-AB4A4874F4E5}" destId="{86E7D6D6-B750-4CA2-B73A-47187F440AB3}" srcOrd="5" destOrd="0" parTransId="{CC84D22F-B981-4E01-83E3-7FD7C1351A1A}" sibTransId="{D3E5E110-758A-4F41-AA85-BB8106297E88}"/>
    <dgm:cxn modelId="{8543B5CC-D345-4BD2-96E5-00FDC3A50EED}" srcId="{903247E4-A346-4EB2-8D3F-FC05F0825555}" destId="{BE627611-D330-4BA1-813E-AB4A4874F4E5}" srcOrd="0" destOrd="0" parTransId="{D7C2346B-41D5-4EA3-9C97-D6A8C9B2CC87}" sibTransId="{21AB3509-C67B-4204-8879-8531F90E1591}"/>
    <dgm:cxn modelId="{60E6FA58-9998-40C8-869D-554CE1A689F9}" srcId="{9C0D22C0-74C9-4BC8-85D9-12ED12201DED}" destId="{105407B1-B5CE-4E36-9D3D-B9B1D5BD215D}" srcOrd="1" destOrd="0" parTransId="{E0A86FA6-8CF5-4FB4-84BE-CB36AE2603EF}" sibTransId="{CF865543-4818-4A6B-BEAB-A114DABBDED7}"/>
    <dgm:cxn modelId="{725FA100-8030-4FC2-BE0C-36957F179CF2}" type="presOf" srcId="{228E8190-AC0F-479D-A8C9-3CEC1526EFEE}" destId="{FEE58C24-3798-424F-B920-63862872B123}" srcOrd="0" destOrd="0" presId="urn:microsoft.com/office/officeart/2005/8/layout/hierarchy3"/>
    <dgm:cxn modelId="{24687356-8B25-4085-ADE6-953F27888357}" srcId="{9C0D22C0-74C9-4BC8-85D9-12ED12201DED}" destId="{5DACABCE-6D04-4F38-B7D4-6DA2CB3B1B3C}" srcOrd="4" destOrd="0" parTransId="{2AD322AD-809D-4268-A08E-1240DE31BEBB}" sibTransId="{9DA08467-9632-40AE-ACF3-286125939147}"/>
    <dgm:cxn modelId="{78BE28D4-E078-47BF-AAEF-3073264E4FEA}" type="presOf" srcId="{DB6CFB02-08AA-40BD-8067-A5C6ED93081C}" destId="{0D78EC0F-1C60-461E-B09D-2FE861C31D07}" srcOrd="0" destOrd="0" presId="urn:microsoft.com/office/officeart/2005/8/layout/hierarchy3"/>
    <dgm:cxn modelId="{2303949C-A1B9-44B3-BDB1-AB76F458A118}" srcId="{9C0D22C0-74C9-4BC8-85D9-12ED12201DED}" destId="{4D988A91-E0D3-44B5-B4B5-57DA3DFCE79F}" srcOrd="3" destOrd="0" parTransId="{94045A03-7959-4E27-B2F7-043D771C493A}" sibTransId="{5B97EF69-B5E5-43B4-8989-88DC8CE2EA5F}"/>
    <dgm:cxn modelId="{7F42C841-361F-414C-9E1B-3EEC3650C668}" type="presOf" srcId="{BE627611-D330-4BA1-813E-AB4A4874F4E5}" destId="{A6030B8D-467D-4601-8CC4-210CE59DC388}" srcOrd="1" destOrd="0" presId="urn:microsoft.com/office/officeart/2005/8/layout/hierarchy3"/>
    <dgm:cxn modelId="{3095CCEB-C571-4EC8-A888-D1E9CE27F2A2}" type="presOf" srcId="{AC5A5BF5-5725-4C94-93E0-18A07168520B}" destId="{5CD31F88-E177-469F-91A0-B276E0EDC847}" srcOrd="0" destOrd="0" presId="urn:microsoft.com/office/officeart/2005/8/layout/hierarchy3"/>
    <dgm:cxn modelId="{0BC7079E-99F7-445A-A0F2-963192F1B136}" type="presOf" srcId="{2F645EEF-26C3-4F55-AA74-411C35501A27}" destId="{83F5CC31-EC42-46C4-ACD6-E21F18EAB416}" srcOrd="0" destOrd="0" presId="urn:microsoft.com/office/officeart/2005/8/layout/hierarchy3"/>
    <dgm:cxn modelId="{094D1FEE-90FA-4098-8F3E-3434C7C79BDC}" type="presOf" srcId="{86E7D6D6-B750-4CA2-B73A-47187F440AB3}" destId="{FB073E08-BAD5-4A31-A736-9208809CA2E1}" srcOrd="0" destOrd="0" presId="urn:microsoft.com/office/officeart/2005/8/layout/hierarchy3"/>
    <dgm:cxn modelId="{057C0AF5-8864-4BF4-965B-0A961054E215}" type="presOf" srcId="{761F9C91-6340-44C4-A3D7-C1C2E56EDBD2}" destId="{B30C5741-4F5F-4809-8EE1-5A4CF2C05E21}" srcOrd="0" destOrd="0" presId="urn:microsoft.com/office/officeart/2005/8/layout/hierarchy3"/>
    <dgm:cxn modelId="{93E94126-3B4C-4D30-A49D-7E39531C16BF}" srcId="{BE627611-D330-4BA1-813E-AB4A4874F4E5}" destId="{228E8190-AC0F-479D-A8C9-3CEC1526EFEE}" srcOrd="3" destOrd="0" parTransId="{D721B423-E8C5-4DA2-8BD7-24D9A30C1280}" sibTransId="{3135D08D-752C-450A-91C8-3F114D94DB1B}"/>
    <dgm:cxn modelId="{0263CF2B-EE3A-4A6C-A591-33B793BFFDD1}" type="presOf" srcId="{5DACABCE-6D04-4F38-B7D4-6DA2CB3B1B3C}" destId="{ED31C697-343F-454E-BEFF-F2D3A3C80786}" srcOrd="0" destOrd="0" presId="urn:microsoft.com/office/officeart/2005/8/layout/hierarchy3"/>
    <dgm:cxn modelId="{DA001ABB-5F99-49C5-930D-B3DB9E1FA7B2}" type="presOf" srcId="{BE627611-D330-4BA1-813E-AB4A4874F4E5}" destId="{B2ABA951-E266-44AB-B0DE-36AD996AE794}" srcOrd="0" destOrd="0" presId="urn:microsoft.com/office/officeart/2005/8/layout/hierarchy3"/>
    <dgm:cxn modelId="{C9993CDC-BF73-431E-BF66-2210121A18B9}" type="presOf" srcId="{62D4C440-F999-451D-A60D-99E273050358}" destId="{B3D57F88-5AE8-4F0C-BABC-62F6D8BA977E}" srcOrd="0" destOrd="0" presId="urn:microsoft.com/office/officeart/2005/8/layout/hierarchy3"/>
    <dgm:cxn modelId="{DB258883-8F2A-414F-8BA8-657E71F6964E}" type="presOf" srcId="{9C0D22C0-74C9-4BC8-85D9-12ED12201DED}" destId="{5377EDA9-C872-4982-92AE-8CECB370105D}" srcOrd="0" destOrd="0" presId="urn:microsoft.com/office/officeart/2005/8/layout/hierarchy3"/>
    <dgm:cxn modelId="{7975A8E5-322F-43A0-90AB-3901D366918F}" type="presOf" srcId="{865B2E91-77EC-4763-A939-1CA887486F25}" destId="{50CF1A24-D134-449A-B71B-06A4782D0297}" srcOrd="0" destOrd="0" presId="urn:microsoft.com/office/officeart/2005/8/layout/hierarchy3"/>
    <dgm:cxn modelId="{B77F6862-A7B6-41D4-9A3C-8F8BC8E1721F}" type="presOf" srcId="{80BBFD35-A8EB-47F6-AECA-7D494BD9EB6E}" destId="{4124D34D-529A-424D-884A-64EB5DE6C4DE}" srcOrd="0" destOrd="0" presId="urn:microsoft.com/office/officeart/2005/8/layout/hierarchy3"/>
    <dgm:cxn modelId="{AEF94F7F-47F2-4C73-86E1-513BDB060456}" srcId="{BE627611-D330-4BA1-813E-AB4A4874F4E5}" destId="{AACBDA54-B12A-4D45-9AFC-75FF1AFD0B11}" srcOrd="1" destOrd="0" parTransId="{EBF08A0E-8E2F-4F65-9446-13EDBA66B5C1}" sibTransId="{E4CB2B15-3919-4B1F-8B6E-AAF6CA7B224B}"/>
    <dgm:cxn modelId="{B16935E5-25BB-4F36-80D8-5320717C2F25}" srcId="{9C0D22C0-74C9-4BC8-85D9-12ED12201DED}" destId="{62D4C440-F999-451D-A60D-99E273050358}" srcOrd="5" destOrd="0" parTransId="{AC5A5BF5-5725-4C94-93E0-18A07168520B}" sibTransId="{3358E7D9-445C-477A-85B0-0D4981135C6E}"/>
    <dgm:cxn modelId="{A86C3E5C-E105-4D95-8BD4-BA62CA411B74}" type="presOf" srcId="{4E241CC7-7B6C-4503-8946-4EFD62456D61}" destId="{32F05D3B-21D9-4D9E-B68B-990E552F417D}" srcOrd="0" destOrd="0" presId="urn:microsoft.com/office/officeart/2005/8/layout/hierarchy3"/>
    <dgm:cxn modelId="{F3BA26A6-3777-4FA1-9730-A381EA1416DA}" srcId="{BE627611-D330-4BA1-813E-AB4A4874F4E5}" destId="{551C824A-F224-472C-A701-8AEE4F41EE5B}" srcOrd="2" destOrd="0" parTransId="{4E241CC7-7B6C-4503-8946-4EFD62456D61}" sibTransId="{65261AEA-4170-4BDE-BA71-E4470FA39AC9}"/>
    <dgm:cxn modelId="{D1D7C8CB-59D4-4694-B037-9C608DAB9E6A}" type="presOf" srcId="{233A2976-E264-4A03-A790-196D43E13AC6}" destId="{1E1B823B-9BFB-4ACF-B6E6-FB204E10B8D2}" srcOrd="0" destOrd="0" presId="urn:microsoft.com/office/officeart/2005/8/layout/hierarchy3"/>
    <dgm:cxn modelId="{6CA113BF-A172-4B8F-B0E2-472D0EB46928}" srcId="{903247E4-A346-4EB2-8D3F-FC05F0825555}" destId="{9C0D22C0-74C9-4BC8-85D9-12ED12201DED}" srcOrd="1" destOrd="0" parTransId="{6F3FB24D-C1A8-4EC3-97A7-A14E3A4706D7}" sibTransId="{569122DF-551A-4F7D-9102-5F4987703D84}"/>
    <dgm:cxn modelId="{FC263F75-1CCD-4A83-893C-C3CCE3730E9C}" type="presOf" srcId="{EBF08A0E-8E2F-4F65-9446-13EDBA66B5C1}" destId="{D83AC137-3640-40F1-AF37-E2E125C1C594}" srcOrd="0" destOrd="0" presId="urn:microsoft.com/office/officeart/2005/8/layout/hierarchy3"/>
    <dgm:cxn modelId="{0555F0FB-9947-4BC5-A98B-56E0150540DC}" type="presOf" srcId="{D721B423-E8C5-4DA2-8BD7-24D9A30C1280}" destId="{97D79930-7963-4D1C-9551-5B948FF3B869}" srcOrd="0" destOrd="0" presId="urn:microsoft.com/office/officeart/2005/8/layout/hierarchy3"/>
    <dgm:cxn modelId="{051A2A52-3878-4F21-9AC0-338641BE42EA}" type="presOf" srcId="{E0A86FA6-8CF5-4FB4-84BE-CB36AE2603EF}" destId="{8258CEA5-69C6-4B5E-B588-945AF1178282}" srcOrd="0" destOrd="0" presId="urn:microsoft.com/office/officeart/2005/8/layout/hierarchy3"/>
    <dgm:cxn modelId="{AC104668-E6B9-4612-BD27-089ADE41FF2E}" type="presOf" srcId="{9C0D22C0-74C9-4BC8-85D9-12ED12201DED}" destId="{DC423AE9-8652-4820-AEB2-1D3C280A7A93}" srcOrd="1" destOrd="0" presId="urn:microsoft.com/office/officeart/2005/8/layout/hierarchy3"/>
    <dgm:cxn modelId="{714C6DBD-371D-4D5B-B5F0-0CD4653C7D48}" type="presOf" srcId="{2AD322AD-809D-4268-A08E-1240DE31BEBB}" destId="{CCA1E3AB-230E-4F20-A41F-6E3B4475A582}" srcOrd="0" destOrd="0" presId="urn:microsoft.com/office/officeart/2005/8/layout/hierarchy3"/>
    <dgm:cxn modelId="{AD04777E-55EA-4F64-927E-15249126C826}" type="presOf" srcId="{551C824A-F224-472C-A701-8AEE4F41EE5B}" destId="{1D83EE83-C6F9-4EFC-925C-0B1CF617A87B}" srcOrd="0" destOrd="0" presId="urn:microsoft.com/office/officeart/2005/8/layout/hierarchy3"/>
    <dgm:cxn modelId="{4B35618C-E4DD-4FFB-8AFD-DC5D8404BD9B}" type="presOf" srcId="{CC84D22F-B981-4E01-83E3-7FD7C1351A1A}" destId="{E8FA7193-B25D-4BB4-A0B7-AFE70B7B6D29}" srcOrd="0" destOrd="0" presId="urn:microsoft.com/office/officeart/2005/8/layout/hierarchy3"/>
    <dgm:cxn modelId="{37096D47-C297-4AB8-BB0E-87B01A743599}" type="presParOf" srcId="{EF1A31DA-BC6A-4A46-BF35-885892EDD4C8}" destId="{9BCF3811-DD79-4C4A-9706-54161F8D217F}" srcOrd="0" destOrd="0" presId="urn:microsoft.com/office/officeart/2005/8/layout/hierarchy3"/>
    <dgm:cxn modelId="{BE21F247-8944-41CD-A0E3-0E12BC6E84E0}" type="presParOf" srcId="{9BCF3811-DD79-4C4A-9706-54161F8D217F}" destId="{60DD6D9D-A8B2-4C77-B79F-76D15B0ED60C}" srcOrd="0" destOrd="0" presId="urn:microsoft.com/office/officeart/2005/8/layout/hierarchy3"/>
    <dgm:cxn modelId="{540FF976-A712-4502-8A19-D5BC96934FAC}" type="presParOf" srcId="{60DD6D9D-A8B2-4C77-B79F-76D15B0ED60C}" destId="{B2ABA951-E266-44AB-B0DE-36AD996AE794}" srcOrd="0" destOrd="0" presId="urn:microsoft.com/office/officeart/2005/8/layout/hierarchy3"/>
    <dgm:cxn modelId="{717A98C4-F2F2-4756-ADCD-2BEEC0EB8FA4}" type="presParOf" srcId="{60DD6D9D-A8B2-4C77-B79F-76D15B0ED60C}" destId="{A6030B8D-467D-4601-8CC4-210CE59DC388}" srcOrd="1" destOrd="0" presId="urn:microsoft.com/office/officeart/2005/8/layout/hierarchy3"/>
    <dgm:cxn modelId="{B7D6FF51-A4E8-484C-92F1-E48348855A3A}" type="presParOf" srcId="{9BCF3811-DD79-4C4A-9706-54161F8D217F}" destId="{0198752E-200E-42EE-9BD1-E3376A0EB62A}" srcOrd="1" destOrd="0" presId="urn:microsoft.com/office/officeart/2005/8/layout/hierarchy3"/>
    <dgm:cxn modelId="{376975BE-1346-4944-B577-B4418878DD95}" type="presParOf" srcId="{0198752E-200E-42EE-9BD1-E3376A0EB62A}" destId="{83F5CC31-EC42-46C4-ACD6-E21F18EAB416}" srcOrd="0" destOrd="0" presId="urn:microsoft.com/office/officeart/2005/8/layout/hierarchy3"/>
    <dgm:cxn modelId="{5EC52991-DF5F-4DB8-99DE-4E87A4529EAD}" type="presParOf" srcId="{0198752E-200E-42EE-9BD1-E3376A0EB62A}" destId="{E7C7CB40-AF5D-443D-8273-C6A7E60F10DB}" srcOrd="1" destOrd="0" presId="urn:microsoft.com/office/officeart/2005/8/layout/hierarchy3"/>
    <dgm:cxn modelId="{D653BEA3-CC24-4545-BD7D-B8AEAABA7546}" type="presParOf" srcId="{0198752E-200E-42EE-9BD1-E3376A0EB62A}" destId="{D83AC137-3640-40F1-AF37-E2E125C1C594}" srcOrd="2" destOrd="0" presId="urn:microsoft.com/office/officeart/2005/8/layout/hierarchy3"/>
    <dgm:cxn modelId="{08C333F3-1B48-4980-9802-AF41FFA4CF92}" type="presParOf" srcId="{0198752E-200E-42EE-9BD1-E3376A0EB62A}" destId="{FF92AB66-FBE0-420D-AD2A-D39D8FDEE436}" srcOrd="3" destOrd="0" presId="urn:microsoft.com/office/officeart/2005/8/layout/hierarchy3"/>
    <dgm:cxn modelId="{DE712B54-7FA5-4ACD-BE41-E27A958D6533}" type="presParOf" srcId="{0198752E-200E-42EE-9BD1-E3376A0EB62A}" destId="{32F05D3B-21D9-4D9E-B68B-990E552F417D}" srcOrd="4" destOrd="0" presId="urn:microsoft.com/office/officeart/2005/8/layout/hierarchy3"/>
    <dgm:cxn modelId="{B9A1D9A3-9E82-4F1B-9E89-905E6C273409}" type="presParOf" srcId="{0198752E-200E-42EE-9BD1-E3376A0EB62A}" destId="{1D83EE83-C6F9-4EFC-925C-0B1CF617A87B}" srcOrd="5" destOrd="0" presId="urn:microsoft.com/office/officeart/2005/8/layout/hierarchy3"/>
    <dgm:cxn modelId="{4FD7AFD7-EA1D-4093-BEE4-2BCE0B727C1D}" type="presParOf" srcId="{0198752E-200E-42EE-9BD1-E3376A0EB62A}" destId="{97D79930-7963-4D1C-9551-5B948FF3B869}" srcOrd="6" destOrd="0" presId="urn:microsoft.com/office/officeart/2005/8/layout/hierarchy3"/>
    <dgm:cxn modelId="{E19853E7-52C8-42DA-8526-74FCB9A7A175}" type="presParOf" srcId="{0198752E-200E-42EE-9BD1-E3376A0EB62A}" destId="{FEE58C24-3798-424F-B920-63862872B123}" srcOrd="7" destOrd="0" presId="urn:microsoft.com/office/officeart/2005/8/layout/hierarchy3"/>
    <dgm:cxn modelId="{1A3E096D-4CC0-41B1-B102-3E56BA60814A}" type="presParOf" srcId="{0198752E-200E-42EE-9BD1-E3376A0EB62A}" destId="{50CF1A24-D134-449A-B71B-06A4782D0297}" srcOrd="8" destOrd="0" presId="urn:microsoft.com/office/officeart/2005/8/layout/hierarchy3"/>
    <dgm:cxn modelId="{CF3214CF-F1DE-4D78-BD06-159560637B5A}" type="presParOf" srcId="{0198752E-200E-42EE-9BD1-E3376A0EB62A}" destId="{B30C5741-4F5F-4809-8EE1-5A4CF2C05E21}" srcOrd="9" destOrd="0" presId="urn:microsoft.com/office/officeart/2005/8/layout/hierarchy3"/>
    <dgm:cxn modelId="{01847BE3-DB14-4676-98CC-7366278EB4F6}" type="presParOf" srcId="{0198752E-200E-42EE-9BD1-E3376A0EB62A}" destId="{E8FA7193-B25D-4BB4-A0B7-AFE70B7B6D29}" srcOrd="10" destOrd="0" presId="urn:microsoft.com/office/officeart/2005/8/layout/hierarchy3"/>
    <dgm:cxn modelId="{12BB1315-9155-475C-991E-131E07C6ABCC}" type="presParOf" srcId="{0198752E-200E-42EE-9BD1-E3376A0EB62A}" destId="{FB073E08-BAD5-4A31-A736-9208809CA2E1}" srcOrd="11" destOrd="0" presId="urn:microsoft.com/office/officeart/2005/8/layout/hierarchy3"/>
    <dgm:cxn modelId="{F181F58F-41AE-43C0-BCB7-B646B983DAA4}" type="presParOf" srcId="{EF1A31DA-BC6A-4A46-BF35-885892EDD4C8}" destId="{4C140488-7952-4FE5-82AF-7D40FE2B38AC}" srcOrd="1" destOrd="0" presId="urn:microsoft.com/office/officeart/2005/8/layout/hierarchy3"/>
    <dgm:cxn modelId="{CD0783E1-335C-4988-8FB1-927EB53D94A6}" type="presParOf" srcId="{4C140488-7952-4FE5-82AF-7D40FE2B38AC}" destId="{118192AF-B6DB-4263-B9C2-28505C1C89C7}" srcOrd="0" destOrd="0" presId="urn:microsoft.com/office/officeart/2005/8/layout/hierarchy3"/>
    <dgm:cxn modelId="{A5FF0BB9-56E2-4B8C-8713-E2F018D315F8}" type="presParOf" srcId="{118192AF-B6DB-4263-B9C2-28505C1C89C7}" destId="{5377EDA9-C872-4982-92AE-8CECB370105D}" srcOrd="0" destOrd="0" presId="urn:microsoft.com/office/officeart/2005/8/layout/hierarchy3"/>
    <dgm:cxn modelId="{CA2CAE05-05EA-4402-ADEF-AB3572200993}" type="presParOf" srcId="{118192AF-B6DB-4263-B9C2-28505C1C89C7}" destId="{DC423AE9-8652-4820-AEB2-1D3C280A7A93}" srcOrd="1" destOrd="0" presId="urn:microsoft.com/office/officeart/2005/8/layout/hierarchy3"/>
    <dgm:cxn modelId="{36EE830A-E43A-43AE-BCE5-B7063854AB54}" type="presParOf" srcId="{4C140488-7952-4FE5-82AF-7D40FE2B38AC}" destId="{139E44F1-8885-40FE-9FD9-4642AA86646D}" srcOrd="1" destOrd="0" presId="urn:microsoft.com/office/officeart/2005/8/layout/hierarchy3"/>
    <dgm:cxn modelId="{83E4FF4D-4F12-4ADC-B423-4A372AE11149}" type="presParOf" srcId="{139E44F1-8885-40FE-9FD9-4642AA86646D}" destId="{1E1B823B-9BFB-4ACF-B6E6-FB204E10B8D2}" srcOrd="0" destOrd="0" presId="urn:microsoft.com/office/officeart/2005/8/layout/hierarchy3"/>
    <dgm:cxn modelId="{F32953CA-79AC-49D2-A722-48E091DE2951}" type="presParOf" srcId="{139E44F1-8885-40FE-9FD9-4642AA86646D}" destId="{0D78EC0F-1C60-461E-B09D-2FE861C31D07}" srcOrd="1" destOrd="0" presId="urn:microsoft.com/office/officeart/2005/8/layout/hierarchy3"/>
    <dgm:cxn modelId="{0A2C1940-813C-4520-8301-54CA3D65681D}" type="presParOf" srcId="{139E44F1-8885-40FE-9FD9-4642AA86646D}" destId="{8258CEA5-69C6-4B5E-B588-945AF1178282}" srcOrd="2" destOrd="0" presId="urn:microsoft.com/office/officeart/2005/8/layout/hierarchy3"/>
    <dgm:cxn modelId="{21673EE8-0373-4D09-A01C-8555B01B8DB4}" type="presParOf" srcId="{139E44F1-8885-40FE-9FD9-4642AA86646D}" destId="{536385D5-0BDB-43C7-880D-28F60A165135}" srcOrd="3" destOrd="0" presId="urn:microsoft.com/office/officeart/2005/8/layout/hierarchy3"/>
    <dgm:cxn modelId="{1813737F-50C6-481C-B4D8-C6BF16F3934E}" type="presParOf" srcId="{139E44F1-8885-40FE-9FD9-4642AA86646D}" destId="{4124D34D-529A-424D-884A-64EB5DE6C4DE}" srcOrd="4" destOrd="0" presId="urn:microsoft.com/office/officeart/2005/8/layout/hierarchy3"/>
    <dgm:cxn modelId="{2CA2BF19-9A41-470D-9664-70B4AB1E3606}" type="presParOf" srcId="{139E44F1-8885-40FE-9FD9-4642AA86646D}" destId="{0E48A997-E009-454C-9B98-F59131EACC3A}" srcOrd="5" destOrd="0" presId="urn:microsoft.com/office/officeart/2005/8/layout/hierarchy3"/>
    <dgm:cxn modelId="{523D5722-78A4-45D3-9014-2BB00E7EF196}" type="presParOf" srcId="{139E44F1-8885-40FE-9FD9-4642AA86646D}" destId="{C28CF482-E876-46A7-B09E-7068DE34B376}" srcOrd="6" destOrd="0" presId="urn:microsoft.com/office/officeart/2005/8/layout/hierarchy3"/>
    <dgm:cxn modelId="{37B2A88C-8B6F-45C4-B3A4-5BAECD9AF2DF}" type="presParOf" srcId="{139E44F1-8885-40FE-9FD9-4642AA86646D}" destId="{69A810A9-C581-4854-98C6-567A26E8847A}" srcOrd="7" destOrd="0" presId="urn:microsoft.com/office/officeart/2005/8/layout/hierarchy3"/>
    <dgm:cxn modelId="{DA299004-B5DB-4E84-A177-E6559C623E40}" type="presParOf" srcId="{139E44F1-8885-40FE-9FD9-4642AA86646D}" destId="{CCA1E3AB-230E-4F20-A41F-6E3B4475A582}" srcOrd="8" destOrd="0" presId="urn:microsoft.com/office/officeart/2005/8/layout/hierarchy3"/>
    <dgm:cxn modelId="{37C32AEA-7CF0-4F95-84EA-4F41E89B697C}" type="presParOf" srcId="{139E44F1-8885-40FE-9FD9-4642AA86646D}" destId="{ED31C697-343F-454E-BEFF-F2D3A3C80786}" srcOrd="9" destOrd="0" presId="urn:microsoft.com/office/officeart/2005/8/layout/hierarchy3"/>
    <dgm:cxn modelId="{7AF82D6D-C729-4B32-BE62-D6FE305458BD}" type="presParOf" srcId="{139E44F1-8885-40FE-9FD9-4642AA86646D}" destId="{5CD31F88-E177-469F-91A0-B276E0EDC847}" srcOrd="10" destOrd="0" presId="urn:microsoft.com/office/officeart/2005/8/layout/hierarchy3"/>
    <dgm:cxn modelId="{1BD10D8C-5240-4C37-946F-710A1F241747}" type="presParOf" srcId="{139E44F1-8885-40FE-9FD9-4642AA86646D}" destId="{B3D57F88-5AE8-4F0C-BABC-62F6D8BA977E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DB6FA4-719E-4C99-8E60-28D84A57F310}" type="doc">
      <dgm:prSet loTypeId="urn:microsoft.com/office/officeart/2005/8/layout/hierarchy3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lv-LV"/>
        </a:p>
      </dgm:t>
    </dgm:pt>
    <dgm:pt modelId="{0FF7F53B-FCE3-4178-BC6D-5C7459F25AD4}">
      <dgm:prSet phldrT="[Teksts]"/>
      <dgm:spPr/>
      <dgm:t>
        <a:bodyPr/>
        <a:lstStyle/>
        <a:p>
          <a:r>
            <a:rPr lang="lv-LV" dirty="0" smtClean="0"/>
            <a:t>Reģionālais</a:t>
          </a:r>
          <a:endParaRPr lang="lv-LV" dirty="0"/>
        </a:p>
      </dgm:t>
    </dgm:pt>
    <dgm:pt modelId="{E2FC6201-B4AC-458B-A87D-1C5504FA0179}" type="parTrans" cxnId="{066A1085-740B-4585-BA22-0EA103953F95}">
      <dgm:prSet/>
      <dgm:spPr/>
      <dgm:t>
        <a:bodyPr/>
        <a:lstStyle/>
        <a:p>
          <a:endParaRPr lang="lv-LV"/>
        </a:p>
      </dgm:t>
    </dgm:pt>
    <dgm:pt modelId="{59A120DC-9A8C-4CBC-92A9-3CD738578F4D}" type="sibTrans" cxnId="{066A1085-740B-4585-BA22-0EA103953F95}">
      <dgm:prSet/>
      <dgm:spPr/>
      <dgm:t>
        <a:bodyPr/>
        <a:lstStyle/>
        <a:p>
          <a:endParaRPr lang="lv-LV"/>
        </a:p>
      </dgm:t>
    </dgm:pt>
    <dgm:pt modelId="{9004B697-147E-4AC6-B14C-4B71150E63CB}">
      <dgm:prSet phldrT="[Teksts]" custT="1"/>
      <dgm:spPr/>
      <dgm:t>
        <a:bodyPr/>
        <a:lstStyle/>
        <a:p>
          <a:r>
            <a:rPr lang="lv-LV" sz="1800" dirty="0" smtClean="0"/>
            <a:t>Visiem vienāda maksājumu tiesību vērtība</a:t>
          </a:r>
          <a:endParaRPr lang="lv-LV" sz="1800" dirty="0"/>
        </a:p>
      </dgm:t>
    </dgm:pt>
    <dgm:pt modelId="{555C8EB9-86F8-45C3-B388-140C8D1B1499}" type="parTrans" cxnId="{0EC3745B-8278-485E-87F0-13E239D2586F}">
      <dgm:prSet/>
      <dgm:spPr/>
      <dgm:t>
        <a:bodyPr/>
        <a:lstStyle/>
        <a:p>
          <a:endParaRPr lang="lv-LV"/>
        </a:p>
      </dgm:t>
    </dgm:pt>
    <dgm:pt modelId="{C4E19FEE-F6B2-4B56-822F-1745004CB0CD}" type="sibTrans" cxnId="{0EC3745B-8278-485E-87F0-13E239D2586F}">
      <dgm:prSet/>
      <dgm:spPr/>
      <dgm:t>
        <a:bodyPr/>
        <a:lstStyle/>
        <a:p>
          <a:endParaRPr lang="lv-LV"/>
        </a:p>
      </dgm:t>
    </dgm:pt>
    <dgm:pt modelId="{E06A6089-1927-435C-A783-04D859A6C677}">
      <dgm:prSet phldrT="[Teksts]"/>
      <dgm:spPr>
        <a:solidFill>
          <a:srgbClr val="C00000"/>
        </a:solidFill>
      </dgm:spPr>
      <dgm:t>
        <a:bodyPr/>
        <a:lstStyle/>
        <a:p>
          <a:r>
            <a:rPr lang="lv-LV" dirty="0" smtClean="0"/>
            <a:t>Hibrīdais</a:t>
          </a:r>
          <a:endParaRPr lang="lv-LV" dirty="0"/>
        </a:p>
      </dgm:t>
    </dgm:pt>
    <dgm:pt modelId="{4ABE5B62-44A6-4F3E-B6A6-343C114BE36E}" type="parTrans" cxnId="{B91C288B-E5DD-460E-9C26-3CB296C833A8}">
      <dgm:prSet/>
      <dgm:spPr/>
      <dgm:t>
        <a:bodyPr/>
        <a:lstStyle/>
        <a:p>
          <a:endParaRPr lang="lv-LV"/>
        </a:p>
      </dgm:t>
    </dgm:pt>
    <dgm:pt modelId="{2F017233-64C0-4BE7-AA68-0D34DC168537}" type="sibTrans" cxnId="{B91C288B-E5DD-460E-9C26-3CB296C833A8}">
      <dgm:prSet/>
      <dgm:spPr/>
      <dgm:t>
        <a:bodyPr/>
        <a:lstStyle/>
        <a:p>
          <a:endParaRPr lang="lv-LV"/>
        </a:p>
      </dgm:t>
    </dgm:pt>
    <dgm:pt modelId="{3D100F9C-9743-46D1-B19B-2EBCF6A0A786}">
      <dgm:prSet phldrT="[Teksts]" custT="1"/>
      <dgm:spPr/>
      <dgm:t>
        <a:bodyPr/>
        <a:lstStyle/>
        <a:p>
          <a:r>
            <a:rPr lang="lv-LV" sz="1800" dirty="0" smtClean="0"/>
            <a:t>Maksājumu tiesību vērtība balstīta uz  daļu no 2012.g. </a:t>
          </a:r>
          <a:r>
            <a:rPr lang="lv-LV" sz="1800" dirty="0" err="1" smtClean="0"/>
            <a:t>maks</a:t>
          </a:r>
          <a:r>
            <a:rPr lang="lv-LV" sz="1800" dirty="0" smtClean="0"/>
            <a:t>. summas</a:t>
          </a:r>
        </a:p>
      </dgm:t>
    </dgm:pt>
    <dgm:pt modelId="{C465F84A-BF2F-4F68-952F-AC75E627BCE7}" type="parTrans" cxnId="{F8A5EE1D-3E4D-4B97-B8AA-9FC2392F8C60}">
      <dgm:prSet/>
      <dgm:spPr/>
      <dgm:t>
        <a:bodyPr/>
        <a:lstStyle/>
        <a:p>
          <a:endParaRPr lang="lv-LV"/>
        </a:p>
      </dgm:t>
    </dgm:pt>
    <dgm:pt modelId="{8EC7969D-B6F9-4D09-BB57-870E7AB8682F}" type="sibTrans" cxnId="{F8A5EE1D-3E4D-4B97-B8AA-9FC2392F8C60}">
      <dgm:prSet/>
      <dgm:spPr/>
      <dgm:t>
        <a:bodyPr/>
        <a:lstStyle/>
        <a:p>
          <a:endParaRPr lang="lv-LV"/>
        </a:p>
      </dgm:t>
    </dgm:pt>
    <dgm:pt modelId="{43CBF55A-24E5-48E0-BDC2-0E33ECDBE5C1}">
      <dgm:prSet phldrT="[Teksts]" custT="1"/>
      <dgm:spPr/>
      <dgm:t>
        <a:bodyPr/>
        <a:lstStyle/>
        <a:p>
          <a:r>
            <a:rPr lang="lv-LV" sz="1800" dirty="0" smtClean="0"/>
            <a:t>Maksājumu tiesību vērtības valstī tuvināmas līdz 2019.g.</a:t>
          </a:r>
          <a:endParaRPr lang="lv-LV" sz="1800" dirty="0"/>
        </a:p>
      </dgm:t>
    </dgm:pt>
    <dgm:pt modelId="{2CD6138B-ECCF-4C7A-9826-DEB3EEC103C0}" type="parTrans" cxnId="{1907F6C7-858C-4BF3-BE0D-42B7CAE2113F}">
      <dgm:prSet/>
      <dgm:spPr/>
      <dgm:t>
        <a:bodyPr/>
        <a:lstStyle/>
        <a:p>
          <a:endParaRPr lang="lv-LV"/>
        </a:p>
      </dgm:t>
    </dgm:pt>
    <dgm:pt modelId="{8E755A1A-CED2-48E9-B284-AF6E3C3EBE2A}" type="sibTrans" cxnId="{1907F6C7-858C-4BF3-BE0D-42B7CAE2113F}">
      <dgm:prSet/>
      <dgm:spPr/>
      <dgm:t>
        <a:bodyPr/>
        <a:lstStyle/>
        <a:p>
          <a:endParaRPr lang="lv-LV"/>
        </a:p>
      </dgm:t>
    </dgm:pt>
    <dgm:pt modelId="{A094D219-ACAB-42B0-8175-91A696E8AF0C}">
      <dgm:prSet phldrT="[Teksts]"/>
      <dgm:spPr/>
      <dgm:t>
        <a:bodyPr/>
        <a:lstStyle/>
        <a:p>
          <a:r>
            <a:rPr lang="lv-LV" dirty="0" smtClean="0"/>
            <a:t>Vēsturiskais</a:t>
          </a:r>
          <a:endParaRPr lang="lv-LV" dirty="0"/>
        </a:p>
      </dgm:t>
    </dgm:pt>
    <dgm:pt modelId="{BC018740-40DC-46BD-8E05-CC4D0C3DB87B}" type="parTrans" cxnId="{F837E9F4-C258-42ED-A159-22D900985C7F}">
      <dgm:prSet/>
      <dgm:spPr/>
      <dgm:t>
        <a:bodyPr/>
        <a:lstStyle/>
        <a:p>
          <a:endParaRPr lang="lv-LV"/>
        </a:p>
      </dgm:t>
    </dgm:pt>
    <dgm:pt modelId="{38588E3F-B80E-4927-870E-FB136D832502}" type="sibTrans" cxnId="{F837E9F4-C258-42ED-A159-22D900985C7F}">
      <dgm:prSet/>
      <dgm:spPr/>
      <dgm:t>
        <a:bodyPr/>
        <a:lstStyle/>
        <a:p>
          <a:endParaRPr lang="lv-LV"/>
        </a:p>
      </dgm:t>
    </dgm:pt>
    <dgm:pt modelId="{62806640-2FC9-4A8C-A313-67990825976A}">
      <dgm:prSet custT="1"/>
      <dgm:spPr/>
      <dgm:t>
        <a:bodyPr/>
        <a:lstStyle/>
        <a:p>
          <a:r>
            <a:rPr lang="lv-LV" sz="1800" dirty="0" smtClean="0"/>
            <a:t>Maksājumu tiesības vērtību veido izlīdzinātā un vēsturiskā daļa, piemēram attiecībā 10%:90%</a:t>
          </a:r>
          <a:endParaRPr lang="lv-LV" sz="1800" dirty="0"/>
        </a:p>
      </dgm:t>
    </dgm:pt>
    <dgm:pt modelId="{D382C5B6-9F5F-4CC8-9169-53D14567DCE2}" type="parTrans" cxnId="{7D21B9DC-0F10-4483-AEC3-7FE7C316D3E0}">
      <dgm:prSet/>
      <dgm:spPr/>
      <dgm:t>
        <a:bodyPr/>
        <a:lstStyle/>
        <a:p>
          <a:endParaRPr lang="lv-LV"/>
        </a:p>
      </dgm:t>
    </dgm:pt>
    <dgm:pt modelId="{C6CA04BF-BAEC-48AC-9E31-9BF28902B2D3}" type="sibTrans" cxnId="{7D21B9DC-0F10-4483-AEC3-7FE7C316D3E0}">
      <dgm:prSet/>
      <dgm:spPr/>
      <dgm:t>
        <a:bodyPr/>
        <a:lstStyle/>
        <a:p>
          <a:endParaRPr lang="lv-LV"/>
        </a:p>
      </dgm:t>
    </dgm:pt>
    <dgm:pt modelId="{FF025650-ED26-4BC5-BCA3-80CD35F3BE0D}">
      <dgm:prSet custT="1"/>
      <dgm:spPr/>
      <dgm:t>
        <a:bodyPr/>
        <a:lstStyle/>
        <a:p>
          <a:r>
            <a:rPr lang="lv-LV" sz="1800" dirty="0" smtClean="0"/>
            <a:t>Maksājumu tiesību vērtības valstī izlīdzināmas līdz 2019.g.</a:t>
          </a:r>
          <a:endParaRPr lang="lv-LV" sz="1800" dirty="0"/>
        </a:p>
      </dgm:t>
    </dgm:pt>
    <dgm:pt modelId="{7E0693B4-E99E-487B-A463-6B476753C436}" type="parTrans" cxnId="{4A200132-37D5-46CF-8E12-CEA6D09865FE}">
      <dgm:prSet/>
      <dgm:spPr/>
      <dgm:t>
        <a:bodyPr/>
        <a:lstStyle/>
        <a:p>
          <a:endParaRPr lang="lv-LV"/>
        </a:p>
      </dgm:t>
    </dgm:pt>
    <dgm:pt modelId="{DEBC56BA-694B-4CC8-A0A7-5AF6AD93DA05}" type="sibTrans" cxnId="{4A200132-37D5-46CF-8E12-CEA6D09865FE}">
      <dgm:prSet/>
      <dgm:spPr/>
      <dgm:t>
        <a:bodyPr/>
        <a:lstStyle/>
        <a:p>
          <a:endParaRPr lang="lv-LV"/>
        </a:p>
      </dgm:t>
    </dgm:pt>
    <dgm:pt modelId="{4E42EA08-BDBA-4B29-AAF9-5B2F4905D95C}">
      <dgm:prSet custT="1"/>
      <dgm:spPr/>
      <dgm:t>
        <a:bodyPr/>
        <a:lstStyle/>
        <a:p>
          <a:r>
            <a:rPr lang="lv-LV" sz="1800" dirty="0" smtClean="0"/>
            <a:t>Iespēja diferencēt zaļās komponentes maksājumu</a:t>
          </a:r>
          <a:endParaRPr lang="lv-LV" sz="1800" dirty="0"/>
        </a:p>
      </dgm:t>
    </dgm:pt>
    <dgm:pt modelId="{55B4DD59-AABD-4E07-B403-B0E8C6158C14}" type="parTrans" cxnId="{29CF126B-E379-4E8D-A4CF-02E9C0EF727A}">
      <dgm:prSet/>
      <dgm:spPr/>
      <dgm:t>
        <a:bodyPr/>
        <a:lstStyle/>
        <a:p>
          <a:endParaRPr lang="lv-LV"/>
        </a:p>
      </dgm:t>
    </dgm:pt>
    <dgm:pt modelId="{7857B12A-060E-4DEF-8668-FC7E1D5A629C}" type="sibTrans" cxnId="{29CF126B-E379-4E8D-A4CF-02E9C0EF727A}">
      <dgm:prSet/>
      <dgm:spPr/>
      <dgm:t>
        <a:bodyPr/>
        <a:lstStyle/>
        <a:p>
          <a:endParaRPr lang="lv-LV"/>
        </a:p>
      </dgm:t>
    </dgm:pt>
    <dgm:pt modelId="{366B4743-1372-4D55-8D71-8405658343E0}">
      <dgm:prSet custT="1"/>
      <dgm:spPr/>
      <dgm:t>
        <a:bodyPr/>
        <a:lstStyle/>
        <a:p>
          <a:r>
            <a:rPr lang="lv-LV" sz="1800" dirty="0" smtClean="0"/>
            <a:t>Nosakot MT izlīdzināšanas soļus un tempu var ņemt vērā 2011.g. ražošanas līmeni</a:t>
          </a:r>
          <a:endParaRPr lang="lv-LV" sz="1800" dirty="0"/>
        </a:p>
      </dgm:t>
    </dgm:pt>
    <dgm:pt modelId="{719A6C00-4A48-46F2-8B06-252099536097}" type="parTrans" cxnId="{F6E35539-7142-4C2E-ADCE-8213A85471EA}">
      <dgm:prSet/>
      <dgm:spPr/>
      <dgm:t>
        <a:bodyPr/>
        <a:lstStyle/>
        <a:p>
          <a:endParaRPr lang="lv-LV"/>
        </a:p>
      </dgm:t>
    </dgm:pt>
    <dgm:pt modelId="{E0B8E5A6-886C-4D38-9D79-713D7967F917}" type="sibTrans" cxnId="{F6E35539-7142-4C2E-ADCE-8213A85471EA}">
      <dgm:prSet/>
      <dgm:spPr/>
      <dgm:t>
        <a:bodyPr/>
        <a:lstStyle/>
        <a:p>
          <a:endParaRPr lang="lv-LV"/>
        </a:p>
      </dgm:t>
    </dgm:pt>
    <dgm:pt modelId="{A60B1484-F19D-488B-9FED-9D967B46B1EF}">
      <dgm:prSet custT="1"/>
      <dgm:spPr/>
      <dgm:t>
        <a:bodyPr/>
        <a:lstStyle/>
        <a:p>
          <a:r>
            <a:rPr lang="lv-LV" sz="1800" dirty="0" smtClean="0"/>
            <a:t>Nosakot MT izlīdzināšanas soļus un tempu var ņemt vērā 2011.g. </a:t>
          </a:r>
          <a:r>
            <a:rPr lang="lv-LV" sz="1800" dirty="0" err="1" smtClean="0"/>
            <a:t>raž</a:t>
          </a:r>
          <a:r>
            <a:rPr lang="lv-LV" sz="1800" dirty="0" smtClean="0"/>
            <a:t>. līmeni</a:t>
          </a:r>
          <a:endParaRPr lang="lv-LV" sz="1800" dirty="0"/>
        </a:p>
      </dgm:t>
    </dgm:pt>
    <dgm:pt modelId="{35864FE8-A782-4C23-A4FB-02AE7A4D543B}" type="parTrans" cxnId="{52FA63AE-E47C-403A-9A89-2798BA9B2450}">
      <dgm:prSet/>
      <dgm:spPr/>
      <dgm:t>
        <a:bodyPr/>
        <a:lstStyle/>
        <a:p>
          <a:endParaRPr lang="lv-LV"/>
        </a:p>
      </dgm:t>
    </dgm:pt>
    <dgm:pt modelId="{3873179A-E8A5-4463-8B38-2F324BAAAB87}" type="sibTrans" cxnId="{52FA63AE-E47C-403A-9A89-2798BA9B2450}">
      <dgm:prSet/>
      <dgm:spPr/>
      <dgm:t>
        <a:bodyPr/>
        <a:lstStyle/>
        <a:p>
          <a:endParaRPr lang="lv-LV"/>
        </a:p>
      </dgm:t>
    </dgm:pt>
    <dgm:pt modelId="{84ED60E5-2FF7-4515-AE2B-575BA57D1A21}" type="pres">
      <dgm:prSet presAssocID="{09DB6FA4-719E-4C99-8E60-28D84A57F3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lv-LV"/>
        </a:p>
      </dgm:t>
    </dgm:pt>
    <dgm:pt modelId="{9B5EA34A-116A-4CC7-863E-75A041B097A6}" type="pres">
      <dgm:prSet presAssocID="{0FF7F53B-FCE3-4178-BC6D-5C7459F25AD4}" presName="root" presStyleCnt="0"/>
      <dgm:spPr/>
    </dgm:pt>
    <dgm:pt modelId="{A8DDA90B-6892-4481-ACEF-9F7A751F488D}" type="pres">
      <dgm:prSet presAssocID="{0FF7F53B-FCE3-4178-BC6D-5C7459F25AD4}" presName="rootComposite" presStyleCnt="0"/>
      <dgm:spPr/>
    </dgm:pt>
    <dgm:pt modelId="{EF66C1E1-E756-427F-969F-460CE6313D00}" type="pres">
      <dgm:prSet presAssocID="{0FF7F53B-FCE3-4178-BC6D-5C7459F25AD4}" presName="rootText" presStyleLbl="node1" presStyleIdx="0" presStyleCnt="3" custScaleX="159894"/>
      <dgm:spPr/>
      <dgm:t>
        <a:bodyPr/>
        <a:lstStyle/>
        <a:p>
          <a:endParaRPr lang="lv-LV"/>
        </a:p>
      </dgm:t>
    </dgm:pt>
    <dgm:pt modelId="{D45EC7A2-0E45-4A3F-96D4-E0F5FFA8BED6}" type="pres">
      <dgm:prSet presAssocID="{0FF7F53B-FCE3-4178-BC6D-5C7459F25AD4}" presName="rootConnector" presStyleLbl="node1" presStyleIdx="0" presStyleCnt="3"/>
      <dgm:spPr/>
      <dgm:t>
        <a:bodyPr/>
        <a:lstStyle/>
        <a:p>
          <a:endParaRPr lang="lv-LV"/>
        </a:p>
      </dgm:t>
    </dgm:pt>
    <dgm:pt modelId="{6882E798-0D98-4888-A99D-A4BE4D535EF5}" type="pres">
      <dgm:prSet presAssocID="{0FF7F53B-FCE3-4178-BC6D-5C7459F25AD4}" presName="childShape" presStyleCnt="0"/>
      <dgm:spPr/>
    </dgm:pt>
    <dgm:pt modelId="{6D7B28F3-E65E-4498-B4C1-C75E8C8C6128}" type="pres">
      <dgm:prSet presAssocID="{555C8EB9-86F8-45C3-B388-140C8D1B1499}" presName="Name13" presStyleLbl="parChTrans1D2" presStyleIdx="0" presStyleCnt="8"/>
      <dgm:spPr/>
      <dgm:t>
        <a:bodyPr/>
        <a:lstStyle/>
        <a:p>
          <a:endParaRPr lang="lv-LV"/>
        </a:p>
      </dgm:t>
    </dgm:pt>
    <dgm:pt modelId="{352EFD82-8BCB-4358-A1BB-A9AE6FD8CDB9}" type="pres">
      <dgm:prSet presAssocID="{9004B697-147E-4AC6-B14C-4B71150E63CB}" presName="childText" presStyleLbl="bgAcc1" presStyleIdx="0" presStyleCnt="8" custScaleX="160554" custScaleY="19850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D7988C7-AB03-43F3-8EE8-E8F303E8E50A}" type="pres">
      <dgm:prSet presAssocID="{E06A6089-1927-435C-A783-04D859A6C677}" presName="root" presStyleCnt="0"/>
      <dgm:spPr/>
    </dgm:pt>
    <dgm:pt modelId="{06A6E00D-6E7C-4A74-AFCB-E04A9607FE31}" type="pres">
      <dgm:prSet presAssocID="{E06A6089-1927-435C-A783-04D859A6C677}" presName="rootComposite" presStyleCnt="0"/>
      <dgm:spPr/>
    </dgm:pt>
    <dgm:pt modelId="{727E764E-AB6E-48DA-82CC-0AAB7628254D}" type="pres">
      <dgm:prSet presAssocID="{E06A6089-1927-435C-A783-04D859A6C677}" presName="rootText" presStyleLbl="node1" presStyleIdx="1" presStyleCnt="3" custScaleX="159894"/>
      <dgm:spPr/>
      <dgm:t>
        <a:bodyPr/>
        <a:lstStyle/>
        <a:p>
          <a:endParaRPr lang="lv-LV"/>
        </a:p>
      </dgm:t>
    </dgm:pt>
    <dgm:pt modelId="{2B8C6C85-D583-4EC9-A25A-C0368F481EE0}" type="pres">
      <dgm:prSet presAssocID="{E06A6089-1927-435C-A783-04D859A6C677}" presName="rootConnector" presStyleLbl="node1" presStyleIdx="1" presStyleCnt="3"/>
      <dgm:spPr/>
      <dgm:t>
        <a:bodyPr/>
        <a:lstStyle/>
        <a:p>
          <a:endParaRPr lang="lv-LV"/>
        </a:p>
      </dgm:t>
    </dgm:pt>
    <dgm:pt modelId="{6220C4AB-89FA-45E8-9A06-3E8BDADA0B85}" type="pres">
      <dgm:prSet presAssocID="{E06A6089-1927-435C-A783-04D859A6C677}" presName="childShape" presStyleCnt="0"/>
      <dgm:spPr/>
    </dgm:pt>
    <dgm:pt modelId="{7D445F23-1A4E-4322-9A8F-0375BACC96AD}" type="pres">
      <dgm:prSet presAssocID="{D382C5B6-9F5F-4CC8-9169-53D14567DCE2}" presName="Name13" presStyleLbl="parChTrans1D2" presStyleIdx="1" presStyleCnt="8"/>
      <dgm:spPr/>
      <dgm:t>
        <a:bodyPr/>
        <a:lstStyle/>
        <a:p>
          <a:endParaRPr lang="lv-LV"/>
        </a:p>
      </dgm:t>
    </dgm:pt>
    <dgm:pt modelId="{93CA4C1D-F1CA-440E-B953-DB34897C8AC3}" type="pres">
      <dgm:prSet presAssocID="{62806640-2FC9-4A8C-A313-67990825976A}" presName="childText" presStyleLbl="bgAcc1" presStyleIdx="1" presStyleCnt="8" custScaleX="160554" custScaleY="23817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02B03C6-05A0-401D-A64D-46996BD6EF95}" type="pres">
      <dgm:prSet presAssocID="{7E0693B4-E99E-487B-A463-6B476753C436}" presName="Name13" presStyleLbl="parChTrans1D2" presStyleIdx="2" presStyleCnt="8"/>
      <dgm:spPr/>
      <dgm:t>
        <a:bodyPr/>
        <a:lstStyle/>
        <a:p>
          <a:endParaRPr lang="lv-LV"/>
        </a:p>
      </dgm:t>
    </dgm:pt>
    <dgm:pt modelId="{8F8648E2-09B6-4467-A68A-EE3349EEC320}" type="pres">
      <dgm:prSet presAssocID="{FF025650-ED26-4BC5-BCA3-80CD35F3BE0D}" presName="childText" presStyleLbl="bgAcc1" presStyleIdx="2" presStyleCnt="8" custScaleX="160554" custScaleY="15191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D05DDB5-BF52-4C12-A73F-2F6057BDA5DC}" type="pres">
      <dgm:prSet presAssocID="{719A6C00-4A48-46F2-8B06-252099536097}" presName="Name13" presStyleLbl="parChTrans1D2" presStyleIdx="3" presStyleCnt="8"/>
      <dgm:spPr/>
      <dgm:t>
        <a:bodyPr/>
        <a:lstStyle/>
        <a:p>
          <a:endParaRPr lang="lv-LV"/>
        </a:p>
      </dgm:t>
    </dgm:pt>
    <dgm:pt modelId="{B2537E19-C549-441B-A878-11A9DB8CC6ED}" type="pres">
      <dgm:prSet presAssocID="{366B4743-1372-4D55-8D71-8405658343E0}" presName="childText" presStyleLbl="bgAcc1" presStyleIdx="3" presStyleCnt="8" custScaleX="156925" custScaleY="214836" custLinFactNeighborX="563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B629211-560A-4BBE-A0B0-834DA539D954}" type="pres">
      <dgm:prSet presAssocID="{A094D219-ACAB-42B0-8175-91A696E8AF0C}" presName="root" presStyleCnt="0"/>
      <dgm:spPr/>
    </dgm:pt>
    <dgm:pt modelId="{A4EBB8D0-EFA7-4732-9DC2-8A3AD963E2C8}" type="pres">
      <dgm:prSet presAssocID="{A094D219-ACAB-42B0-8175-91A696E8AF0C}" presName="rootComposite" presStyleCnt="0"/>
      <dgm:spPr/>
    </dgm:pt>
    <dgm:pt modelId="{D4780BD6-9C74-473D-94CE-6FE84E6ABADD}" type="pres">
      <dgm:prSet presAssocID="{A094D219-ACAB-42B0-8175-91A696E8AF0C}" presName="rootText" presStyleLbl="node1" presStyleIdx="2" presStyleCnt="3" custScaleX="159894"/>
      <dgm:spPr/>
      <dgm:t>
        <a:bodyPr/>
        <a:lstStyle/>
        <a:p>
          <a:endParaRPr lang="lv-LV"/>
        </a:p>
      </dgm:t>
    </dgm:pt>
    <dgm:pt modelId="{17872A3C-9A2D-4275-8F74-CCEC75E3076C}" type="pres">
      <dgm:prSet presAssocID="{A094D219-ACAB-42B0-8175-91A696E8AF0C}" presName="rootConnector" presStyleLbl="node1" presStyleIdx="2" presStyleCnt="3"/>
      <dgm:spPr/>
      <dgm:t>
        <a:bodyPr/>
        <a:lstStyle/>
        <a:p>
          <a:endParaRPr lang="lv-LV"/>
        </a:p>
      </dgm:t>
    </dgm:pt>
    <dgm:pt modelId="{F3042A21-7F25-4EEB-BB05-D26AAA67874D}" type="pres">
      <dgm:prSet presAssocID="{A094D219-ACAB-42B0-8175-91A696E8AF0C}" presName="childShape" presStyleCnt="0"/>
      <dgm:spPr/>
    </dgm:pt>
    <dgm:pt modelId="{22ED456E-02F3-4401-91D2-269A1DF3BC06}" type="pres">
      <dgm:prSet presAssocID="{C465F84A-BF2F-4F68-952F-AC75E627BCE7}" presName="Name13" presStyleLbl="parChTrans1D2" presStyleIdx="4" presStyleCnt="8"/>
      <dgm:spPr/>
      <dgm:t>
        <a:bodyPr/>
        <a:lstStyle/>
        <a:p>
          <a:endParaRPr lang="lv-LV"/>
        </a:p>
      </dgm:t>
    </dgm:pt>
    <dgm:pt modelId="{4D296C99-808D-43B2-BAF8-5FFCDEA8405E}" type="pres">
      <dgm:prSet presAssocID="{3D100F9C-9743-46D1-B19B-2EBCF6A0A786}" presName="childText" presStyleLbl="bgAcc1" presStyleIdx="4" presStyleCnt="8" custScaleX="160554" custScaleY="17827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FA85AB7-CF10-41E9-BFE7-099CC49B3218}" type="pres">
      <dgm:prSet presAssocID="{2CD6138B-ECCF-4C7A-9826-DEB3EEC103C0}" presName="Name13" presStyleLbl="parChTrans1D2" presStyleIdx="5" presStyleCnt="8"/>
      <dgm:spPr/>
      <dgm:t>
        <a:bodyPr/>
        <a:lstStyle/>
        <a:p>
          <a:endParaRPr lang="lv-LV"/>
        </a:p>
      </dgm:t>
    </dgm:pt>
    <dgm:pt modelId="{E3FCB46E-880F-49DA-9C29-72905B66DC97}" type="pres">
      <dgm:prSet presAssocID="{43CBF55A-24E5-48E0-BDC2-0E33ECDBE5C1}" presName="childText" presStyleLbl="bgAcc1" presStyleIdx="5" presStyleCnt="8" custScaleX="160554" custScaleY="14382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291CED4-8A54-4E8F-A2B0-A0309FE1BE23}" type="pres">
      <dgm:prSet presAssocID="{55B4DD59-AABD-4E07-B403-B0E8C6158C14}" presName="Name13" presStyleLbl="parChTrans1D2" presStyleIdx="6" presStyleCnt="8"/>
      <dgm:spPr/>
      <dgm:t>
        <a:bodyPr/>
        <a:lstStyle/>
        <a:p>
          <a:endParaRPr lang="lv-LV"/>
        </a:p>
      </dgm:t>
    </dgm:pt>
    <dgm:pt modelId="{F177FEB4-F438-41ED-8255-39A61F8E192F}" type="pres">
      <dgm:prSet presAssocID="{4E42EA08-BDBA-4B29-AAF9-5B2F4905D95C}" presName="childText" presStyleLbl="bgAcc1" presStyleIdx="6" presStyleCnt="8" custScaleX="160554" custScaleY="13746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ABC724E-3FBE-490B-9A40-CE215C453045}" type="pres">
      <dgm:prSet presAssocID="{35864FE8-A782-4C23-A4FB-02AE7A4D543B}" presName="Name13" presStyleLbl="parChTrans1D2" presStyleIdx="7" presStyleCnt="8"/>
      <dgm:spPr/>
      <dgm:t>
        <a:bodyPr/>
        <a:lstStyle/>
        <a:p>
          <a:endParaRPr lang="lv-LV"/>
        </a:p>
      </dgm:t>
    </dgm:pt>
    <dgm:pt modelId="{B5FBAA06-0C5B-4CFC-B01D-5715BFB68EA8}" type="pres">
      <dgm:prSet presAssocID="{A60B1484-F19D-488B-9FED-9D967B46B1EF}" presName="childText" presStyleLbl="bgAcc1" presStyleIdx="7" presStyleCnt="8" custScaleX="159349" custScaleY="179600" custLinFactNeighborX="-1592" custLinFactNeighborY="-55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15227336-56F9-48AD-98E0-280437892625}" type="presOf" srcId="{09DB6FA4-719E-4C99-8E60-28D84A57F310}" destId="{84ED60E5-2FF7-4515-AE2B-575BA57D1A21}" srcOrd="0" destOrd="0" presId="urn:microsoft.com/office/officeart/2005/8/layout/hierarchy3"/>
    <dgm:cxn modelId="{D08D1B37-1925-4E73-8951-395FDB9A93CC}" type="presOf" srcId="{A60B1484-F19D-488B-9FED-9D967B46B1EF}" destId="{B5FBAA06-0C5B-4CFC-B01D-5715BFB68EA8}" srcOrd="0" destOrd="0" presId="urn:microsoft.com/office/officeart/2005/8/layout/hierarchy3"/>
    <dgm:cxn modelId="{63436BB2-CC7B-44CA-9876-50C2A05795C5}" type="presOf" srcId="{D382C5B6-9F5F-4CC8-9169-53D14567DCE2}" destId="{7D445F23-1A4E-4322-9A8F-0375BACC96AD}" srcOrd="0" destOrd="0" presId="urn:microsoft.com/office/officeart/2005/8/layout/hierarchy3"/>
    <dgm:cxn modelId="{E9467A84-1AD9-4067-B4B4-2B91940A3AE7}" type="presOf" srcId="{0FF7F53B-FCE3-4178-BC6D-5C7459F25AD4}" destId="{EF66C1E1-E756-427F-969F-460CE6313D00}" srcOrd="0" destOrd="0" presId="urn:microsoft.com/office/officeart/2005/8/layout/hierarchy3"/>
    <dgm:cxn modelId="{D4053D34-58F3-49A1-8D37-1954EE0C9BFD}" type="presOf" srcId="{0FF7F53B-FCE3-4178-BC6D-5C7459F25AD4}" destId="{D45EC7A2-0E45-4A3F-96D4-E0F5FFA8BED6}" srcOrd="1" destOrd="0" presId="urn:microsoft.com/office/officeart/2005/8/layout/hierarchy3"/>
    <dgm:cxn modelId="{562F0EA8-FBA3-420E-B6E1-83B4417CDD31}" type="presOf" srcId="{55B4DD59-AABD-4E07-B403-B0E8C6158C14}" destId="{1291CED4-8A54-4E8F-A2B0-A0309FE1BE23}" srcOrd="0" destOrd="0" presId="urn:microsoft.com/office/officeart/2005/8/layout/hierarchy3"/>
    <dgm:cxn modelId="{4A200132-37D5-46CF-8E12-CEA6D09865FE}" srcId="{E06A6089-1927-435C-A783-04D859A6C677}" destId="{FF025650-ED26-4BC5-BCA3-80CD35F3BE0D}" srcOrd="1" destOrd="0" parTransId="{7E0693B4-E99E-487B-A463-6B476753C436}" sibTransId="{DEBC56BA-694B-4CC8-A0A7-5AF6AD93DA05}"/>
    <dgm:cxn modelId="{F8A5EE1D-3E4D-4B97-B8AA-9FC2392F8C60}" srcId="{A094D219-ACAB-42B0-8175-91A696E8AF0C}" destId="{3D100F9C-9743-46D1-B19B-2EBCF6A0A786}" srcOrd="0" destOrd="0" parTransId="{C465F84A-BF2F-4F68-952F-AC75E627BCE7}" sibTransId="{8EC7969D-B6F9-4D09-BB57-870E7AB8682F}"/>
    <dgm:cxn modelId="{B103B9AB-2D8D-4B71-B6ED-0EBCF916C86D}" type="presOf" srcId="{3D100F9C-9743-46D1-B19B-2EBCF6A0A786}" destId="{4D296C99-808D-43B2-BAF8-5FFCDEA8405E}" srcOrd="0" destOrd="0" presId="urn:microsoft.com/office/officeart/2005/8/layout/hierarchy3"/>
    <dgm:cxn modelId="{D3C55AD4-5608-4B63-AB35-B4E62A4109A5}" type="presOf" srcId="{C465F84A-BF2F-4F68-952F-AC75E627BCE7}" destId="{22ED456E-02F3-4401-91D2-269A1DF3BC06}" srcOrd="0" destOrd="0" presId="urn:microsoft.com/office/officeart/2005/8/layout/hierarchy3"/>
    <dgm:cxn modelId="{0EC3745B-8278-485E-87F0-13E239D2586F}" srcId="{0FF7F53B-FCE3-4178-BC6D-5C7459F25AD4}" destId="{9004B697-147E-4AC6-B14C-4B71150E63CB}" srcOrd="0" destOrd="0" parTransId="{555C8EB9-86F8-45C3-B388-140C8D1B1499}" sibTransId="{C4E19FEE-F6B2-4B56-822F-1745004CB0CD}"/>
    <dgm:cxn modelId="{FC23F645-91A0-49CC-992F-267215A91B5A}" type="presOf" srcId="{719A6C00-4A48-46F2-8B06-252099536097}" destId="{FD05DDB5-BF52-4C12-A73F-2F6057BDA5DC}" srcOrd="0" destOrd="0" presId="urn:microsoft.com/office/officeart/2005/8/layout/hierarchy3"/>
    <dgm:cxn modelId="{2AD8100C-B595-4A05-B747-C4D9BB8C2465}" type="presOf" srcId="{7E0693B4-E99E-487B-A463-6B476753C436}" destId="{002B03C6-05A0-401D-A64D-46996BD6EF95}" srcOrd="0" destOrd="0" presId="urn:microsoft.com/office/officeart/2005/8/layout/hierarchy3"/>
    <dgm:cxn modelId="{4C303817-FB86-4BF5-BC48-95FBF639DD3F}" type="presOf" srcId="{FF025650-ED26-4BC5-BCA3-80CD35F3BE0D}" destId="{8F8648E2-09B6-4467-A68A-EE3349EEC320}" srcOrd="0" destOrd="0" presId="urn:microsoft.com/office/officeart/2005/8/layout/hierarchy3"/>
    <dgm:cxn modelId="{1A08C686-EA60-4972-96DC-3136D1E1B2E8}" type="presOf" srcId="{A094D219-ACAB-42B0-8175-91A696E8AF0C}" destId="{17872A3C-9A2D-4275-8F74-CCEC75E3076C}" srcOrd="1" destOrd="0" presId="urn:microsoft.com/office/officeart/2005/8/layout/hierarchy3"/>
    <dgm:cxn modelId="{1191CC3C-DE3E-41DA-B8DA-F7A0947AE111}" type="presOf" srcId="{A094D219-ACAB-42B0-8175-91A696E8AF0C}" destId="{D4780BD6-9C74-473D-94CE-6FE84E6ABADD}" srcOrd="0" destOrd="0" presId="urn:microsoft.com/office/officeart/2005/8/layout/hierarchy3"/>
    <dgm:cxn modelId="{47F91EC3-C5A0-4480-8C2A-AB221F311EEF}" type="presOf" srcId="{62806640-2FC9-4A8C-A313-67990825976A}" destId="{93CA4C1D-F1CA-440E-B953-DB34897C8AC3}" srcOrd="0" destOrd="0" presId="urn:microsoft.com/office/officeart/2005/8/layout/hierarchy3"/>
    <dgm:cxn modelId="{1E1E3C19-30B2-4DB1-9365-C05688902626}" type="presOf" srcId="{366B4743-1372-4D55-8D71-8405658343E0}" destId="{B2537E19-C549-441B-A878-11A9DB8CC6ED}" srcOrd="0" destOrd="0" presId="urn:microsoft.com/office/officeart/2005/8/layout/hierarchy3"/>
    <dgm:cxn modelId="{F837E9F4-C258-42ED-A159-22D900985C7F}" srcId="{09DB6FA4-719E-4C99-8E60-28D84A57F310}" destId="{A094D219-ACAB-42B0-8175-91A696E8AF0C}" srcOrd="2" destOrd="0" parTransId="{BC018740-40DC-46BD-8E05-CC4D0C3DB87B}" sibTransId="{38588E3F-B80E-4927-870E-FB136D832502}"/>
    <dgm:cxn modelId="{B91C288B-E5DD-460E-9C26-3CB296C833A8}" srcId="{09DB6FA4-719E-4C99-8E60-28D84A57F310}" destId="{E06A6089-1927-435C-A783-04D859A6C677}" srcOrd="1" destOrd="0" parTransId="{4ABE5B62-44A6-4F3E-B6A6-343C114BE36E}" sibTransId="{2F017233-64C0-4BE7-AA68-0D34DC168537}"/>
    <dgm:cxn modelId="{1907F6C7-858C-4BF3-BE0D-42B7CAE2113F}" srcId="{A094D219-ACAB-42B0-8175-91A696E8AF0C}" destId="{43CBF55A-24E5-48E0-BDC2-0E33ECDBE5C1}" srcOrd="1" destOrd="0" parTransId="{2CD6138B-ECCF-4C7A-9826-DEB3EEC103C0}" sibTransId="{8E755A1A-CED2-48E9-B284-AF6E3C3EBE2A}"/>
    <dgm:cxn modelId="{9A72F831-6715-46F2-B282-DA8169616E80}" type="presOf" srcId="{9004B697-147E-4AC6-B14C-4B71150E63CB}" destId="{352EFD82-8BCB-4358-A1BB-A9AE6FD8CDB9}" srcOrd="0" destOrd="0" presId="urn:microsoft.com/office/officeart/2005/8/layout/hierarchy3"/>
    <dgm:cxn modelId="{07A83958-1D22-4A58-86F0-738776564A5D}" type="presOf" srcId="{E06A6089-1927-435C-A783-04D859A6C677}" destId="{2B8C6C85-D583-4EC9-A25A-C0368F481EE0}" srcOrd="1" destOrd="0" presId="urn:microsoft.com/office/officeart/2005/8/layout/hierarchy3"/>
    <dgm:cxn modelId="{29CF126B-E379-4E8D-A4CF-02E9C0EF727A}" srcId="{A094D219-ACAB-42B0-8175-91A696E8AF0C}" destId="{4E42EA08-BDBA-4B29-AAF9-5B2F4905D95C}" srcOrd="2" destOrd="0" parTransId="{55B4DD59-AABD-4E07-B403-B0E8C6158C14}" sibTransId="{7857B12A-060E-4DEF-8668-FC7E1D5A629C}"/>
    <dgm:cxn modelId="{7D21B9DC-0F10-4483-AEC3-7FE7C316D3E0}" srcId="{E06A6089-1927-435C-A783-04D859A6C677}" destId="{62806640-2FC9-4A8C-A313-67990825976A}" srcOrd="0" destOrd="0" parTransId="{D382C5B6-9F5F-4CC8-9169-53D14567DCE2}" sibTransId="{C6CA04BF-BAEC-48AC-9E31-9BF28902B2D3}"/>
    <dgm:cxn modelId="{05AE29F3-2CB5-46FD-96C1-0BFBD2C32B49}" type="presOf" srcId="{E06A6089-1927-435C-A783-04D859A6C677}" destId="{727E764E-AB6E-48DA-82CC-0AAB7628254D}" srcOrd="0" destOrd="0" presId="urn:microsoft.com/office/officeart/2005/8/layout/hierarchy3"/>
    <dgm:cxn modelId="{5B1E8570-0702-4358-90C2-D0ED631C236F}" type="presOf" srcId="{4E42EA08-BDBA-4B29-AAF9-5B2F4905D95C}" destId="{F177FEB4-F438-41ED-8255-39A61F8E192F}" srcOrd="0" destOrd="0" presId="urn:microsoft.com/office/officeart/2005/8/layout/hierarchy3"/>
    <dgm:cxn modelId="{F6E35539-7142-4C2E-ADCE-8213A85471EA}" srcId="{E06A6089-1927-435C-A783-04D859A6C677}" destId="{366B4743-1372-4D55-8D71-8405658343E0}" srcOrd="2" destOrd="0" parTransId="{719A6C00-4A48-46F2-8B06-252099536097}" sibTransId="{E0B8E5A6-886C-4D38-9D79-713D7967F917}"/>
    <dgm:cxn modelId="{4351A2BC-58D4-4398-9856-3B23C17246D4}" type="presOf" srcId="{43CBF55A-24E5-48E0-BDC2-0E33ECDBE5C1}" destId="{E3FCB46E-880F-49DA-9C29-72905B66DC97}" srcOrd="0" destOrd="0" presId="urn:microsoft.com/office/officeart/2005/8/layout/hierarchy3"/>
    <dgm:cxn modelId="{066A1085-740B-4585-BA22-0EA103953F95}" srcId="{09DB6FA4-719E-4C99-8E60-28D84A57F310}" destId="{0FF7F53B-FCE3-4178-BC6D-5C7459F25AD4}" srcOrd="0" destOrd="0" parTransId="{E2FC6201-B4AC-458B-A87D-1C5504FA0179}" sibTransId="{59A120DC-9A8C-4CBC-92A9-3CD738578F4D}"/>
    <dgm:cxn modelId="{4DD1F4F4-BC38-4E28-B788-E53FC548D10E}" type="presOf" srcId="{555C8EB9-86F8-45C3-B388-140C8D1B1499}" destId="{6D7B28F3-E65E-4498-B4C1-C75E8C8C6128}" srcOrd="0" destOrd="0" presId="urn:microsoft.com/office/officeart/2005/8/layout/hierarchy3"/>
    <dgm:cxn modelId="{52FA63AE-E47C-403A-9A89-2798BA9B2450}" srcId="{A094D219-ACAB-42B0-8175-91A696E8AF0C}" destId="{A60B1484-F19D-488B-9FED-9D967B46B1EF}" srcOrd="3" destOrd="0" parTransId="{35864FE8-A782-4C23-A4FB-02AE7A4D543B}" sibTransId="{3873179A-E8A5-4463-8B38-2F324BAAAB87}"/>
    <dgm:cxn modelId="{27D83087-32BE-49E9-9689-FEC417435A06}" type="presOf" srcId="{35864FE8-A782-4C23-A4FB-02AE7A4D543B}" destId="{7ABC724E-3FBE-490B-9A40-CE215C453045}" srcOrd="0" destOrd="0" presId="urn:microsoft.com/office/officeart/2005/8/layout/hierarchy3"/>
    <dgm:cxn modelId="{21FB25D5-DD28-49F7-8C7B-0EA4417AA4E4}" type="presOf" srcId="{2CD6138B-ECCF-4C7A-9826-DEB3EEC103C0}" destId="{2FA85AB7-CF10-41E9-BFE7-099CC49B3218}" srcOrd="0" destOrd="0" presId="urn:microsoft.com/office/officeart/2005/8/layout/hierarchy3"/>
    <dgm:cxn modelId="{89FC0214-B684-4421-9A91-4461225BBCF0}" type="presParOf" srcId="{84ED60E5-2FF7-4515-AE2B-575BA57D1A21}" destId="{9B5EA34A-116A-4CC7-863E-75A041B097A6}" srcOrd="0" destOrd="0" presId="urn:microsoft.com/office/officeart/2005/8/layout/hierarchy3"/>
    <dgm:cxn modelId="{79340E8B-EC31-41C8-8285-B642437573C3}" type="presParOf" srcId="{9B5EA34A-116A-4CC7-863E-75A041B097A6}" destId="{A8DDA90B-6892-4481-ACEF-9F7A751F488D}" srcOrd="0" destOrd="0" presId="urn:microsoft.com/office/officeart/2005/8/layout/hierarchy3"/>
    <dgm:cxn modelId="{BB4850A5-76DD-412A-87A9-7B68955B4D1F}" type="presParOf" srcId="{A8DDA90B-6892-4481-ACEF-9F7A751F488D}" destId="{EF66C1E1-E756-427F-969F-460CE6313D00}" srcOrd="0" destOrd="0" presId="urn:microsoft.com/office/officeart/2005/8/layout/hierarchy3"/>
    <dgm:cxn modelId="{D2FB2D03-3672-476C-B133-2124200953DC}" type="presParOf" srcId="{A8DDA90B-6892-4481-ACEF-9F7A751F488D}" destId="{D45EC7A2-0E45-4A3F-96D4-E0F5FFA8BED6}" srcOrd="1" destOrd="0" presId="urn:microsoft.com/office/officeart/2005/8/layout/hierarchy3"/>
    <dgm:cxn modelId="{F37C10C7-EDC1-4830-BA09-05565255E95A}" type="presParOf" srcId="{9B5EA34A-116A-4CC7-863E-75A041B097A6}" destId="{6882E798-0D98-4888-A99D-A4BE4D535EF5}" srcOrd="1" destOrd="0" presId="urn:microsoft.com/office/officeart/2005/8/layout/hierarchy3"/>
    <dgm:cxn modelId="{665DA1C0-F918-4CA3-8093-6C5F09F54749}" type="presParOf" srcId="{6882E798-0D98-4888-A99D-A4BE4D535EF5}" destId="{6D7B28F3-E65E-4498-B4C1-C75E8C8C6128}" srcOrd="0" destOrd="0" presId="urn:microsoft.com/office/officeart/2005/8/layout/hierarchy3"/>
    <dgm:cxn modelId="{774E33AA-9DB0-4A80-A3BD-4EE10B57D58B}" type="presParOf" srcId="{6882E798-0D98-4888-A99D-A4BE4D535EF5}" destId="{352EFD82-8BCB-4358-A1BB-A9AE6FD8CDB9}" srcOrd="1" destOrd="0" presId="urn:microsoft.com/office/officeart/2005/8/layout/hierarchy3"/>
    <dgm:cxn modelId="{9D37E707-E32B-4303-863F-F55C52646AFB}" type="presParOf" srcId="{84ED60E5-2FF7-4515-AE2B-575BA57D1A21}" destId="{CD7988C7-AB03-43F3-8EE8-E8F303E8E50A}" srcOrd="1" destOrd="0" presId="urn:microsoft.com/office/officeart/2005/8/layout/hierarchy3"/>
    <dgm:cxn modelId="{6D55D780-3D8E-47D3-882E-E7F2E4749351}" type="presParOf" srcId="{CD7988C7-AB03-43F3-8EE8-E8F303E8E50A}" destId="{06A6E00D-6E7C-4A74-AFCB-E04A9607FE31}" srcOrd="0" destOrd="0" presId="urn:microsoft.com/office/officeart/2005/8/layout/hierarchy3"/>
    <dgm:cxn modelId="{AE5D46FB-647C-4B53-B94A-165792EAE8DA}" type="presParOf" srcId="{06A6E00D-6E7C-4A74-AFCB-E04A9607FE31}" destId="{727E764E-AB6E-48DA-82CC-0AAB7628254D}" srcOrd="0" destOrd="0" presId="urn:microsoft.com/office/officeart/2005/8/layout/hierarchy3"/>
    <dgm:cxn modelId="{F7BEC029-D5DF-40EF-B721-E39E922EDA2F}" type="presParOf" srcId="{06A6E00D-6E7C-4A74-AFCB-E04A9607FE31}" destId="{2B8C6C85-D583-4EC9-A25A-C0368F481EE0}" srcOrd="1" destOrd="0" presId="urn:microsoft.com/office/officeart/2005/8/layout/hierarchy3"/>
    <dgm:cxn modelId="{BD1F3FFC-8734-49B6-94CE-E687F6E789E8}" type="presParOf" srcId="{CD7988C7-AB03-43F3-8EE8-E8F303E8E50A}" destId="{6220C4AB-89FA-45E8-9A06-3E8BDADA0B85}" srcOrd="1" destOrd="0" presId="urn:microsoft.com/office/officeart/2005/8/layout/hierarchy3"/>
    <dgm:cxn modelId="{F60346DC-A1D8-4256-A9D4-AAFD9F00CBE3}" type="presParOf" srcId="{6220C4AB-89FA-45E8-9A06-3E8BDADA0B85}" destId="{7D445F23-1A4E-4322-9A8F-0375BACC96AD}" srcOrd="0" destOrd="0" presId="urn:microsoft.com/office/officeart/2005/8/layout/hierarchy3"/>
    <dgm:cxn modelId="{045AC80A-1022-488D-AA38-1CDE25760222}" type="presParOf" srcId="{6220C4AB-89FA-45E8-9A06-3E8BDADA0B85}" destId="{93CA4C1D-F1CA-440E-B953-DB34897C8AC3}" srcOrd="1" destOrd="0" presId="urn:microsoft.com/office/officeart/2005/8/layout/hierarchy3"/>
    <dgm:cxn modelId="{2F9CC594-B26A-49FB-84F9-33855E4308D3}" type="presParOf" srcId="{6220C4AB-89FA-45E8-9A06-3E8BDADA0B85}" destId="{002B03C6-05A0-401D-A64D-46996BD6EF95}" srcOrd="2" destOrd="0" presId="urn:microsoft.com/office/officeart/2005/8/layout/hierarchy3"/>
    <dgm:cxn modelId="{3CFFF145-A1F3-4D0D-9966-BDECC609237D}" type="presParOf" srcId="{6220C4AB-89FA-45E8-9A06-3E8BDADA0B85}" destId="{8F8648E2-09B6-4467-A68A-EE3349EEC320}" srcOrd="3" destOrd="0" presId="urn:microsoft.com/office/officeart/2005/8/layout/hierarchy3"/>
    <dgm:cxn modelId="{05AD76FA-AEF5-489F-BC9C-120DE3608491}" type="presParOf" srcId="{6220C4AB-89FA-45E8-9A06-3E8BDADA0B85}" destId="{FD05DDB5-BF52-4C12-A73F-2F6057BDA5DC}" srcOrd="4" destOrd="0" presId="urn:microsoft.com/office/officeart/2005/8/layout/hierarchy3"/>
    <dgm:cxn modelId="{D24ED35C-94DB-4511-93CF-801388C80C89}" type="presParOf" srcId="{6220C4AB-89FA-45E8-9A06-3E8BDADA0B85}" destId="{B2537E19-C549-441B-A878-11A9DB8CC6ED}" srcOrd="5" destOrd="0" presId="urn:microsoft.com/office/officeart/2005/8/layout/hierarchy3"/>
    <dgm:cxn modelId="{3DE5F56B-A68B-46BC-B7C4-91E5D7551273}" type="presParOf" srcId="{84ED60E5-2FF7-4515-AE2B-575BA57D1A21}" destId="{DB629211-560A-4BBE-A0B0-834DA539D954}" srcOrd="2" destOrd="0" presId="urn:microsoft.com/office/officeart/2005/8/layout/hierarchy3"/>
    <dgm:cxn modelId="{EB24F569-B6DB-4F96-82DC-9DC5E3C45368}" type="presParOf" srcId="{DB629211-560A-4BBE-A0B0-834DA539D954}" destId="{A4EBB8D0-EFA7-4732-9DC2-8A3AD963E2C8}" srcOrd="0" destOrd="0" presId="urn:microsoft.com/office/officeart/2005/8/layout/hierarchy3"/>
    <dgm:cxn modelId="{E6DCD84F-0A87-4879-8F76-97AD67F434BF}" type="presParOf" srcId="{A4EBB8D0-EFA7-4732-9DC2-8A3AD963E2C8}" destId="{D4780BD6-9C74-473D-94CE-6FE84E6ABADD}" srcOrd="0" destOrd="0" presId="urn:microsoft.com/office/officeart/2005/8/layout/hierarchy3"/>
    <dgm:cxn modelId="{A1FBB8DF-0D74-4903-A869-072080AA2BA1}" type="presParOf" srcId="{A4EBB8D0-EFA7-4732-9DC2-8A3AD963E2C8}" destId="{17872A3C-9A2D-4275-8F74-CCEC75E3076C}" srcOrd="1" destOrd="0" presId="urn:microsoft.com/office/officeart/2005/8/layout/hierarchy3"/>
    <dgm:cxn modelId="{B4EFDC68-78A3-46E5-A797-5E25422493A0}" type="presParOf" srcId="{DB629211-560A-4BBE-A0B0-834DA539D954}" destId="{F3042A21-7F25-4EEB-BB05-D26AAA67874D}" srcOrd="1" destOrd="0" presId="urn:microsoft.com/office/officeart/2005/8/layout/hierarchy3"/>
    <dgm:cxn modelId="{6027F18B-96A7-4417-878B-EA8969E03389}" type="presParOf" srcId="{F3042A21-7F25-4EEB-BB05-D26AAA67874D}" destId="{22ED456E-02F3-4401-91D2-269A1DF3BC06}" srcOrd="0" destOrd="0" presId="urn:microsoft.com/office/officeart/2005/8/layout/hierarchy3"/>
    <dgm:cxn modelId="{2BACFAB0-A73B-4B53-817F-B2CFB030EE8F}" type="presParOf" srcId="{F3042A21-7F25-4EEB-BB05-D26AAA67874D}" destId="{4D296C99-808D-43B2-BAF8-5FFCDEA8405E}" srcOrd="1" destOrd="0" presId="urn:microsoft.com/office/officeart/2005/8/layout/hierarchy3"/>
    <dgm:cxn modelId="{50CA1A49-7389-475D-862B-11F0A353EC6C}" type="presParOf" srcId="{F3042A21-7F25-4EEB-BB05-D26AAA67874D}" destId="{2FA85AB7-CF10-41E9-BFE7-099CC49B3218}" srcOrd="2" destOrd="0" presId="urn:microsoft.com/office/officeart/2005/8/layout/hierarchy3"/>
    <dgm:cxn modelId="{1DFC31AE-20A4-4389-9FB8-72694D147AE0}" type="presParOf" srcId="{F3042A21-7F25-4EEB-BB05-D26AAA67874D}" destId="{E3FCB46E-880F-49DA-9C29-72905B66DC97}" srcOrd="3" destOrd="0" presId="urn:microsoft.com/office/officeart/2005/8/layout/hierarchy3"/>
    <dgm:cxn modelId="{F8CCBBDA-5362-4861-A35D-7DD883E8E705}" type="presParOf" srcId="{F3042A21-7F25-4EEB-BB05-D26AAA67874D}" destId="{1291CED4-8A54-4E8F-A2B0-A0309FE1BE23}" srcOrd="4" destOrd="0" presId="urn:microsoft.com/office/officeart/2005/8/layout/hierarchy3"/>
    <dgm:cxn modelId="{EF0C6615-4F05-47A9-8061-C09A9D119A5A}" type="presParOf" srcId="{F3042A21-7F25-4EEB-BB05-D26AAA67874D}" destId="{F177FEB4-F438-41ED-8255-39A61F8E192F}" srcOrd="5" destOrd="0" presId="urn:microsoft.com/office/officeart/2005/8/layout/hierarchy3"/>
    <dgm:cxn modelId="{3CF244C7-2D82-4545-AFD8-7680879CF13F}" type="presParOf" srcId="{F3042A21-7F25-4EEB-BB05-D26AAA67874D}" destId="{7ABC724E-3FBE-490B-9A40-CE215C453045}" srcOrd="6" destOrd="0" presId="urn:microsoft.com/office/officeart/2005/8/layout/hierarchy3"/>
    <dgm:cxn modelId="{494FAEF6-E1A9-4BD4-9E21-A2EC8D8D3051}" type="presParOf" srcId="{F3042A21-7F25-4EEB-BB05-D26AAA67874D}" destId="{B5FBAA06-0C5B-4CFC-B01D-5715BFB68EA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9179E-F021-475E-B6AF-2752E4D75EE2}" type="datetimeFigureOut">
              <a:rPr lang="lv-LV" smtClean="0"/>
              <a:t>03.05.2013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D11E7-C696-4FB9-B288-C1303D1F2E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08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D11E7-C696-4FB9-B288-C1303D1F2E20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0057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irsrakst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22" name="Apakšvirsrakst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7E2300-772E-472C-9729-B78E008EBFA1}" type="datetime1">
              <a:rPr lang="lv-LV" smtClean="0"/>
              <a:t>03.05.2013</a:t>
            </a:fld>
            <a:endParaRPr lang="lv-LV"/>
          </a:p>
        </p:txBody>
      </p:sp>
      <p:sp>
        <p:nvSpPr>
          <p:cNvPr id="20" name="Kājenes vietturis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10" name="Slaida numura vietturis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73D64-978C-449A-9F4E-AC01222DAAB0}" type="datetime1">
              <a:rPr lang="lv-LV" smtClean="0"/>
              <a:t>03.05.2013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1B2F1-67F7-46DB-87C6-E46C1F963AE8}" type="datetime1">
              <a:rPr lang="lv-LV" smtClean="0"/>
              <a:t>03.05.2013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6C8ED-7510-4B71-98D6-42A1FD7B0E38}" type="datetime1">
              <a:rPr lang="lv-LV" smtClean="0"/>
              <a:t>03.05.2013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10615-DE06-487F-AA06-C39B178B062D}" type="datetime1">
              <a:rPr lang="lv-LV" smtClean="0"/>
              <a:t>03.05.2013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aisnstūris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āl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āl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ED6B1-296A-4457-A99B-BCAAA228B744}" type="datetime1">
              <a:rPr lang="lv-LV" smtClean="0"/>
              <a:t>03.05.2013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DFB714-FAA0-44BC-A2E5-84C3F53ED2BD}" type="datetime1">
              <a:rPr lang="lv-LV" smtClean="0"/>
              <a:t>03.05.2013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9E8D0-F9DF-4142-B2BC-43D4F4275A17}" type="datetime1">
              <a:rPr lang="lv-LV" smtClean="0"/>
              <a:t>03.05.2013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snstūris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C637A-E925-4DC0-9313-52065F5689AE}" type="datetime1">
              <a:rPr lang="lv-LV" smtClean="0"/>
              <a:t>03.05.2013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  <p:sp>
        <p:nvSpPr>
          <p:cNvPr id="6" name="Taisnstūris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049242-0F5B-4485-A1C7-6D343D94E8D1}" type="datetime1">
              <a:rPr lang="lv-LV" smtClean="0"/>
              <a:t>03.05.2013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B939A7-7FA7-4FFD-9ADD-7267B66C6994}" type="datetime1">
              <a:rPr lang="lv-LV" smtClean="0"/>
              <a:t>03.05.2013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aisnstūris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lv-LV" smtClean="0"/>
              <a:t>Noklikšķiniet uz attēla ikonas</a:t>
            </a:r>
            <a:endParaRPr kumimoji="0" lang="en-US" dirty="0"/>
          </a:p>
        </p:txBody>
      </p:sp>
      <p:sp>
        <p:nvSpPr>
          <p:cNvPr id="9" name="Blokshēma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Blokshēma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āl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Gredze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Virsraksta viettur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9" name="Teksta vietturis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24" name="Datuma vietturis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3EB702-EAA8-4ECF-BFE9-9F400EA2CD08}" type="datetime1">
              <a:rPr lang="lv-LV" smtClean="0"/>
              <a:t>03.05.2013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v-LV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9EA8C7B-C169-4C13-902B-EE89E922B3E2}" type="slidenum">
              <a:rPr lang="lv-LV" smtClean="0"/>
              <a:t>‹#›</a:t>
            </a:fld>
            <a:endParaRPr lang="lv-LV"/>
          </a:p>
        </p:txBody>
      </p:sp>
      <p:sp>
        <p:nvSpPr>
          <p:cNvPr id="15" name="Taisnstūris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30000"/>
                    </a14:imgEffect>
                  </a14:imgLayer>
                </a14:imgProps>
              </a:ext>
            </a:extLst>
          </a:blip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331640" y="588664"/>
            <a:ext cx="7406640" cy="1472184"/>
          </a:xfrm>
        </p:spPr>
        <p:txBody>
          <a:bodyPr>
            <a:normAutofit/>
          </a:bodyPr>
          <a:lstStyle/>
          <a:p>
            <a:r>
              <a:rPr lang="lv-LV" sz="8000" dirty="0" smtClean="0"/>
              <a:t>Tiešie maksājumi</a:t>
            </a:r>
            <a:endParaRPr lang="lv-LV" sz="8000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7406640" cy="4032448"/>
          </a:xfrm>
        </p:spPr>
        <p:txBody>
          <a:bodyPr>
            <a:noAutofit/>
          </a:bodyPr>
          <a:lstStyle/>
          <a:p>
            <a:r>
              <a:rPr lang="lv-LV" sz="2800" dirty="0" smtClean="0"/>
              <a:t>1. Izmaiņas 2013.gadā</a:t>
            </a:r>
          </a:p>
          <a:p>
            <a:r>
              <a:rPr lang="lv-LV" sz="2800" dirty="0" smtClean="0"/>
              <a:t>2. Tieši maksājumi 2014.gadā</a:t>
            </a:r>
          </a:p>
          <a:p>
            <a:r>
              <a:rPr lang="lv-LV" sz="2800" dirty="0"/>
              <a:t>3</a:t>
            </a:r>
            <a:r>
              <a:rPr lang="lv-LV" sz="2800" dirty="0" smtClean="0"/>
              <a:t>. Tiešo maksājumu reformas grafiks</a:t>
            </a:r>
          </a:p>
          <a:p>
            <a:r>
              <a:rPr lang="lv-LV" sz="2800" dirty="0" smtClean="0"/>
              <a:t>4. Tiešo maksājumu līmenis</a:t>
            </a:r>
          </a:p>
          <a:p>
            <a:r>
              <a:rPr lang="lv-LV" sz="2800" dirty="0" smtClean="0"/>
              <a:t>5. Tiešo maksājumu vispārīgie nosacījumi</a:t>
            </a:r>
          </a:p>
          <a:p>
            <a:r>
              <a:rPr lang="lv-LV" sz="2800" dirty="0"/>
              <a:t>6</a:t>
            </a:r>
            <a:r>
              <a:rPr lang="lv-LV" sz="2800" dirty="0" smtClean="0"/>
              <a:t>. Tiešo maksājumu struktūra</a:t>
            </a:r>
          </a:p>
          <a:p>
            <a:r>
              <a:rPr lang="lv-LV" sz="2800" dirty="0"/>
              <a:t>7</a:t>
            </a:r>
            <a:r>
              <a:rPr lang="lv-LV" sz="2800" dirty="0" smtClean="0"/>
              <a:t>. - 13. Maksājumu shēmas</a:t>
            </a:r>
          </a:p>
          <a:p>
            <a:r>
              <a:rPr lang="lv-LV" sz="2800" dirty="0" smtClean="0"/>
              <a:t>14. Lēmumi par tiešo maksājumu ieviešanu</a:t>
            </a:r>
          </a:p>
          <a:p>
            <a:pPr marL="484632" indent="-457200">
              <a:buFont typeface="Wingdings" pitchFamily="2" charset="2"/>
              <a:buChar char="q"/>
            </a:pPr>
            <a:endParaRPr lang="lv-LV" sz="2800" dirty="0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>
          <a:xfrm>
            <a:off x="5220072" y="6305550"/>
            <a:ext cx="3390528" cy="476250"/>
          </a:xfrm>
        </p:spPr>
        <p:txBody>
          <a:bodyPr/>
          <a:lstStyle/>
          <a:p>
            <a:r>
              <a:rPr lang="lv-LV" dirty="0" smtClean="0"/>
              <a:t>Zemkopības ministrija, Rīga  2013.gada 2.maijs</a:t>
            </a:r>
            <a:endParaRPr lang="lv-LV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57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10</a:t>
            </a:fld>
            <a:endParaRPr lang="lv-LV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1043608" y="332656"/>
            <a:ext cx="7992888" cy="72008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/>
              <a:t>5</a:t>
            </a:r>
            <a:r>
              <a:rPr lang="lv-LV" sz="3200" b="1" dirty="0" smtClean="0"/>
              <a:t>.2. Minimālie saņemšanas nosacījumi</a:t>
            </a:r>
            <a:endParaRPr lang="lv-LV" sz="3200" b="1" dirty="0"/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1115616" y="1412776"/>
            <a:ext cx="7632848" cy="331236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Tiešos maksājumus var nepiešķirt, ja: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Atbalsta tiesīgā LIZ par, kuru pieprasa maksājumus ir mazāk par 1 ha, </a:t>
            </a:r>
          </a:p>
          <a:p>
            <a:pPr marL="402336" lvl="1" indent="0" algn="just">
              <a:buClrTx/>
              <a:buFont typeface="Verdana"/>
              <a:buNone/>
            </a:pPr>
            <a:r>
              <a:rPr lang="lv-LV" sz="2400" i="1" dirty="0" smtClean="0"/>
              <a:t>vai 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Kopējais tiešo maksājumu apjoms, par kuru iesniegts iesniegums, mazāks par 100 eiro.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1116924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11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151112" y="116632"/>
            <a:ext cx="7992888" cy="720080"/>
          </a:xfrm>
        </p:spPr>
        <p:txBody>
          <a:bodyPr>
            <a:normAutofit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.3. </a:t>
            </a:r>
            <a:r>
              <a:rPr lang="lv-LV" sz="3600" b="1" dirty="0"/>
              <a:t>Aktīva lauksaimnieka nosacījums</a:t>
            </a:r>
          </a:p>
        </p:txBody>
      </p:sp>
      <p:sp>
        <p:nvSpPr>
          <p:cNvPr id="10" name="Satura vietturis 2"/>
          <p:cNvSpPr>
            <a:spLocks noGrp="1"/>
          </p:cNvSpPr>
          <p:nvPr>
            <p:ph idx="1"/>
          </p:nvPr>
        </p:nvSpPr>
        <p:spPr>
          <a:xfrm>
            <a:off x="971600" y="836712"/>
            <a:ext cx="7920880" cy="5853012"/>
          </a:xfrm>
        </p:spPr>
        <p:txBody>
          <a:bodyPr>
            <a:no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lv-LV" sz="2600" dirty="0" smtClean="0"/>
              <a:t> Dalībvalsts var nolemt nepiešķirt tiešos maksājumus personām, kuras </a:t>
            </a:r>
            <a:r>
              <a:rPr lang="lv-LV" sz="2600" dirty="0"/>
              <a:t>saņem vairāk par </a:t>
            </a:r>
            <a:r>
              <a:rPr lang="lv-LV" sz="2600" dirty="0" smtClean="0"/>
              <a:t>noteiktu </a:t>
            </a:r>
            <a:r>
              <a:rPr lang="lv-LV" sz="2600" dirty="0"/>
              <a:t>līmeni </a:t>
            </a:r>
            <a:r>
              <a:rPr lang="lv-LV" sz="2600" dirty="0" smtClean="0"/>
              <a:t>(robežās </a:t>
            </a:r>
            <a:r>
              <a:rPr lang="lv-LV" sz="2600" dirty="0"/>
              <a:t>no 1000 līdz 5000 eiro</a:t>
            </a:r>
            <a:r>
              <a:rPr lang="lv-LV" sz="2600" dirty="0" smtClean="0"/>
              <a:t>) un, ja tās: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/>
              <a:t> </a:t>
            </a:r>
            <a:r>
              <a:rPr lang="lv-LV" sz="2400" dirty="0" smtClean="0"/>
              <a:t>apsaimnieko </a:t>
            </a:r>
            <a:r>
              <a:rPr lang="lv-LV" sz="2400" dirty="0"/>
              <a:t>lidostas, dzelzceļus, nekustamos īpašumus, sporta, atpūtas laukumus, medību īpašumus, akvakultūras īpašumus, kempingus, veic citus </a:t>
            </a:r>
            <a:r>
              <a:rPr lang="lv-LV" sz="2400" dirty="0" smtClean="0"/>
              <a:t>ne-lauksaimniecības </a:t>
            </a:r>
            <a:r>
              <a:rPr lang="lv-LV" sz="2400" dirty="0"/>
              <a:t>darījumus, izņemot, ja tiešo maksājumu gada summa ir vismaz 5 % no kopējiem ne-l/s darbību ieņēmumiem pēdējā fiskālajā </a:t>
            </a:r>
            <a:r>
              <a:rPr lang="lv-LV" sz="2400" dirty="0" smtClean="0"/>
              <a:t>gadā;</a:t>
            </a:r>
          </a:p>
          <a:p>
            <a:pPr marL="402336" lvl="1" indent="0" algn="just">
              <a:buClrTx/>
              <a:buNone/>
            </a:pPr>
            <a:r>
              <a:rPr lang="lv-LV" sz="2400" i="1" dirty="0" smtClean="0"/>
              <a:t> un/vai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lauksaimnieciskā </a:t>
            </a:r>
            <a:r>
              <a:rPr lang="lv-LV" sz="2400" dirty="0"/>
              <a:t>darbība ir tikai nenozīmīga daļa no kopējās </a:t>
            </a:r>
            <a:r>
              <a:rPr lang="lv-LV" sz="2400" dirty="0" smtClean="0"/>
              <a:t>uzņēmējdarbības;</a:t>
            </a:r>
          </a:p>
          <a:p>
            <a:pPr marL="402336" lvl="1" indent="0" algn="just">
              <a:buClrTx/>
              <a:buNone/>
            </a:pPr>
            <a:r>
              <a:rPr lang="lv-LV" sz="2400" i="1" dirty="0" smtClean="0"/>
              <a:t>un/vai</a:t>
            </a:r>
            <a:endParaRPr lang="lv-LV" sz="2400" i="1" dirty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darbības </a:t>
            </a:r>
            <a:r>
              <a:rPr lang="lv-LV" sz="2400" dirty="0"/>
              <a:t>mērķi nav lauksaimnieciskās darbības </a:t>
            </a:r>
            <a:r>
              <a:rPr lang="lv-LV" sz="2400" dirty="0" smtClean="0"/>
              <a:t>veikšana.</a:t>
            </a:r>
          </a:p>
        </p:txBody>
      </p:sp>
    </p:spTree>
    <p:extLst>
      <p:ext uri="{BB962C8B-B14F-4D97-AF65-F5344CB8AC3E}">
        <p14:creationId xmlns:p14="http://schemas.microsoft.com/office/powerpoint/2010/main" val="73896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12</a:t>
            </a:fld>
            <a:endParaRPr lang="lv-LV"/>
          </a:p>
        </p:txBody>
      </p:sp>
      <p:sp>
        <p:nvSpPr>
          <p:cNvPr id="7" name="Virsraksts 1"/>
          <p:cNvSpPr>
            <a:spLocks noGrp="1"/>
          </p:cNvSpPr>
          <p:nvPr>
            <p:ph type="title"/>
          </p:nvPr>
        </p:nvSpPr>
        <p:spPr>
          <a:xfrm>
            <a:off x="1151112" y="260648"/>
            <a:ext cx="7992888" cy="720080"/>
          </a:xfrm>
        </p:spPr>
        <p:txBody>
          <a:bodyPr>
            <a:normAutofit fontScale="90000"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.3. Tiešo maksājumu saņēmēju struktūra 2010.gadā</a:t>
            </a:r>
            <a:endParaRPr lang="lv-LV" sz="3600" b="1" dirty="0"/>
          </a:p>
        </p:txBody>
      </p:sp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82449"/>
              </p:ext>
            </p:extLst>
          </p:nvPr>
        </p:nvGraphicFramePr>
        <p:xfrm>
          <a:off x="1187624" y="1412776"/>
          <a:ext cx="7776865" cy="3906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555373"/>
                <a:gridCol w="849694"/>
                <a:gridCol w="1944216"/>
                <a:gridCol w="1872209"/>
              </a:tblGrid>
              <a:tr h="819302">
                <a:tc rowSpan="2"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TM summa, eiro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Saimniecības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Saimniecību īpatsvars</a:t>
                      </a:r>
                      <a:r>
                        <a:rPr lang="lv-LV" sz="2400" b="1" baseline="0" dirty="0" smtClean="0">
                          <a:solidFill>
                            <a:schemeClr val="bg1"/>
                          </a:solidFill>
                        </a:rPr>
                        <a:t> no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</a:tr>
              <a:tr h="1170431">
                <a:tc vMerge="1"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skaits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VPM platības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 smtClean="0">
                          <a:solidFill>
                            <a:schemeClr val="bg1"/>
                          </a:solidFill>
                        </a:rPr>
                        <a:t>Tiešo</a:t>
                      </a:r>
                      <a:r>
                        <a:rPr lang="lv-LV" sz="2400" b="1" baseline="0" dirty="0" smtClean="0">
                          <a:solidFill>
                            <a:schemeClr val="bg1"/>
                          </a:solidFill>
                        </a:rPr>
                        <a:t> maksājumu apjomā</a:t>
                      </a:r>
                      <a:endParaRPr lang="lv-LV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474675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+mn-lt"/>
                        </a:rPr>
                        <a:t>&lt; 1 000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latin typeface="+mn-lt"/>
                        </a:rPr>
                        <a:t>43 319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latin typeface="+mn-lt"/>
                        </a:rPr>
                        <a:t>66%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16%</a:t>
                      </a:r>
                      <a:endParaRPr kumimoji="0" lang="lv-LV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31F"/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68577" marR="6857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11%</a:t>
                      </a:r>
                      <a:endParaRPr kumimoji="0" lang="lv-LV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31F"/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68577" marR="68577" marT="0" marB="0" horzOverflow="overflow"/>
                </a:tc>
              </a:tr>
              <a:tr h="474675"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lv-LV" sz="2400" b="1" dirty="0" smtClean="0">
                          <a:latin typeface="+mn-lt"/>
                        </a:rPr>
                        <a:t>&gt; 1 000</a:t>
                      </a:r>
                      <a:endParaRPr lang="lv-LV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b="1" dirty="0" smtClean="0">
                          <a:latin typeface="+mn-lt"/>
                        </a:rPr>
                        <a:t>22 296</a:t>
                      </a:r>
                      <a:endParaRPr lang="lv-LV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b="1" dirty="0" smtClean="0">
                          <a:latin typeface="+mn-lt"/>
                        </a:rPr>
                        <a:t>34%</a:t>
                      </a:r>
                      <a:endParaRPr lang="lv-LV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83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%</a:t>
                      </a:r>
                      <a:endParaRPr kumimoji="0" lang="lv-LV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31F"/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68577" marR="6857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89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%</a:t>
                      </a:r>
                      <a:endParaRPr kumimoji="0" lang="lv-LV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6231F"/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</a:txBody>
                  <a:tcPr marL="68577" marR="68577" marT="0" marB="0" horzOverflow="overflow"/>
                </a:tc>
              </a:tr>
              <a:tr h="474675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+mn-lt"/>
                        </a:rPr>
                        <a:t>&gt; 2 000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latin typeface="+mn-lt"/>
                        </a:rPr>
                        <a:t>11 761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latin typeface="+mn-lt"/>
                        </a:rPr>
                        <a:t>18%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73%</a:t>
                      </a:r>
                    </a:p>
                  </a:txBody>
                  <a:tcPr marL="68577" marR="6857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81%</a:t>
                      </a:r>
                    </a:p>
                  </a:txBody>
                  <a:tcPr marL="68577" marR="68577" marT="0" marB="0" horzOverflow="overflow"/>
                </a:tc>
              </a:tr>
              <a:tr h="474675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+mn-lt"/>
                        </a:rPr>
                        <a:t>&gt; 5 000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latin typeface="+mn-lt"/>
                        </a:rPr>
                        <a:t>5 271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latin typeface="+mn-lt"/>
                        </a:rPr>
                        <a:t>8%</a:t>
                      </a:r>
                      <a:endParaRPr lang="lv-LV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60%</a:t>
                      </a:r>
                    </a:p>
                  </a:txBody>
                  <a:tcPr marL="68577" marR="68577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6231F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70%</a:t>
                      </a:r>
                    </a:p>
                  </a:txBody>
                  <a:tcPr marL="68577" marR="68577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072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129532" y="188640"/>
            <a:ext cx="7992888" cy="864096"/>
          </a:xfrm>
        </p:spPr>
        <p:txBody>
          <a:bodyPr>
            <a:normAutofit fontScale="90000"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.4. </a:t>
            </a:r>
            <a:r>
              <a:rPr lang="lv-LV" sz="3600" b="1" dirty="0"/>
              <a:t>Maksājuma summas progresīvais samazinājums un griesti</a:t>
            </a:r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13</a:t>
            </a:fld>
            <a:endParaRPr lang="lv-LV"/>
          </a:p>
        </p:txBody>
      </p:sp>
      <p:sp>
        <p:nvSpPr>
          <p:cNvPr id="6" name="Satura vietturis 2"/>
          <p:cNvSpPr>
            <a:spLocks noGrp="1"/>
          </p:cNvSpPr>
          <p:nvPr>
            <p:ph idx="1"/>
          </p:nvPr>
        </p:nvSpPr>
        <p:spPr>
          <a:xfrm>
            <a:off x="971600" y="1124744"/>
            <a:ext cx="7920880" cy="3528392"/>
          </a:xfrm>
        </p:spPr>
        <p:txBody>
          <a:bodyPr>
            <a:no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lv-LV" sz="2400" dirty="0" smtClean="0"/>
              <a:t> Dalībvalsts var nolemt samazināt individuālu </a:t>
            </a:r>
            <a:r>
              <a:rPr lang="lv-LV" sz="2400" dirty="0"/>
              <a:t>saņēmēju ES tiešo maksājumu summas daļu, kas pārsniegs 150 000 eiro, </a:t>
            </a:r>
            <a:r>
              <a:rPr lang="lv-LV" sz="2400" dirty="0" smtClean="0"/>
              <a:t>par </a:t>
            </a:r>
            <a:r>
              <a:rPr lang="lv-LV" sz="2400" dirty="0"/>
              <a:t>fiksētu % </a:t>
            </a:r>
            <a:r>
              <a:rPr lang="lv-LV" sz="2400" dirty="0" smtClean="0"/>
              <a:t>likmi;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/>
              <a:t> Summas daļu, kas pārsniegs 150 000 eiro, varēs sadalīt arī pa daļām un katrai daļai varēs pakāpeniski piemērot arvien augstāku atšķirīgu fiksēto % likmi, </a:t>
            </a:r>
            <a:endParaRPr lang="lv-LV" sz="24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/>
              <a:t> </a:t>
            </a:r>
            <a:r>
              <a:rPr lang="lv-LV" sz="2400" dirty="0" smtClean="0"/>
              <a:t>Dalībvalsts var </a:t>
            </a:r>
            <a:r>
              <a:rPr lang="lv-LV" sz="2400" dirty="0"/>
              <a:t>noteikt viena saņēmēja maksimāli saņemamo tiešo maksājumu summu jeb </a:t>
            </a:r>
            <a:r>
              <a:rPr lang="lv-LV" sz="2400" dirty="0" smtClean="0"/>
              <a:t>griestus, piemēram 300 000 eiro.</a:t>
            </a:r>
          </a:p>
        </p:txBody>
      </p:sp>
      <p:graphicFrame>
        <p:nvGraphicFramePr>
          <p:cNvPr id="3" name="Tab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31448"/>
              </p:ext>
            </p:extLst>
          </p:nvPr>
        </p:nvGraphicFramePr>
        <p:xfrm>
          <a:off x="3059832" y="4725144"/>
          <a:ext cx="568863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316"/>
                <a:gridCol w="2844316"/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Samazinājuma</a:t>
                      </a:r>
                      <a:r>
                        <a:rPr lang="lv-LV" sz="2000" baseline="0" dirty="0" smtClean="0"/>
                        <a:t> likme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Summas</a:t>
                      </a:r>
                      <a:r>
                        <a:rPr lang="lv-LV" sz="2000" baseline="0" dirty="0" smtClean="0"/>
                        <a:t> daļa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20%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no 150 000 līdz</a:t>
                      </a:r>
                      <a:r>
                        <a:rPr lang="lv-LV" sz="2000" baseline="0" dirty="0" smtClean="0"/>
                        <a:t> 200 000 €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40%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no 200 000 līdz 250 000 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70%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no 250 000 līdz 300 000 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100%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virs</a:t>
                      </a:r>
                      <a:r>
                        <a:rPr lang="lv-LV" sz="2000" baseline="0" dirty="0" smtClean="0"/>
                        <a:t> 300 000</a:t>
                      </a:r>
                      <a:endParaRPr lang="lv-LV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468943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dirty="0" smtClean="0"/>
              <a:t>Piemēram </a:t>
            </a:r>
            <a:endParaRPr lang="lv-LV" sz="2000" dirty="0"/>
          </a:p>
        </p:txBody>
      </p:sp>
      <p:sp>
        <p:nvSpPr>
          <p:cNvPr id="8" name="Labā bultiņa 7"/>
          <p:cNvSpPr/>
          <p:nvPr/>
        </p:nvSpPr>
        <p:spPr>
          <a:xfrm>
            <a:off x="2267744" y="4828510"/>
            <a:ext cx="648072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72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14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115964" y="116632"/>
            <a:ext cx="7992888" cy="504056"/>
          </a:xfrm>
        </p:spPr>
        <p:txBody>
          <a:bodyPr>
            <a:normAutofit fontScale="90000"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.5. Atbalsta tiesīga lauksaimniecības zeme</a:t>
            </a:r>
            <a:endParaRPr lang="lv-LV" sz="3600" b="1" dirty="0"/>
          </a:p>
        </p:txBody>
      </p:sp>
      <p:graphicFrame>
        <p:nvGraphicFramePr>
          <p:cNvPr id="9" name="Tabu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820208"/>
              </p:ext>
            </p:extLst>
          </p:nvPr>
        </p:nvGraphicFramePr>
        <p:xfrm>
          <a:off x="1043608" y="836712"/>
          <a:ext cx="7848872" cy="5972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504056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Šobrīd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No 2015.gada</a:t>
                      </a:r>
                      <a:endParaRPr lang="lv-LV" sz="2000" dirty="0"/>
                    </a:p>
                  </a:txBody>
                  <a:tcPr anchor="ctr"/>
                </a:tc>
              </a:tr>
              <a:tr h="489952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Aramzeme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Aramzeme</a:t>
                      </a:r>
                      <a:endParaRPr lang="lv-LV" sz="20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Ilggadīgie zālāji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Ilggadīgie zālāji</a:t>
                      </a: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Ilggadīgās kultūras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Ilggadīgās kultūras</a:t>
                      </a:r>
                      <a:endParaRPr lang="lv-LV" sz="20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lv-LV" sz="2000" dirty="0" err="1" smtClean="0"/>
                        <a:t>Īscirtmeta</a:t>
                      </a:r>
                      <a:r>
                        <a:rPr lang="lv-LV" sz="2000" dirty="0" smtClean="0"/>
                        <a:t> atvasāji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lv-LV" sz="2000" dirty="0" err="1" smtClean="0"/>
                        <a:t>Īscirtmeta</a:t>
                      </a:r>
                      <a:r>
                        <a:rPr lang="lv-LV" sz="2000" dirty="0" smtClean="0"/>
                        <a:t> atvasāji</a:t>
                      </a:r>
                      <a:endParaRPr lang="lv-LV" sz="200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 smtClean="0"/>
                        <a:t>Piemājas dārzi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Tikai</a:t>
                      </a:r>
                      <a:r>
                        <a:rPr lang="lv-LV" sz="2000" baseline="0" dirty="0" smtClean="0"/>
                        <a:t> LIZ</a:t>
                      </a:r>
                      <a:r>
                        <a:rPr lang="lv-LV" sz="2000" dirty="0" smtClean="0"/>
                        <a:t>, kas </a:t>
                      </a:r>
                      <a:r>
                        <a:rPr lang="lv-LV" sz="2000" b="1" dirty="0" smtClean="0">
                          <a:solidFill>
                            <a:srgbClr val="FF0000"/>
                          </a:solidFill>
                        </a:rPr>
                        <a:t>bija</a:t>
                      </a:r>
                      <a:r>
                        <a:rPr lang="lv-LV" sz="2000" dirty="0" smtClean="0"/>
                        <a:t> labā l/s stāvoklī 30.06.2003.</a:t>
                      </a:r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 smtClean="0">
                          <a:solidFill>
                            <a:srgbClr val="FF0000"/>
                          </a:solidFill>
                        </a:rPr>
                        <a:t>Arī</a:t>
                      </a:r>
                      <a:r>
                        <a:rPr lang="lv-LV" sz="2000" dirty="0" smtClean="0"/>
                        <a:t> LIZ, kas </a:t>
                      </a:r>
                      <a:r>
                        <a:rPr lang="lv-LV" sz="2000" b="1" dirty="0" smtClean="0">
                          <a:solidFill>
                            <a:srgbClr val="FF0000"/>
                          </a:solidFill>
                        </a:rPr>
                        <a:t>nebija</a:t>
                      </a:r>
                      <a:r>
                        <a:rPr lang="lv-LV" sz="2000" dirty="0" smtClean="0"/>
                        <a:t> labā lauksaimniecības stāvoklī 30.06.2003.</a:t>
                      </a:r>
                    </a:p>
                  </a:txBody>
                  <a:tcPr anchor="ctr"/>
                </a:tc>
              </a:tr>
              <a:tr h="1890112"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LIZ, kas 2008.g. deva tiesības saņemt tiešos maksājumus, bet vairs neatbilst atbalsta tiesīga ha nosacījumam, jo:</a:t>
                      </a:r>
                    </a:p>
                    <a:p>
                      <a:pPr algn="just"/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ieviestas putnu, vides, ūdens ietvara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direkt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</a:p>
                    <a:p>
                      <a:pPr algn="just"/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apmežotas zemes saskaņā ar LA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</a:p>
                    <a:p>
                      <a:pPr algn="just"/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atstātas atmatā saskaņā ar LA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</a:tr>
              <a:tr h="588600"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lv-LV" sz="2000" dirty="0" smtClean="0"/>
                        <a:t>LIZ,</a:t>
                      </a:r>
                      <a:r>
                        <a:rPr lang="lv-LV" sz="2000" baseline="0" dirty="0" smtClean="0"/>
                        <a:t> kas dominējoši tiek izmantota lauksaimniecības vajadzībām</a:t>
                      </a:r>
                      <a:endParaRPr lang="lv-LV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736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15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7992888" cy="648072"/>
          </a:xfrm>
        </p:spPr>
        <p:txBody>
          <a:bodyPr>
            <a:normAutofit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.6. Savstarpējā atbilstība</a:t>
            </a:r>
            <a:endParaRPr lang="lv-LV" sz="3600" b="1" dirty="0"/>
          </a:p>
        </p:txBody>
      </p:sp>
      <p:graphicFrame>
        <p:nvGraphicFramePr>
          <p:cNvPr id="9" name="Tabu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67104"/>
              </p:ext>
            </p:extLst>
          </p:nvPr>
        </p:nvGraphicFramePr>
        <p:xfrm>
          <a:off x="1043608" y="692696"/>
          <a:ext cx="7992888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4176464"/>
              </a:tblGrid>
              <a:tr h="3816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Līdz 2014.gadam</a:t>
                      </a:r>
                      <a:endParaRPr lang="lv-LV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No 2015.gada</a:t>
                      </a:r>
                      <a:endParaRPr lang="lv-LV" sz="2400" dirty="0"/>
                    </a:p>
                  </a:txBody>
                  <a:tcPr anchor="ctr"/>
                </a:tc>
              </a:tr>
              <a:tr h="5422564">
                <a:tc>
                  <a:txBody>
                    <a:bodyPr/>
                    <a:lstStyle/>
                    <a:p>
                      <a:r>
                        <a:rPr kumimoji="0" lang="lv-LV" sz="20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Vide:</a:t>
                      </a: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3 – notekūdeņu dūņas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2 – gruntsūdeņu </a:t>
                      </a:r>
                      <a:r>
                        <a:rPr kumimoji="0" lang="lv-LV" sz="2000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– atbilstošu iekārtu </a:t>
                      </a:r>
                      <a:r>
                        <a:rPr kumimoji="0" lang="lv-LV" sz="20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izm</a:t>
                      </a:r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– minimālais ganāmpulka blīvums un/vai atbilst. režīmi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– ilggadīgo ganību </a:t>
                      </a:r>
                      <a:r>
                        <a:rPr kumimoji="0" lang="lv-LV" sz="20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4 - Nitrātu direktīva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-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Buferj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gar ūdensteci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- Ūdens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izmant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atļaujas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- Min augsnes segums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- Min zemes apstrāde, pret eroziju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- Augsnes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vielu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sagl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1 - Putnu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5 - Dzīvotņu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- Ainavas īpašību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saglab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b="1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3 - Gruntsūdeņu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1 - Nitrātu direktīva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1 -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Buferj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gar ūdensteci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2 - Ūdens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izmant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atļaujas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4 - Min augsnes segums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5 - Min zemes apstrāde, pret eroziju</a:t>
                      </a: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6 - Augsnes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vielu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sagl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2 - Putnu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3 - Dzīvotņu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7 – Mitrzemju </a:t>
                      </a:r>
                      <a:r>
                        <a:rPr kumimoji="0" lang="lv-LV" sz="20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LLVN 8 - Ainavas īpašību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saglab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lv-LV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61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16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92888" cy="648072"/>
          </a:xfrm>
        </p:spPr>
        <p:txBody>
          <a:bodyPr>
            <a:normAutofit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.6. Savstarpējā atbilstība</a:t>
            </a:r>
            <a:endParaRPr lang="lv-LV" sz="3600" b="1" dirty="0"/>
          </a:p>
        </p:txBody>
      </p:sp>
      <p:graphicFrame>
        <p:nvGraphicFramePr>
          <p:cNvPr id="7" name="Tabu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0550"/>
              </p:ext>
            </p:extLst>
          </p:nvPr>
        </p:nvGraphicFramePr>
        <p:xfrm>
          <a:off x="1043608" y="815112"/>
          <a:ext cx="7992888" cy="587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4176464"/>
              </a:tblGrid>
              <a:tr h="3816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Līdz 2014.gadam</a:t>
                      </a:r>
                      <a:endParaRPr lang="lv-LV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No 2015.gada</a:t>
                      </a:r>
                      <a:endParaRPr lang="lv-LV" sz="2400" dirty="0"/>
                    </a:p>
                  </a:txBody>
                  <a:tcPr anchor="ctr"/>
                </a:tc>
              </a:tr>
              <a:tr h="5422564">
                <a:tc>
                  <a:txBody>
                    <a:bodyPr/>
                    <a:lstStyle/>
                    <a:p>
                      <a:r>
                        <a:rPr kumimoji="0" lang="lv-LV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Sab</a:t>
                      </a:r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</a:t>
                      </a:r>
                      <a:r>
                        <a:rPr kumimoji="0" lang="lv-LV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dzīvn</a:t>
                      </a:r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un augu veselība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11 - pārtikas likums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10 - hormonālo vielu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aizl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6 - cūku identificēšana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7 - liellopu identificēšana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8 - aitu un kazu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12 - encefalopātiju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13 –mutes &amp; nagu sērgas k.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14 – cūku vezikulāro </a:t>
                      </a:r>
                      <a:r>
                        <a:rPr kumimoji="0" lang="lv-LV" sz="20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</a:t>
                      </a:r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k.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15 – </a:t>
                      </a:r>
                      <a:r>
                        <a:rPr kumimoji="0" lang="lv-LV" sz="2000" strike="sng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inf.katarālā</a:t>
                      </a:r>
                      <a:r>
                        <a:rPr kumimoji="0" lang="lv-LV" sz="2000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drudža k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9 - augu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Līdzekļi</a:t>
                      </a: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Dzīvnieku labturība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16 - standarti teļu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17 - standarti cūku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18 –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l/s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dzīvn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lv-LV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lv-LV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Sab</a:t>
                      </a:r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</a:t>
                      </a:r>
                      <a:r>
                        <a:rPr kumimoji="0" lang="lv-LV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dzīvn</a:t>
                      </a:r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un augu veselība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4 - pārtikas likums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5 - hormonālo vielu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aizlieg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6 - cūku identificēšana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7 - liellopu identificēšana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8 - aitu un kazu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9 - encefalopātiju kontrole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10 - augu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Līdzekļi</a:t>
                      </a:r>
                    </a:p>
                    <a:p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Dzīvnieku labturība</a:t>
                      </a:r>
                      <a:endParaRPr kumimoji="0" lang="lv-LV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11 - standarti teļu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12 - standarti cūku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SMR 13 - standarti l/s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dzīvn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lv-LV" sz="2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aizs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lv-LV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31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17</a:t>
            </a:fld>
            <a:endParaRPr lang="lv-LV"/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598738" y="1341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Shēma 26"/>
          <p:cNvGraphicFramePr/>
          <p:nvPr>
            <p:extLst>
              <p:ext uri="{D42A27DB-BD31-4B8C-83A1-F6EECF244321}">
                <p14:modId xmlns:p14="http://schemas.microsoft.com/office/powerpoint/2010/main" val="2529888436"/>
              </p:ext>
            </p:extLst>
          </p:nvPr>
        </p:nvGraphicFramePr>
        <p:xfrm>
          <a:off x="864096" y="836712"/>
          <a:ext cx="81724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Virsraksts 1"/>
          <p:cNvSpPr>
            <a:spLocks noGrp="1"/>
          </p:cNvSpPr>
          <p:nvPr>
            <p:ph type="title"/>
          </p:nvPr>
        </p:nvSpPr>
        <p:spPr>
          <a:xfrm>
            <a:off x="971600" y="0"/>
            <a:ext cx="7992888" cy="675456"/>
          </a:xfrm>
        </p:spPr>
        <p:txBody>
          <a:bodyPr>
            <a:normAutofit/>
          </a:bodyPr>
          <a:lstStyle/>
          <a:p>
            <a:r>
              <a:rPr lang="lv-LV" sz="3600" b="1" dirty="0"/>
              <a:t>6</a:t>
            </a:r>
            <a:r>
              <a:rPr lang="lv-LV" sz="3600" b="1" dirty="0" smtClean="0"/>
              <a:t>. Tiešo maksājumu struktūras izvēles</a:t>
            </a:r>
            <a:endParaRPr lang="lv-LV" sz="3600" b="1" dirty="0"/>
          </a:p>
        </p:txBody>
      </p:sp>
      <p:sp>
        <p:nvSpPr>
          <p:cNvPr id="29" name="Ovāls 28"/>
          <p:cNvSpPr/>
          <p:nvPr/>
        </p:nvSpPr>
        <p:spPr>
          <a:xfrm>
            <a:off x="4272710" y="548680"/>
            <a:ext cx="1224136" cy="553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000" b="1" dirty="0" smtClean="0"/>
              <a:t>izvēle</a:t>
            </a:r>
            <a:endParaRPr lang="lv-LV" sz="2000" b="1" dirty="0"/>
          </a:p>
        </p:txBody>
      </p:sp>
      <p:sp>
        <p:nvSpPr>
          <p:cNvPr id="30" name="Kreisā-labā bultiņa 29"/>
          <p:cNvSpPr/>
          <p:nvPr/>
        </p:nvSpPr>
        <p:spPr>
          <a:xfrm>
            <a:off x="4350347" y="1184511"/>
            <a:ext cx="1068862" cy="313854"/>
          </a:xfrm>
          <a:prstGeom prst="left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9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18</a:t>
            </a:fld>
            <a:endParaRPr lang="lv-LV"/>
          </a:p>
        </p:txBody>
      </p:sp>
      <p:graphicFrame>
        <p:nvGraphicFramePr>
          <p:cNvPr id="8" name="Tabu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240614"/>
              </p:ext>
            </p:extLst>
          </p:nvPr>
        </p:nvGraphicFramePr>
        <p:xfrm>
          <a:off x="971600" y="638802"/>
          <a:ext cx="806489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613"/>
                <a:gridCol w="3959130"/>
                <a:gridCol w="2346153"/>
              </a:tblGrid>
              <a:tr h="7098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8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VPM</a:t>
                      </a:r>
                    </a:p>
                    <a:p>
                      <a:pPr algn="l"/>
                      <a:endParaRPr lang="lv-LV" sz="1600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lv-LV" sz="3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4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Maksājums</a:t>
                      </a:r>
                      <a:endParaRPr lang="lv-LV" sz="24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 anchorCtr="1">
                    <a:noFill/>
                  </a:tcPr>
                </a:tc>
              </a:tr>
              <a:tr h="648464">
                <a:tc>
                  <a:txBody>
                    <a:bodyPr/>
                    <a:lstStyle/>
                    <a:p>
                      <a:pPr algn="l"/>
                      <a:r>
                        <a:rPr lang="lv-LV" sz="2800" b="1" dirty="0" smtClean="0">
                          <a:latin typeface="+mn-lt"/>
                          <a:cs typeface="Arial" pitchFamily="34" charset="0"/>
                        </a:rPr>
                        <a:t>PMS</a:t>
                      </a:r>
                      <a:endParaRPr lang="lv-LV" sz="2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28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600" b="1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Maksājums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pSp>
        <p:nvGrpSpPr>
          <p:cNvPr id="9" name="Grupa 8"/>
          <p:cNvGrpSpPr/>
          <p:nvPr/>
        </p:nvGrpSpPr>
        <p:grpSpPr>
          <a:xfrm>
            <a:off x="2051719" y="700546"/>
            <a:ext cx="4680520" cy="1432310"/>
            <a:chOff x="1979712" y="2143125"/>
            <a:chExt cx="4746252" cy="2571750"/>
          </a:xfrm>
        </p:grpSpPr>
        <p:sp>
          <p:nvSpPr>
            <p:cNvPr id="10" name="Taisnstūris 9"/>
            <p:cNvSpPr/>
            <p:nvPr/>
          </p:nvSpPr>
          <p:spPr>
            <a:xfrm>
              <a:off x="2643189" y="2143125"/>
              <a:ext cx="3512988" cy="928688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lv-LV" sz="2400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Zeme</a:t>
              </a:r>
            </a:p>
          </p:txBody>
        </p:sp>
        <p:sp>
          <p:nvSpPr>
            <p:cNvPr id="11" name="Labā bultiņa 10"/>
            <p:cNvSpPr/>
            <p:nvPr/>
          </p:nvSpPr>
          <p:spPr>
            <a:xfrm>
              <a:off x="5940152" y="2420888"/>
              <a:ext cx="785812" cy="571500"/>
            </a:xfrm>
            <a:prstGeom prst="rightArrow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rect">
                <a:fillToRect l="100000" t="100000"/>
              </a:path>
              <a:tileRect r="-100000" b="-10000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lv-LV" b="0">
                <a:latin typeface="+mj-lt"/>
              </a:endParaRPr>
            </a:p>
          </p:txBody>
        </p:sp>
        <p:sp>
          <p:nvSpPr>
            <p:cNvPr id="12" name="Labā bultiņa 11"/>
            <p:cNvSpPr/>
            <p:nvPr/>
          </p:nvSpPr>
          <p:spPr>
            <a:xfrm>
              <a:off x="1979712" y="2286000"/>
              <a:ext cx="806351" cy="571500"/>
            </a:xfrm>
            <a:prstGeom prst="rightArrow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rect">
                <a:fillToRect l="100000" t="100000"/>
              </a:path>
              <a:tileRect r="-100000" b="-10000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lv-LV" b="0">
                <a:latin typeface="+mj-lt"/>
              </a:endParaRPr>
            </a:p>
          </p:txBody>
        </p:sp>
        <p:sp>
          <p:nvSpPr>
            <p:cNvPr id="13" name="Taisnstūris 12"/>
            <p:cNvSpPr/>
            <p:nvPr/>
          </p:nvSpPr>
          <p:spPr>
            <a:xfrm>
              <a:off x="2643189" y="3643312"/>
              <a:ext cx="3512988" cy="1071563"/>
            </a:xfrm>
            <a:prstGeom prst="rect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rect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lv-LV" sz="2400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Zeme </a:t>
              </a:r>
              <a:r>
                <a:rPr lang="lv-LV" sz="2400" dirty="0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+                 Maksājumu tiesības</a:t>
              </a:r>
              <a:endParaRPr lang="lv-LV" sz="2400" dirty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" name="Labā bultiņa 13"/>
            <p:cNvSpPr/>
            <p:nvPr/>
          </p:nvSpPr>
          <p:spPr>
            <a:xfrm>
              <a:off x="1979712" y="3786188"/>
              <a:ext cx="806351" cy="571500"/>
            </a:xfrm>
            <a:prstGeom prst="rightArrow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rect">
                <a:fillToRect l="100000" t="100000"/>
              </a:path>
              <a:tileRect r="-100000" b="-10000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lv-LV" b="0">
                <a:latin typeface="+mj-lt"/>
              </a:endParaRPr>
            </a:p>
          </p:txBody>
        </p:sp>
        <p:sp>
          <p:nvSpPr>
            <p:cNvPr id="15" name="Labā bultiņa 14"/>
            <p:cNvSpPr/>
            <p:nvPr/>
          </p:nvSpPr>
          <p:spPr>
            <a:xfrm>
              <a:off x="5940152" y="3933056"/>
              <a:ext cx="785812" cy="571500"/>
            </a:xfrm>
            <a:prstGeom prst="rightArrow">
              <a:avLst/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path path="rect">
                <a:fillToRect l="100000" t="100000"/>
              </a:path>
              <a:tileRect r="-100000" b="-10000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lv-LV" b="0">
                <a:latin typeface="+mj-lt"/>
              </a:endParaRPr>
            </a:p>
          </p:txBody>
        </p:sp>
      </p:grpSp>
      <p:sp>
        <p:nvSpPr>
          <p:cNvPr id="16" name="Virsraksts 1"/>
          <p:cNvSpPr>
            <a:spLocks noGrp="1"/>
          </p:cNvSpPr>
          <p:nvPr>
            <p:ph type="title"/>
          </p:nvPr>
        </p:nvSpPr>
        <p:spPr>
          <a:xfrm>
            <a:off x="971600" y="44624"/>
            <a:ext cx="7992888" cy="675456"/>
          </a:xfrm>
        </p:spPr>
        <p:txBody>
          <a:bodyPr>
            <a:normAutofit/>
          </a:bodyPr>
          <a:lstStyle/>
          <a:p>
            <a:r>
              <a:rPr lang="lv-LV" sz="3600" b="1" dirty="0" smtClean="0"/>
              <a:t>7. Pamata maksājumu shēma vai VPM?</a:t>
            </a:r>
            <a:endParaRPr lang="lv-LV" sz="3600" b="1" dirty="0"/>
          </a:p>
        </p:txBody>
      </p:sp>
      <p:graphicFrame>
        <p:nvGraphicFramePr>
          <p:cNvPr id="18" name="Tabu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807259"/>
              </p:ext>
            </p:extLst>
          </p:nvPr>
        </p:nvGraphicFramePr>
        <p:xfrm>
          <a:off x="1115616" y="2238712"/>
          <a:ext cx="7848872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3564396"/>
                <a:gridCol w="324036"/>
                <a:gridCol w="3672408"/>
              </a:tblGrid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PMS</a:t>
                      </a:r>
                      <a:endParaRPr lang="lv-LV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lv-LV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/>
                        <a:t>VPM</a:t>
                      </a:r>
                      <a:endParaRPr lang="lv-LV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Pārdalošais maksājums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Pārejas posma valsts atbalsts</a:t>
                      </a:r>
                      <a:r>
                        <a:rPr lang="lv-LV" sz="2000" baseline="0" dirty="0" smtClean="0"/>
                        <a:t> 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Iespējas saglabāt maksājumus summas tuvu 2012.g.līmenim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Vienkāršāka shēma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 smtClean="0"/>
                        <a:t>Iespējas sistēmā iekļaut papildus ap 45 000 ha, ja valsts </a:t>
                      </a:r>
                      <a:r>
                        <a:rPr lang="lv-LV" sz="2000" dirty="0" err="1" smtClean="0"/>
                        <a:t>rez</a:t>
                      </a:r>
                      <a:r>
                        <a:rPr lang="lv-LV" sz="2000" dirty="0" smtClean="0"/>
                        <a:t>.</a:t>
                      </a:r>
                      <a:r>
                        <a:rPr lang="lv-LV" sz="2000" baseline="0" dirty="0" smtClean="0"/>
                        <a:t> </a:t>
                      </a:r>
                      <a:r>
                        <a:rPr lang="lv-LV" sz="2000" dirty="0" smtClean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Iespējas sistēmā</a:t>
                      </a:r>
                      <a:r>
                        <a:rPr lang="lv-LV" sz="2000" baseline="0" dirty="0" smtClean="0"/>
                        <a:t> iekļaut līdz 2 </a:t>
                      </a:r>
                      <a:r>
                        <a:rPr lang="lv-LV" sz="2000" baseline="0" dirty="0" err="1" smtClean="0"/>
                        <a:t>milj</a:t>
                      </a:r>
                      <a:r>
                        <a:rPr lang="lv-LV" sz="2000" baseline="0" dirty="0" smtClean="0"/>
                        <a:t>. ha – papildus ap 400 000 ha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+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 smtClean="0"/>
                        <a:t>Lielāka drošība</a:t>
                      </a:r>
                      <a:r>
                        <a:rPr lang="lv-LV" sz="2000" baseline="0" dirty="0" smtClean="0"/>
                        <a:t> </a:t>
                      </a:r>
                      <a:r>
                        <a:rPr lang="lv-LV" sz="2000" baseline="0" dirty="0" err="1" smtClean="0"/>
                        <a:t>lauksaimn</a:t>
                      </a:r>
                      <a:r>
                        <a:rPr lang="lv-LV" sz="2000" baseline="0" dirty="0" smtClean="0"/>
                        <a:t>., kas apsaimnieko nomātu zemi</a:t>
                      </a:r>
                      <a:endParaRPr lang="lv-LV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-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Maksājuma tiesību</a:t>
                      </a:r>
                      <a:r>
                        <a:rPr lang="lv-LV" sz="2000" baseline="0" dirty="0" smtClean="0"/>
                        <a:t> reģistrs </a:t>
                      </a:r>
                      <a:r>
                        <a:rPr lang="lv-LV" sz="2000" dirty="0" smtClean="0"/>
                        <a:t>– slogs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-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Visiem</a:t>
                      </a:r>
                      <a:r>
                        <a:rPr lang="lv-LV" sz="2000" baseline="0" dirty="0" smtClean="0"/>
                        <a:t> vienāds maksājums par ha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-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Ar laiku zūd pamatojums</a:t>
                      </a:r>
                      <a:r>
                        <a:rPr lang="lv-LV" sz="2000" baseline="0" dirty="0" smtClean="0"/>
                        <a:t> atšķirīgiem </a:t>
                      </a:r>
                      <a:r>
                        <a:rPr lang="lv-LV" sz="2000" baseline="0" dirty="0" err="1" smtClean="0"/>
                        <a:t>maksāj</a:t>
                      </a:r>
                      <a:r>
                        <a:rPr lang="lv-LV" sz="2000" baseline="0" dirty="0" smtClean="0"/>
                        <a:t>. līmeņiem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-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Nedrošība nomniekiem</a:t>
                      </a:r>
                      <a:endParaRPr lang="lv-LV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19</a:t>
            </a:fld>
            <a:endParaRPr lang="lv-LV"/>
          </a:p>
        </p:txBody>
      </p:sp>
      <p:sp>
        <p:nvSpPr>
          <p:cNvPr id="7" name="Virsraksts 1"/>
          <p:cNvSpPr>
            <a:spLocks noGrp="1"/>
          </p:cNvSpPr>
          <p:nvPr>
            <p:ph type="title"/>
          </p:nvPr>
        </p:nvSpPr>
        <p:spPr>
          <a:xfrm>
            <a:off x="971600" y="44624"/>
            <a:ext cx="7992888" cy="675456"/>
          </a:xfrm>
        </p:spPr>
        <p:txBody>
          <a:bodyPr>
            <a:normAutofit/>
          </a:bodyPr>
          <a:lstStyle/>
          <a:p>
            <a:r>
              <a:rPr lang="lv-LV" sz="3600" b="1" dirty="0" smtClean="0"/>
              <a:t>7. Pamata maksājumu shēmas modeļi</a:t>
            </a:r>
            <a:endParaRPr lang="lv-LV" sz="3600" b="1" dirty="0"/>
          </a:p>
        </p:txBody>
      </p:sp>
      <p:graphicFrame>
        <p:nvGraphicFramePr>
          <p:cNvPr id="8" name="Shēma 7"/>
          <p:cNvGraphicFramePr/>
          <p:nvPr>
            <p:extLst>
              <p:ext uri="{D42A27DB-BD31-4B8C-83A1-F6EECF244321}">
                <p14:modId xmlns:p14="http://schemas.microsoft.com/office/powerpoint/2010/main" val="2097755862"/>
              </p:ext>
            </p:extLst>
          </p:nvPr>
        </p:nvGraphicFramePr>
        <p:xfrm>
          <a:off x="1187624" y="620688"/>
          <a:ext cx="7704856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61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70000" cy="580926"/>
          </a:xfrm>
        </p:spPr>
        <p:txBody>
          <a:bodyPr>
            <a:normAutofit fontScale="90000"/>
          </a:bodyPr>
          <a:lstStyle/>
          <a:p>
            <a:r>
              <a:rPr lang="lv-LV" b="1" dirty="0" smtClean="0"/>
              <a:t>1. Izmaiņas 2013.gadā</a:t>
            </a:r>
            <a:endParaRPr lang="lv-LV" b="1" dirty="0"/>
          </a:p>
        </p:txBody>
      </p:sp>
      <p:sp>
        <p:nvSpPr>
          <p:cNvPr id="7" name="Satura vietturis 2"/>
          <p:cNvSpPr>
            <a:spLocks noGrp="1"/>
          </p:cNvSpPr>
          <p:nvPr>
            <p:ph idx="1"/>
          </p:nvPr>
        </p:nvSpPr>
        <p:spPr>
          <a:xfrm>
            <a:off x="1115616" y="908720"/>
            <a:ext cx="7704856" cy="5616624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Spēkā jauni MK noteikumi –</a:t>
            </a:r>
            <a:r>
              <a:rPr lang="lv-LV" sz="2800" dirty="0" err="1" smtClean="0"/>
              <a:t>Nr</a:t>
            </a:r>
            <a:r>
              <a:rPr lang="lv-LV" sz="2800" dirty="0" smtClean="0"/>
              <a:t>. </a:t>
            </a:r>
            <a:r>
              <a:rPr lang="lv-LV" sz="2800" u="sng" dirty="0" smtClean="0"/>
              <a:t>139</a:t>
            </a:r>
            <a:r>
              <a:rPr lang="lv-LV" sz="2800" dirty="0" smtClean="0"/>
              <a:t> (12.03.2013);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lv-LV" sz="2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u="sng" dirty="0" smtClean="0"/>
              <a:t>Pārejas posma valsts atbalsts </a:t>
            </a:r>
            <a:r>
              <a:rPr lang="lv-LV" sz="2800" dirty="0" smtClean="0"/>
              <a:t>– identisks PVTM 2012.g., izņēmums - nav par zālāju sēklām;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lv-LV" sz="2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LLVN prasība – ja LIZ ≥ 50 ha un zālāji ≥ 50%, tad minimālajam lauksaimniecības dzīvnieku blīvumam jābūt ≥ </a:t>
            </a:r>
            <a:r>
              <a:rPr lang="lv-LV" sz="2800" u="sng" dirty="0" smtClean="0"/>
              <a:t>0,2 liellopu vienībām uz ha. </a:t>
            </a:r>
            <a:r>
              <a:rPr lang="lv-LV" sz="2400" i="1" dirty="0"/>
              <a:t>Maksājumu samazinājums </a:t>
            </a:r>
            <a:r>
              <a:rPr lang="lv-LV" sz="2400" i="1" dirty="0" smtClean="0"/>
              <a:t>prasības neizpildes gadījumā: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i="1" dirty="0"/>
              <a:t> </a:t>
            </a:r>
            <a:r>
              <a:rPr lang="lv-LV" sz="2400" i="1" dirty="0" smtClean="0"/>
              <a:t>līdz 5% 2013.gadā;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i="1" dirty="0"/>
              <a:t> </a:t>
            </a:r>
            <a:r>
              <a:rPr lang="lv-LV" sz="2400" i="1" dirty="0" smtClean="0"/>
              <a:t>līdz 100% 2014.gadā, ja prasību neizpilda vairāk kā 30% platības;</a:t>
            </a:r>
          </a:p>
        </p:txBody>
      </p:sp>
    </p:spTree>
    <p:extLst>
      <p:ext uri="{BB962C8B-B14F-4D97-AF65-F5344CB8AC3E}">
        <p14:creationId xmlns:p14="http://schemas.microsoft.com/office/powerpoint/2010/main" val="3095506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20</a:t>
            </a:fld>
            <a:endParaRPr lang="lv-LV"/>
          </a:p>
        </p:txBody>
      </p:sp>
      <p:sp>
        <p:nvSpPr>
          <p:cNvPr id="3" name="Virsraksts 1"/>
          <p:cNvSpPr>
            <a:spLocks noGrp="1"/>
          </p:cNvSpPr>
          <p:nvPr>
            <p:ph type="title"/>
          </p:nvPr>
        </p:nvSpPr>
        <p:spPr>
          <a:xfrm>
            <a:off x="971600" y="44624"/>
            <a:ext cx="7992888" cy="504056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7. Maksājumu tiesību piešķiršana</a:t>
            </a:r>
            <a:endParaRPr lang="lv-LV" sz="3600" b="1" dirty="0"/>
          </a:p>
        </p:txBody>
      </p:sp>
      <p:sp>
        <p:nvSpPr>
          <p:cNvPr id="4" name="Satura vietturis 2"/>
          <p:cNvSpPr txBox="1">
            <a:spLocks/>
          </p:cNvSpPr>
          <p:nvPr/>
        </p:nvSpPr>
        <p:spPr>
          <a:xfrm>
            <a:off x="899592" y="548680"/>
            <a:ext cx="8064896" cy="304023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Maksājumu tiesību </a:t>
            </a:r>
            <a:r>
              <a:rPr lang="lv-LV" sz="2800" u="sng" dirty="0" smtClean="0"/>
              <a:t>piešķiršana 2015.gadā </a:t>
            </a:r>
            <a:r>
              <a:rPr lang="lv-LV" sz="2800" dirty="0" smtClean="0"/>
              <a:t>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Var piešķirt tiem lauksaimniekiem, </a:t>
            </a:r>
            <a:r>
              <a:rPr lang="lv-LV" sz="2400" u="sng" dirty="0" smtClean="0"/>
              <a:t>kuri 2011.g. saņēma tiešos maksājumus</a:t>
            </a:r>
            <a:r>
              <a:rPr lang="lv-LV" sz="2400" dirty="0" smtClean="0"/>
              <a:t>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Maksājumu </a:t>
            </a:r>
            <a:r>
              <a:rPr lang="lv-LV" sz="2400" u="sng" dirty="0" smtClean="0"/>
              <a:t>tiesību skaits vienāds ar ha</a:t>
            </a:r>
            <a:r>
              <a:rPr lang="lv-LV" sz="2400" dirty="0" smtClean="0"/>
              <a:t> skaitu;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Iesniegumu maksājumu tiesību piešķiršanai, maksājumam kopā ar kartēm iesniegs LAD līdz 15.maijam;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Maksājumu piešķirs un izmaksās no 16.10.2015.</a:t>
            </a:r>
            <a:endParaRPr lang="lv-LV" sz="2400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99592" y="3588916"/>
            <a:ext cx="7992888" cy="30804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Maksājumu tiesības no </a:t>
            </a:r>
            <a:r>
              <a:rPr lang="lv-LV" sz="2800" u="sng" dirty="0" smtClean="0"/>
              <a:t>valsts rezerves </a:t>
            </a:r>
            <a:r>
              <a:rPr lang="lv-LV" sz="2800" dirty="0" smtClean="0"/>
              <a:t>varēs piešķirt: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2015.g. un arī turpmākajos gados;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jauniem lauksaimniekiem;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err="1" smtClean="0"/>
              <a:t>jaunpienācējiem</a:t>
            </a:r>
            <a:r>
              <a:rPr lang="lv-LV" sz="2400" dirty="0" smtClean="0"/>
              <a:t>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novērstu </a:t>
            </a:r>
            <a:r>
              <a:rPr lang="lv-LV" sz="2400" dirty="0"/>
              <a:t>zemes pamešanu un/vai kompensētu </a:t>
            </a:r>
            <a:r>
              <a:rPr lang="lv-LV" sz="2400" dirty="0" smtClean="0"/>
              <a:t>īpašas grūtības </a:t>
            </a:r>
            <a:r>
              <a:rPr lang="lv-LV" sz="2400" dirty="0"/>
              <a:t>lauksaimniekiem.</a:t>
            </a:r>
          </a:p>
        </p:txBody>
      </p:sp>
    </p:spTree>
    <p:extLst>
      <p:ext uri="{BB962C8B-B14F-4D97-AF65-F5344CB8AC3E}">
        <p14:creationId xmlns:p14="http://schemas.microsoft.com/office/powerpoint/2010/main" val="733195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21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971600" y="116632"/>
            <a:ext cx="7992888" cy="50405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600" b="1" dirty="0" smtClean="0"/>
              <a:t>7. </a:t>
            </a:r>
            <a:r>
              <a:rPr lang="lv-LV" sz="3600" b="1" dirty="0"/>
              <a:t>M</a:t>
            </a:r>
            <a:r>
              <a:rPr lang="lv-LV" sz="3600" b="1" dirty="0" smtClean="0"/>
              <a:t>aksājumu tiesību nodošana, ieturēšana</a:t>
            </a:r>
            <a:endParaRPr lang="lv-LV" sz="36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27584" y="548680"/>
            <a:ext cx="7937772" cy="244827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Maksājumu tiesības varēs: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Dāvināt, mantot;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/>
              <a:t>A</a:t>
            </a:r>
            <a:r>
              <a:rPr lang="lv-LV" sz="2400" dirty="0" smtClean="0"/>
              <a:t>ktīvi lauksaimnieki iznomāt vai nomāt ar vai bez zemes;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Aktīvi lauksaimnieki pārdot vai pirkt ar vai bez zemes;</a:t>
            </a:r>
          </a:p>
        </p:txBody>
      </p:sp>
      <p:sp>
        <p:nvSpPr>
          <p:cNvPr id="6" name="Satura vietturis 2"/>
          <p:cNvSpPr txBox="1">
            <a:spLocks/>
          </p:cNvSpPr>
          <p:nvPr/>
        </p:nvSpPr>
        <p:spPr>
          <a:xfrm>
            <a:off x="827584" y="2348880"/>
            <a:ext cx="8136904" cy="432048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Valsts rezervi papildina ar summām, ko iegūst no maksājumu tiesībām: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kuras divus secīgus gadus neizpilda minimālos saņemšanas nosacījumus vai aktīva lauksaimnieka nosacījumu;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kuru skaits vienāds ar to tiesību skaitu, kuras netiek aktivizētas 2 secīgus gadus;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to palielinājuma daļas, kas var radīt negaidītu peļņu, ja lauksaimnieks pārdod vai iznomā zemi;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Kuras piešķirtas nepamatoti;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Kuras lauksaimnieks brīvprātīgie ieskaita valsts rezervē.</a:t>
            </a:r>
          </a:p>
          <a:p>
            <a:pPr lvl="1" algn="just">
              <a:buClrTx/>
              <a:buFont typeface="Wingdings" pitchFamily="2" charset="2"/>
              <a:buChar char="§"/>
            </a:pPr>
            <a:endParaRPr lang="lv-LV" sz="2400" dirty="0" smtClean="0"/>
          </a:p>
          <a:p>
            <a:pPr lvl="1" algn="just">
              <a:buClrTx/>
              <a:buFont typeface="Wingdings" pitchFamily="2" charset="2"/>
              <a:buChar char="§"/>
            </a:pP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43928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22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971600" y="116632"/>
            <a:ext cx="7992888" cy="50405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600" b="1" dirty="0"/>
              <a:t>8</a:t>
            </a:r>
            <a:r>
              <a:rPr lang="lv-LV" sz="3600" b="1" dirty="0" smtClean="0"/>
              <a:t>. Zaļā komponente</a:t>
            </a:r>
            <a:endParaRPr lang="lv-LV" sz="36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27584" y="908720"/>
            <a:ext cx="7937772" cy="216024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Zaļās komponentes maksājumu piešķirs lauksaimniekam, kurš: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tiesīgs </a:t>
            </a:r>
            <a:r>
              <a:rPr lang="lv-LV" sz="2400" dirty="0"/>
              <a:t>saņemt PMS vai VPM </a:t>
            </a:r>
            <a:r>
              <a:rPr lang="lv-LV" sz="2400" dirty="0" smtClean="0"/>
              <a:t>atbalstu</a:t>
            </a:r>
            <a:r>
              <a:rPr lang="lv-LV" sz="2400" dirty="0"/>
              <a:t>;</a:t>
            </a:r>
            <a:r>
              <a:rPr lang="lv-LV" sz="2400" dirty="0" smtClean="0"/>
              <a:t> 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veic </a:t>
            </a:r>
            <a:r>
              <a:rPr lang="lv-LV" sz="2400" u="sng" dirty="0"/>
              <a:t>l/s prakses</a:t>
            </a:r>
            <a:r>
              <a:rPr lang="lv-LV" sz="2400" dirty="0"/>
              <a:t>, kas labvēlīgas klimatam un videi </a:t>
            </a:r>
            <a:r>
              <a:rPr lang="lv-LV" sz="2400" dirty="0" smtClean="0"/>
              <a:t>vai veic </a:t>
            </a:r>
            <a:r>
              <a:rPr lang="lv-LV" sz="2400" u="sng" dirty="0"/>
              <a:t>līdzvērtīgas </a:t>
            </a:r>
            <a:r>
              <a:rPr lang="lv-LV" sz="2400" u="sng" dirty="0" smtClean="0"/>
              <a:t>prakses vai </a:t>
            </a:r>
            <a:r>
              <a:rPr lang="lv-LV" sz="2400" dirty="0" smtClean="0"/>
              <a:t>abu kombināciju.</a:t>
            </a:r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827584" y="3573016"/>
            <a:ext cx="8136904" cy="278278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u="sng" dirty="0" smtClean="0"/>
              <a:t>Lauksaimniecības </a:t>
            </a:r>
            <a:r>
              <a:rPr lang="lv-LV" sz="2800" u="sng" dirty="0"/>
              <a:t>prakses</a:t>
            </a:r>
            <a:r>
              <a:rPr lang="lv-LV" sz="2800" dirty="0"/>
              <a:t>, kas labvēlīgas klimatam un </a:t>
            </a:r>
            <a:r>
              <a:rPr lang="lv-LV" sz="2800" dirty="0" smtClean="0"/>
              <a:t>videi: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lv-LV" sz="2400" i="1" dirty="0"/>
              <a:t> kultūraugu dažādošana;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lv-LV" sz="2400" i="1" dirty="0"/>
              <a:t>ilggadīgo zālāju saglabāšana;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lv-LV" sz="2400" i="1" dirty="0"/>
              <a:t>izveido </a:t>
            </a:r>
            <a:r>
              <a:rPr lang="lv-LV" sz="2400" i="1" dirty="0" err="1"/>
              <a:t>ekofokusa</a:t>
            </a:r>
            <a:r>
              <a:rPr lang="lv-LV" sz="2400" i="1" dirty="0"/>
              <a:t> platības.</a:t>
            </a:r>
          </a:p>
        </p:txBody>
      </p:sp>
    </p:spTree>
    <p:extLst>
      <p:ext uri="{BB962C8B-B14F-4D97-AF65-F5344CB8AC3E}">
        <p14:creationId xmlns:p14="http://schemas.microsoft.com/office/powerpoint/2010/main" val="418484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23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971600" y="116632"/>
            <a:ext cx="7992888" cy="50405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600" b="1" dirty="0"/>
              <a:t>8</a:t>
            </a:r>
            <a:r>
              <a:rPr lang="lv-LV" sz="3600" b="1" dirty="0" smtClean="0"/>
              <a:t>. Zaļā komponente</a:t>
            </a:r>
            <a:endParaRPr lang="lv-LV" sz="36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27584" y="620688"/>
            <a:ext cx="7937772" cy="439248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</a:t>
            </a:r>
            <a:r>
              <a:rPr lang="lv-LV" sz="2800" u="sng" dirty="0"/>
              <a:t>Līdzvērtīgas prakses</a:t>
            </a:r>
            <a:r>
              <a:rPr lang="lv-LV" sz="2800" dirty="0"/>
              <a:t>- salīdzinājumā ar vienu vai vairākām </a:t>
            </a:r>
            <a:r>
              <a:rPr lang="lv-LV" sz="2800" dirty="0" err="1"/>
              <a:t>zaļināšanas</a:t>
            </a:r>
            <a:r>
              <a:rPr lang="lv-LV" sz="2800" dirty="0"/>
              <a:t> praksēm rada līdzvērtīgu vai lielāku ieguvumu</a:t>
            </a:r>
            <a:r>
              <a:rPr lang="lv-LV" sz="2800" dirty="0" smtClean="0"/>
              <a:t>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i="1" dirty="0"/>
              <a:t>uzņemtas saistības vai izpildītas prasības </a:t>
            </a:r>
            <a:r>
              <a:rPr lang="lv-LV" sz="2400" i="1" dirty="0" err="1"/>
              <a:t>agrovides-klimata</a:t>
            </a:r>
            <a:r>
              <a:rPr lang="lv-LV" sz="2400" i="1" dirty="0"/>
              <a:t> shēmās </a:t>
            </a:r>
            <a:r>
              <a:rPr lang="lv-LV" sz="2400" i="1" dirty="0" err="1" smtClean="0"/>
              <a:t>LAPā</a:t>
            </a:r>
            <a:r>
              <a:rPr lang="lv-LV" sz="2400" i="1" dirty="0"/>
              <a:t>;</a:t>
            </a:r>
            <a:endParaRPr lang="lv-LV" sz="2400" i="1" dirty="0" smtClean="0"/>
          </a:p>
          <a:p>
            <a:pPr marL="402336" lvl="1" indent="0" algn="just">
              <a:buClrTx/>
              <a:buNone/>
            </a:pPr>
            <a:r>
              <a:rPr lang="lv-LV" sz="2400" i="1" dirty="0" smtClean="0"/>
              <a:t>vai</a:t>
            </a:r>
            <a:r>
              <a:rPr lang="lv-LV" sz="2400" dirty="0" smtClean="0"/>
              <a:t> 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i="1" dirty="0"/>
              <a:t>valsts vai reģionālās vides sertifikācijas shēmas, kuru mērķis sasniegt ūdens un augsnes kvalitātes, </a:t>
            </a:r>
            <a:r>
              <a:rPr lang="lv-LV" sz="2400" i="1" dirty="0" err="1"/>
              <a:t>biodaudzveidības</a:t>
            </a:r>
            <a:r>
              <a:rPr lang="lv-LV" sz="2400" i="1" dirty="0"/>
              <a:t>, ainavas saglabāšanas, klimata pārmaiņu seku mazināšanas mērķus</a:t>
            </a:r>
            <a:r>
              <a:rPr lang="lv-LV" sz="2400" dirty="0" smtClean="0"/>
              <a:t>.</a:t>
            </a:r>
          </a:p>
        </p:txBody>
      </p:sp>
      <p:sp>
        <p:nvSpPr>
          <p:cNvPr id="6" name="Satura vietturis 2"/>
          <p:cNvSpPr txBox="1">
            <a:spLocks/>
          </p:cNvSpPr>
          <p:nvPr/>
        </p:nvSpPr>
        <p:spPr>
          <a:xfrm>
            <a:off x="1175396" y="4941168"/>
            <a:ext cx="7937772" cy="144016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</a:t>
            </a:r>
            <a:r>
              <a:rPr lang="lv-LV" sz="2800" u="sng" dirty="0" smtClean="0"/>
              <a:t>Bioloģiskās saimniecības</a:t>
            </a:r>
            <a:r>
              <a:rPr lang="lv-LV" sz="2800" dirty="0" smtClean="0"/>
              <a:t> saņem maksājumu automātiski par ha, kurus izmanto bioloģiskās lauksaimniecības produktu ražošanai.</a:t>
            </a: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096236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24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971600" y="44624"/>
            <a:ext cx="7992888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8. Klimatam </a:t>
            </a:r>
            <a:r>
              <a:rPr lang="lv-LV" sz="3200" b="1" dirty="0"/>
              <a:t>un </a:t>
            </a:r>
            <a:r>
              <a:rPr lang="lv-LV" sz="3200" b="1" dirty="0" smtClean="0"/>
              <a:t>videi labvēlīgas l/s </a:t>
            </a:r>
            <a:r>
              <a:rPr lang="lv-LV" sz="3200" b="1" dirty="0"/>
              <a:t>prakses</a:t>
            </a:r>
          </a:p>
        </p:txBody>
      </p:sp>
      <p:graphicFrame>
        <p:nvGraphicFramePr>
          <p:cNvPr id="6" name="Tabu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590162"/>
              </p:ext>
            </p:extLst>
          </p:nvPr>
        </p:nvGraphicFramePr>
        <p:xfrm>
          <a:off x="1115616" y="764624"/>
          <a:ext cx="7848872" cy="5737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336704"/>
              </a:tblGrid>
              <a:tr h="2122961">
                <a:tc>
                  <a:txBody>
                    <a:bodyPr/>
                    <a:lstStyle/>
                    <a:p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Kultūraugu dažādošana</a:t>
                      </a:r>
                      <a:endParaRPr kumimoji="0" lang="lv-LV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aramzeme </a:t>
                      </a:r>
                      <a:r>
                        <a:rPr kumimoji="0" lang="lv-LV" sz="2000" b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aizņem 10-30 ha</a:t>
                      </a: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tad: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tajā audzē vismaz 2 kultūras;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galvenā kultūra neaizņem vairāk par 75%.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aramzeme </a:t>
                      </a:r>
                      <a:r>
                        <a:rPr kumimoji="0" lang="lv-LV" sz="2000" b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aizņem &gt;30 ha</a:t>
                      </a: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tad: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tajā audzē vismaz 3 kultūras;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galvenās kultūras neaizņem vairāk par 95%.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galvenā kultūra neaizņem vairāk par 75%.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87724">
                <a:tc>
                  <a:txBody>
                    <a:bodyPr/>
                    <a:lstStyle/>
                    <a:p>
                      <a:r>
                        <a:rPr lang="lv-LV" sz="2000" b="1" dirty="0" smtClean="0"/>
                        <a:t>Ilggadīgo zālāju saglabāšana</a:t>
                      </a:r>
                      <a:endParaRPr lang="lv-LV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lv-LV" sz="2000" dirty="0" smtClean="0"/>
                        <a:t>Ja valstī samazināsies ilggadīgo zālāju</a:t>
                      </a:r>
                      <a:r>
                        <a:rPr lang="lv-LV" sz="2000" baseline="0" dirty="0" smtClean="0"/>
                        <a:t> platības par vairāk kā 5%, salīdzinot ar 2012.gadu, tad lauksaimniekam būs pienākums aramzemi pārvērst par ilggadīgiem zālājiem; </a:t>
                      </a:r>
                      <a:endParaRPr lang="lv-LV" sz="2000" dirty="0"/>
                    </a:p>
                  </a:txBody>
                  <a:tcPr/>
                </a:tc>
              </a:tr>
              <a:tr h="1804226">
                <a:tc>
                  <a:txBody>
                    <a:bodyPr/>
                    <a:lstStyle/>
                    <a:p>
                      <a:r>
                        <a:rPr lang="lv-LV" sz="2000" b="1" dirty="0" smtClean="0"/>
                        <a:t>Ekoloģiskas nozīmes platības</a:t>
                      </a:r>
                      <a:endParaRPr lang="lv-LV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saimniecības atbalsta tiesīgā l/s zeme, izņemot ilggadīgos zālājus</a:t>
                      </a:r>
                      <a:r>
                        <a:rPr kumimoji="0" lang="lv-LV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ir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lv-LV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vairāk nekā 15 ha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lv-LV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jā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nodrošina, ka </a:t>
                      </a:r>
                      <a:r>
                        <a:rPr kumimoji="0" lang="lv-LV" sz="20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vismaz 5%</a:t>
                      </a:r>
                      <a:r>
                        <a:rPr kumimoji="0" lang="lv-LV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 tās ir ekoloģiskās nozīmes platības:</a:t>
                      </a:r>
                    </a:p>
                    <a:p>
                      <a:pPr marL="342900" indent="-342900" algn="just">
                        <a:buFont typeface="Wingdings" pitchFamily="2" charset="2"/>
                        <a:buChar char="§"/>
                      </a:pPr>
                      <a:r>
                        <a:rPr lang="lv-LV" sz="2000" i="1" dirty="0" smtClean="0"/>
                        <a:t>Ainavas</a:t>
                      </a:r>
                      <a:r>
                        <a:rPr lang="lv-LV" sz="2000" i="1" baseline="0" dirty="0" smtClean="0"/>
                        <a:t> elementi, papuves, joslas gar meža malām, </a:t>
                      </a:r>
                      <a:r>
                        <a:rPr lang="lv-LV" sz="2000" i="1" baseline="0" dirty="0" err="1" smtClean="0"/>
                        <a:t>buferjoslas</a:t>
                      </a:r>
                      <a:r>
                        <a:rPr lang="lv-LV" sz="2000" i="1" baseline="0" dirty="0" smtClean="0"/>
                        <a:t>, </a:t>
                      </a:r>
                      <a:r>
                        <a:rPr lang="lv-LV" sz="2000" i="1" baseline="0" dirty="0" err="1" smtClean="0"/>
                        <a:t>agromežsaimniecības</a:t>
                      </a:r>
                      <a:r>
                        <a:rPr lang="lv-LV" sz="2000" i="1" baseline="0" dirty="0" smtClean="0"/>
                        <a:t> ha, platības, kur </a:t>
                      </a:r>
                      <a:r>
                        <a:rPr lang="lv-LV" sz="2000" i="1" baseline="0" dirty="0" err="1" smtClean="0"/>
                        <a:t>agrovides-klimata</a:t>
                      </a:r>
                      <a:r>
                        <a:rPr lang="lv-LV" sz="2000" i="1" baseline="0" dirty="0" smtClean="0"/>
                        <a:t> saistības, kur </a:t>
                      </a:r>
                      <a:r>
                        <a:rPr lang="lv-LV" sz="2000" i="1" baseline="0" dirty="0" err="1" smtClean="0"/>
                        <a:t>ķeraugi</a:t>
                      </a:r>
                      <a:r>
                        <a:rPr lang="lv-LV" sz="2000" i="1" baseline="0" dirty="0" smtClean="0"/>
                        <a:t>, slāpekli piesaistoši augi </a:t>
                      </a:r>
                      <a:r>
                        <a:rPr lang="lv-LV" sz="2000" i="1" baseline="0" dirty="0" err="1" smtClean="0"/>
                        <a:t>u.c</a:t>
                      </a:r>
                      <a:r>
                        <a:rPr lang="lv-LV" sz="2000" i="1" baseline="0" dirty="0" smtClean="0"/>
                        <a:t>.</a:t>
                      </a:r>
                      <a:endParaRPr lang="lv-LV" sz="20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848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25</a:t>
            </a:fld>
            <a:endParaRPr lang="lv-LV"/>
          </a:p>
        </p:txBody>
      </p:sp>
      <p:sp>
        <p:nvSpPr>
          <p:cNvPr id="5" name="Virsraksts 1"/>
          <p:cNvSpPr txBox="1">
            <a:spLocks/>
          </p:cNvSpPr>
          <p:nvPr/>
        </p:nvSpPr>
        <p:spPr>
          <a:xfrm>
            <a:off x="971600" y="116632"/>
            <a:ext cx="7992888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8. L/s prakses neattiecina uz saimniecībām, ja</a:t>
            </a:r>
            <a:endParaRPr lang="lv-LV" sz="3200" b="1" dirty="0"/>
          </a:p>
        </p:txBody>
      </p:sp>
      <p:graphicFrame>
        <p:nvGraphicFramePr>
          <p:cNvPr id="6" name="Tabu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86732"/>
              </p:ext>
            </p:extLst>
          </p:nvPr>
        </p:nvGraphicFramePr>
        <p:xfrm>
          <a:off x="1115616" y="764624"/>
          <a:ext cx="784887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6336704"/>
              </a:tblGrid>
              <a:tr h="15618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Kultūraugu dažādošana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ekoloģiskas nozīmes platības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v-LV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Tajā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vairāk kā 75%</a:t>
                      </a: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no platības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aizņem zālāji;</a:t>
                      </a:r>
                      <a:endParaRPr kumimoji="0" lang="lv-LV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Tajā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vairāk nekā 75%</a:t>
                      </a: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 atbalsta tiesīgas LIZ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uzņemtas </a:t>
                      </a:r>
                      <a:r>
                        <a:rPr kumimoji="0" lang="lv-LV" sz="2000" b="0" u="sng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agrovides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saistības</a:t>
                      </a: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Tajā</a:t>
                      </a:r>
                      <a:r>
                        <a:rPr kumimoji="0" lang="lv-LV" sz="2000" b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vairāk nekā 75</a:t>
                      </a: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no aramzemes izmanto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zālāju vai lopbarības zālaugu audzēšanai, papuvēm, pākšaugiem</a:t>
                      </a:r>
                      <a:endParaRPr kumimoji="0" lang="lv-LV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35938">
                <a:tc>
                  <a:txBody>
                    <a:bodyPr/>
                    <a:lstStyle/>
                    <a:p>
                      <a:r>
                        <a:rPr kumimoji="0" lang="lv-LV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Kultūraugu dažādošana</a:t>
                      </a:r>
                      <a:endParaRPr lang="lv-LV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Tā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maina</a:t>
                      </a: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vairāk nekā </a:t>
                      </a:r>
                      <a:r>
                        <a:rPr kumimoji="0" lang="lv-LV" sz="20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 aramzemes ar citu lauksaimnieku</a:t>
                      </a: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ik gadu, nodrošinot pierādījumu, ka katrs aramzemes lauks ir apsēts, ar citu kultūru salīdzinot ar iepriekšējo gadu.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endParaRPr kumimoji="0" lang="lv-LV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682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b="1" dirty="0" smtClean="0"/>
                        <a:t>Ekoloģiskas nozīmes platības</a:t>
                      </a:r>
                    </a:p>
                    <a:p>
                      <a:endParaRPr lang="lv-LV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Tajā ekstensīvi apsaimnieko ilggadīgos stādījumus;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r>
                        <a:rPr kumimoji="0" lang="lv-LV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 nolemj, ka praksi neattiecina uz saimniecībām, kuras atrodas MLA teritorijās un ja attiecīgo teritoriju virsmu klāj meži vairāk kā 50% un ja mežu un LIZ attiecība ir augstāka nekā 3:1.</a:t>
                      </a:r>
                    </a:p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endParaRPr kumimoji="0" lang="lv-LV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585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26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1043608" y="250528"/>
            <a:ext cx="7992888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2800" b="1" dirty="0"/>
              <a:t>9</a:t>
            </a:r>
            <a:r>
              <a:rPr lang="lv-LV" sz="2800" b="1" dirty="0" smtClean="0"/>
              <a:t>. Maksājums teritorijām ar dabas ierobežojumiem</a:t>
            </a:r>
            <a:endParaRPr lang="lv-LV" sz="28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27584" y="836712"/>
            <a:ext cx="7937772" cy="576064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buClrTx/>
              <a:buFont typeface="Wingdings" pitchFamily="2" charset="2"/>
              <a:buChar char="q"/>
            </a:pPr>
            <a:r>
              <a:rPr lang="lv-LV" sz="2400" dirty="0"/>
              <a:t> DV var piešķirt maksājumu lauksaimniekam, kas tiesīgs saņemt PMS vai VPM, ja lauksaimnieks pilnīgi vai daļēji </a:t>
            </a:r>
            <a:r>
              <a:rPr lang="lv-LV" sz="2400" dirty="0" smtClean="0"/>
              <a:t>atrodas MLA teritorijā;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 smtClean="0"/>
              <a:t>DV </a:t>
            </a:r>
            <a:r>
              <a:rPr lang="lv-LV" sz="2400" dirty="0"/>
              <a:t>var nolemt piešķirt maksājumu par </a:t>
            </a:r>
            <a:r>
              <a:rPr lang="lv-LV" sz="2400" u="sng" dirty="0"/>
              <a:t>visu</a:t>
            </a:r>
            <a:r>
              <a:rPr lang="lv-LV" sz="2400" dirty="0"/>
              <a:t> MLA teritoriju </a:t>
            </a:r>
            <a:r>
              <a:rPr lang="lv-LV" sz="2400" u="sng" dirty="0"/>
              <a:t>vai</a:t>
            </a:r>
            <a:r>
              <a:rPr lang="lv-LV" sz="2400" dirty="0"/>
              <a:t> balstoties uz objektīviem kritērijiem tikai </a:t>
            </a:r>
            <a:r>
              <a:rPr lang="lv-LV" sz="2400" u="sng" dirty="0"/>
              <a:t>par </a:t>
            </a:r>
            <a:r>
              <a:rPr lang="lv-LV" sz="2400" u="sng" dirty="0" smtClean="0"/>
              <a:t>daļu;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u="sng" dirty="0" smtClean="0"/>
              <a:t>Maksājumu var piešķirt reģionālā līmenī</a:t>
            </a:r>
            <a:r>
              <a:rPr lang="lv-LV" sz="2400" dirty="0" smtClean="0"/>
              <a:t>, kur reģionālais dalījums noteikts balstoties uz dabas ierobežojumus raksturojošiem un agronomiskajiem kritērijiem;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 smtClean="0"/>
              <a:t>Atbalsta </a:t>
            </a:r>
            <a:r>
              <a:rPr lang="lv-LV" sz="2400" dirty="0"/>
              <a:t>finansēšanai var izmantot līdz </a:t>
            </a:r>
            <a:r>
              <a:rPr lang="lv-LV" sz="2400" b="1" u="sng" dirty="0"/>
              <a:t>5%</a:t>
            </a:r>
            <a:r>
              <a:rPr lang="lv-LV" sz="2400" dirty="0"/>
              <a:t> no TM </a:t>
            </a:r>
            <a:r>
              <a:rPr lang="lv-LV" sz="2400" dirty="0" err="1"/>
              <a:t>max</a:t>
            </a:r>
            <a:r>
              <a:rPr lang="lv-LV" sz="2400" dirty="0"/>
              <a:t> </a:t>
            </a:r>
            <a:r>
              <a:rPr lang="lv-LV" sz="2400" dirty="0" smtClean="0"/>
              <a:t>apjoma;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lv-LV" sz="2400" dirty="0"/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/>
              <a:t>2012.g. bija 38,6 </a:t>
            </a:r>
            <a:r>
              <a:rPr lang="lv-LV" sz="2400" dirty="0" err="1"/>
              <a:t>tūkst</a:t>
            </a:r>
            <a:r>
              <a:rPr lang="lv-LV" sz="2400" dirty="0"/>
              <a:t>. pretendenti uz MLA, kuri  pieteica 1,05 </a:t>
            </a:r>
            <a:r>
              <a:rPr lang="lv-LV" sz="2400" dirty="0" err="1"/>
              <a:t>milj</a:t>
            </a:r>
            <a:r>
              <a:rPr lang="lv-LV" sz="2400" dirty="0"/>
              <a:t>. ha jeb 68% no VPM platības (iespējama piemaksa ~9 EUR/ha 2015.g. un ~15 EUR/ha 2019.g.)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209941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27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899592" y="34504"/>
            <a:ext cx="7992888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10. Maksājums jauniem lauksaimniekiem</a:t>
            </a:r>
            <a:endParaRPr lang="lv-LV" sz="32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27584" y="548680"/>
            <a:ext cx="7937772" cy="194421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itchFamily="2" charset="2"/>
              <a:buChar char="q"/>
            </a:pPr>
            <a:r>
              <a:rPr lang="lv-LV" sz="2400" dirty="0"/>
              <a:t> </a:t>
            </a:r>
            <a:r>
              <a:rPr lang="lv-LV" sz="2400" dirty="0" smtClean="0"/>
              <a:t>Jauns </a:t>
            </a:r>
            <a:r>
              <a:rPr lang="lv-LV" sz="2400" dirty="0"/>
              <a:t>lauksaimnieks ir fiziska persona, </a:t>
            </a:r>
            <a:r>
              <a:rPr lang="lv-LV" sz="2400" dirty="0" smtClean="0"/>
              <a:t>kura: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lv-LV" sz="2000" dirty="0" smtClean="0"/>
              <a:t>pirmo </a:t>
            </a:r>
            <a:r>
              <a:rPr lang="lv-LV" sz="2000" dirty="0"/>
              <a:t>reizi dibina saimniecību kā </a:t>
            </a:r>
            <a:r>
              <a:rPr lang="lv-LV" sz="2000" dirty="0" err="1" smtClean="0"/>
              <a:t>saimn</a:t>
            </a:r>
            <a:r>
              <a:rPr lang="lv-LV" sz="2000" dirty="0" smtClean="0"/>
              <a:t>. </a:t>
            </a:r>
            <a:r>
              <a:rPr lang="lv-LV" sz="2000" dirty="0"/>
              <a:t>vadītājs, vai kas izveidoja </a:t>
            </a:r>
            <a:r>
              <a:rPr lang="lv-LV" sz="2000" dirty="0" err="1" smtClean="0"/>
              <a:t>saimn</a:t>
            </a:r>
            <a:r>
              <a:rPr lang="lv-LV" sz="2000" dirty="0" smtClean="0"/>
              <a:t>. 5 </a:t>
            </a:r>
            <a:r>
              <a:rPr lang="lv-LV" sz="2000" dirty="0"/>
              <a:t>gadus pirms pirmās iesnieguma iesniegšanas PMS vai </a:t>
            </a:r>
            <a:r>
              <a:rPr lang="lv-LV" sz="2000" dirty="0" smtClean="0"/>
              <a:t>VPM;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lv-LV" sz="2000" dirty="0"/>
              <a:t>gadā, kad iesniedz iesniegumu nav vecāka par 40 gadiem;</a:t>
            </a:r>
          </a:p>
          <a:p>
            <a:pPr lvl="1">
              <a:buClrTx/>
              <a:buFont typeface="Wingdings" pitchFamily="2" charset="2"/>
              <a:buChar char="§"/>
            </a:pPr>
            <a:r>
              <a:rPr lang="lv-LV" sz="2000" dirty="0"/>
              <a:t>Izpilda DV papildus noteiktus kritērijus atbilstīgi LA </a:t>
            </a:r>
            <a:r>
              <a:rPr lang="lv-LV" sz="2000" dirty="0" smtClean="0"/>
              <a:t>regulai - prasmes;</a:t>
            </a:r>
            <a:endParaRPr lang="lv-LV" sz="2000" dirty="0"/>
          </a:p>
        </p:txBody>
      </p:sp>
      <p:sp>
        <p:nvSpPr>
          <p:cNvPr id="6" name="Satura vietturis 2"/>
          <p:cNvSpPr txBox="1">
            <a:spLocks/>
          </p:cNvSpPr>
          <p:nvPr/>
        </p:nvSpPr>
        <p:spPr>
          <a:xfrm>
            <a:off x="827584" y="2492896"/>
            <a:ext cx="8136904" cy="35283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itchFamily="2" charset="2"/>
              <a:buChar char="q"/>
            </a:pPr>
            <a:r>
              <a:rPr lang="lv-LV" sz="2400" dirty="0"/>
              <a:t> </a:t>
            </a:r>
            <a:r>
              <a:rPr lang="lv-LV" sz="2400" dirty="0" smtClean="0"/>
              <a:t>Maksājuma </a:t>
            </a:r>
            <a:r>
              <a:rPr lang="lv-LV" sz="2400" dirty="0"/>
              <a:t> </a:t>
            </a:r>
            <a:r>
              <a:rPr lang="lv-LV" sz="2400" dirty="0" smtClean="0"/>
              <a:t>apjoms būs pēc viena no 4 noteiktiem veidiem:</a:t>
            </a:r>
          </a:p>
          <a:p>
            <a:pPr marL="813816" lvl="1" indent="-457200">
              <a:buClrTx/>
              <a:buFont typeface="+mj-lt"/>
              <a:buAutoNum type="arabicParenR"/>
            </a:pPr>
            <a:r>
              <a:rPr lang="lv-LV" sz="2000" dirty="0"/>
              <a:t>Ja DV īsteno PMS, tad reizinot lauksaimnieka aktivizēto maksājuma tiesību (MT) skaitu ar likmi, kas atbilst </a:t>
            </a:r>
            <a:r>
              <a:rPr lang="lv-LV" sz="2000" u="sng" dirty="0"/>
              <a:t>25% no lauksaimnieka rīcībā esošo MT vidējās vērtības</a:t>
            </a:r>
            <a:r>
              <a:rPr lang="lv-LV" sz="2000" dirty="0"/>
              <a:t> vai;</a:t>
            </a:r>
          </a:p>
          <a:p>
            <a:pPr marL="813816" lvl="1" indent="-457200">
              <a:buClrTx/>
              <a:buFont typeface="+mj-lt"/>
              <a:buAutoNum type="arabicParenR"/>
            </a:pPr>
            <a:r>
              <a:rPr lang="lv-LV" sz="2000" dirty="0" smtClean="0"/>
              <a:t>Ja DV </a:t>
            </a:r>
            <a:r>
              <a:rPr lang="lv-LV" sz="2000" dirty="0"/>
              <a:t>īsteno PMS, tad reizinot lauksaimnieka aktivizēto MT skaitu ar </a:t>
            </a:r>
            <a:r>
              <a:rPr lang="lv-LV" sz="2000" u="sng" dirty="0"/>
              <a:t>25% no </a:t>
            </a:r>
            <a:r>
              <a:rPr lang="lv-LV" sz="2000" u="sng" dirty="0" smtClean="0"/>
              <a:t>DV vidējās MT vērtības  2019.gadā</a:t>
            </a:r>
            <a:r>
              <a:rPr lang="lv-LV" sz="2000" dirty="0" smtClean="0"/>
              <a:t>;</a:t>
            </a:r>
            <a:endParaRPr lang="lv-LV" sz="2000" dirty="0"/>
          </a:p>
          <a:p>
            <a:pPr marL="813816" lvl="1" indent="-457200">
              <a:buClrTx/>
              <a:buFont typeface="+mj-lt"/>
              <a:buAutoNum type="arabicParenR"/>
            </a:pPr>
            <a:r>
              <a:rPr lang="lv-LV" sz="2000" dirty="0" smtClean="0"/>
              <a:t>Ja DV </a:t>
            </a:r>
            <a:r>
              <a:rPr lang="lv-LV" sz="2000" dirty="0"/>
              <a:t>īsteno VPM, tad reizinot lauksaimnieka VPM ha ar </a:t>
            </a:r>
            <a:r>
              <a:rPr lang="lv-LV" sz="2000" u="sng" dirty="0"/>
              <a:t>25% no VPM </a:t>
            </a:r>
            <a:r>
              <a:rPr lang="lv-LV" sz="2000" u="sng" dirty="0" smtClean="0"/>
              <a:t>likmes</a:t>
            </a:r>
            <a:r>
              <a:rPr lang="lv-LV" sz="2000" dirty="0" smtClean="0"/>
              <a:t>;</a:t>
            </a:r>
          </a:p>
          <a:p>
            <a:pPr marL="813816" lvl="1" indent="-457200">
              <a:buClrTx/>
              <a:buFont typeface="+mj-lt"/>
              <a:buAutoNum type="arabicParenR"/>
            </a:pPr>
            <a:r>
              <a:rPr lang="lv-LV" sz="2000" dirty="0" smtClean="0"/>
              <a:t>Vai DV </a:t>
            </a:r>
            <a:r>
              <a:rPr lang="lv-LV" sz="2000" dirty="0"/>
              <a:t>var nolemt piešķirt atbalstu kā </a:t>
            </a:r>
            <a:r>
              <a:rPr lang="lv-LV" sz="2000" u="sng" dirty="0"/>
              <a:t>fiksētu summu</a:t>
            </a:r>
            <a:r>
              <a:rPr lang="lv-LV" sz="2000" dirty="0"/>
              <a:t>, kas balstīta uz </a:t>
            </a:r>
            <a:r>
              <a:rPr lang="lv-LV" sz="2000" dirty="0" smtClean="0"/>
              <a:t>valsts </a:t>
            </a:r>
            <a:r>
              <a:rPr lang="lv-LV" sz="2000" dirty="0"/>
              <a:t>jauno lauksaimnieku saimniecību vidējo </a:t>
            </a:r>
            <a:r>
              <a:rPr lang="lv-LV" sz="2000" dirty="0" smtClean="0"/>
              <a:t>lielumu.</a:t>
            </a:r>
            <a:endParaRPr lang="lv-LV" sz="2000" dirty="0"/>
          </a:p>
        </p:txBody>
      </p:sp>
      <p:sp>
        <p:nvSpPr>
          <p:cNvPr id="7" name="Satura vietturis 2"/>
          <p:cNvSpPr txBox="1">
            <a:spLocks/>
          </p:cNvSpPr>
          <p:nvPr/>
        </p:nvSpPr>
        <p:spPr>
          <a:xfrm>
            <a:off x="827584" y="5949280"/>
            <a:ext cx="8136904" cy="79208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itchFamily="2" charset="2"/>
              <a:buChar char="q"/>
            </a:pPr>
            <a:r>
              <a:rPr lang="lv-LV" sz="2400" dirty="0"/>
              <a:t> </a:t>
            </a:r>
            <a:r>
              <a:rPr lang="lv-LV" sz="2400" dirty="0" smtClean="0"/>
              <a:t>DV var noteikt MT vai ha limitu, kurus izmanto maksājuma aprēķinā, bet nevar būt mazāks par 25 ha.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587283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28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1043608" y="34504"/>
            <a:ext cx="5976664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11. Saistītais atbalsts</a:t>
            </a:r>
            <a:endParaRPr lang="lv-LV" sz="32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82700" y="476672"/>
            <a:ext cx="7937772" cy="51845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Atbalsta apjoms – līdz 12%;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Atbalsta mērķis - risināt </a:t>
            </a:r>
            <a:r>
              <a:rPr lang="lv-LV" sz="2800" dirty="0"/>
              <a:t>noteiktas </a:t>
            </a:r>
            <a:r>
              <a:rPr lang="lv-LV" sz="2800" dirty="0" smtClean="0"/>
              <a:t>grūtības sektoros, kas nozīmīgi ekonomisku vai sociālu vai vides apstākļu dēļ; 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lv-LV" sz="2800" dirty="0" smtClean="0"/>
              <a:t> Atbalstāmās nozares var būt: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/>
              <a:t>Piena, liellopu un teļa, aitas un kazas gaļas un rīsa nozares  </a:t>
            </a:r>
          </a:p>
          <a:p>
            <a:pPr marL="82296" indent="0" algn="just">
              <a:buNone/>
            </a:pPr>
            <a:r>
              <a:rPr lang="lv-LV" sz="2400" dirty="0" smtClean="0"/>
              <a:t>	+</a:t>
            </a:r>
            <a:endParaRPr lang="lv-LV" sz="2400" dirty="0"/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/>
              <a:t>labība, eļļas augu sēklas, </a:t>
            </a:r>
            <a:r>
              <a:rPr lang="lv-LV" sz="2400" dirty="0" err="1"/>
              <a:t>proteīnaugi</a:t>
            </a:r>
            <a:r>
              <a:rPr lang="lv-LV" sz="2400" dirty="0"/>
              <a:t>, pākšaugi, lini, kaņepes, rieksti, cietes kartupeļi, sēklas, olīveļļa, zīdtārpiņi, sausā lopbarība, apiņi, cukurbietes, cukurniedres un cigoriņi, augļi un dārzeņi un </a:t>
            </a:r>
            <a:r>
              <a:rPr lang="lv-LV" sz="2400" dirty="0" err="1"/>
              <a:t>īscirtmeta</a:t>
            </a:r>
            <a:r>
              <a:rPr lang="lv-LV" sz="2400" dirty="0"/>
              <a:t> atvasāji.</a:t>
            </a:r>
          </a:p>
        </p:txBody>
      </p:sp>
      <p:sp>
        <p:nvSpPr>
          <p:cNvPr id="6" name="Satura vietturis 2"/>
          <p:cNvSpPr txBox="1">
            <a:spLocks/>
          </p:cNvSpPr>
          <p:nvPr/>
        </p:nvSpPr>
        <p:spPr>
          <a:xfrm>
            <a:off x="899592" y="5661248"/>
            <a:ext cx="7937772" cy="93610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Atbalstu var piešķirt apmērā, lai nodrošinātu esošo ražošanas apjomu saglabāšanu.</a:t>
            </a:r>
          </a:p>
        </p:txBody>
      </p:sp>
    </p:spTree>
    <p:extLst>
      <p:ext uri="{BB962C8B-B14F-4D97-AF65-F5344CB8AC3E}">
        <p14:creationId xmlns:p14="http://schemas.microsoft.com/office/powerpoint/2010/main" val="2780596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29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1043608" y="34504"/>
            <a:ext cx="5976664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12. Pārdalošais maksājums</a:t>
            </a:r>
            <a:endParaRPr lang="lv-LV" sz="32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85280" y="620688"/>
            <a:ext cx="7937772" cy="381642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Tas ir maksājums par pirmajiem saimniecības ha;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Ikgadējs maksājums, ko piešķir pēc maksājumu tiesību aktivizēšanas;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Maksimālā </a:t>
            </a:r>
            <a:r>
              <a:rPr lang="lv-LV" dirty="0"/>
              <a:t>atbalsta likme </a:t>
            </a:r>
            <a:r>
              <a:rPr lang="lv-LV" dirty="0" smtClean="0"/>
              <a:t>var </a:t>
            </a:r>
            <a:r>
              <a:rPr lang="lv-LV" dirty="0"/>
              <a:t>būt līdz 65% no vidējā valsts maksājuma </a:t>
            </a:r>
            <a:r>
              <a:rPr lang="lv-LV" dirty="0" smtClean="0"/>
              <a:t>līmeņa – līdz 83€/ha;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Atbalstāmie </a:t>
            </a:r>
            <a:r>
              <a:rPr lang="lv-LV" dirty="0"/>
              <a:t>ha </a:t>
            </a:r>
            <a:r>
              <a:rPr lang="lv-LV" dirty="0" smtClean="0"/>
              <a:t>var </a:t>
            </a:r>
            <a:r>
              <a:rPr lang="lv-LV" dirty="0"/>
              <a:t>būt ne vairāk par 30 ha vai dalībvalsts vidējais saimniecības </a:t>
            </a:r>
            <a:r>
              <a:rPr lang="lv-LV" dirty="0" smtClean="0"/>
              <a:t>lielums;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Var izmantot finansējumu līdz 30%.</a:t>
            </a:r>
          </a:p>
        </p:txBody>
      </p:sp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774237"/>
              </p:ext>
            </p:extLst>
          </p:nvPr>
        </p:nvGraphicFramePr>
        <p:xfrm>
          <a:off x="1187624" y="4625752"/>
          <a:ext cx="7635428" cy="204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91680" y="443711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Ja atbalstu piešķirtu par pirmajiem 15 ha un likme būtu 30 Eiro/ha: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3835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70000" cy="580926"/>
          </a:xfrm>
        </p:spPr>
        <p:txBody>
          <a:bodyPr>
            <a:normAutofit fontScale="90000"/>
          </a:bodyPr>
          <a:lstStyle/>
          <a:p>
            <a:r>
              <a:rPr lang="lv-LV" b="1" dirty="0" smtClean="0"/>
              <a:t>1. Izmaiņas 2013.gadā</a:t>
            </a:r>
            <a:endParaRPr lang="lv-LV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115616" y="1025352"/>
            <a:ext cx="7704856" cy="4563888"/>
          </a:xfrm>
        </p:spPr>
        <p:txBody>
          <a:bodyPr>
            <a:normAutofit/>
          </a:bodyPr>
          <a:lstStyle/>
          <a:p>
            <a:pPr algn="just">
              <a:buClrTx/>
              <a:buFont typeface="Wingdings" pitchFamily="2" charset="2"/>
              <a:buChar char="q"/>
            </a:pPr>
            <a:r>
              <a:rPr lang="lv-LV" sz="2800" dirty="0" smtClean="0"/>
              <a:t> Savstarpējā atbilstībā – arī </a:t>
            </a:r>
            <a:r>
              <a:rPr lang="lv-LV" sz="2800" u="sng" dirty="0" smtClean="0"/>
              <a:t>dzīvnieku labturības </a:t>
            </a:r>
            <a:r>
              <a:rPr lang="lv-LV" sz="2800" dirty="0" smtClean="0"/>
              <a:t>prasības;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lv-LV" sz="2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VPM piešķirams arī par platībām, kur iesētas kaņepju šķirnes - </a:t>
            </a:r>
            <a:r>
              <a:rPr lang="lv-LV" sz="2800" u="sng" dirty="0" err="1" smtClean="0"/>
              <a:t>Finola</a:t>
            </a:r>
            <a:r>
              <a:rPr lang="lv-LV" sz="2800" u="sng" dirty="0" smtClean="0"/>
              <a:t>, </a:t>
            </a:r>
            <a:r>
              <a:rPr lang="lv-LV" sz="2800" u="sng" dirty="0" err="1" smtClean="0"/>
              <a:t>Tiborszallasi</a:t>
            </a:r>
            <a:r>
              <a:rPr lang="lv-LV" sz="2800" dirty="0" smtClean="0"/>
              <a:t>, R319/2013;</a:t>
            </a:r>
          </a:p>
          <a:p>
            <a:pPr algn="just">
              <a:buClrTx/>
              <a:buFont typeface="Wingdings" pitchFamily="2" charset="2"/>
              <a:buChar char="q"/>
            </a:pPr>
            <a:endParaRPr lang="lv-LV" sz="2800" dirty="0" smtClean="0"/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Piemērojama finanšu disciplīna – EK priekšlikums samazināt tiešo maksājumu summas virs 5000 eiro par 4,98%.</a:t>
            </a:r>
            <a:endParaRPr lang="lv-LV" sz="2800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6465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30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1043608" y="34504"/>
            <a:ext cx="5976664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13. Mazo lauksaimnieku shēma</a:t>
            </a:r>
            <a:endParaRPr lang="lv-LV" sz="32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85280" y="620688"/>
            <a:ext cx="7937772" cy="576064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Aizstāj pārējo shēmu atbalstu;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u="sng" dirty="0" smtClean="0"/>
              <a:t>Gada </a:t>
            </a:r>
            <a:r>
              <a:rPr lang="lv-LV" u="sng" dirty="0"/>
              <a:t>maksājuma </a:t>
            </a:r>
            <a:r>
              <a:rPr lang="lv-LV" u="sng" dirty="0" smtClean="0"/>
              <a:t>summa </a:t>
            </a:r>
            <a:r>
              <a:rPr lang="lv-LV" u="sng" dirty="0"/>
              <a:t>uz </a:t>
            </a:r>
            <a:r>
              <a:rPr lang="lv-LV" u="sng" dirty="0" smtClean="0"/>
              <a:t>saimniecību</a:t>
            </a:r>
            <a:r>
              <a:rPr lang="lv-LV" dirty="0" smtClean="0"/>
              <a:t> - tiks noteikta dalībvalstī </a:t>
            </a:r>
            <a:r>
              <a:rPr lang="lv-LV" dirty="0"/>
              <a:t>saskaņā ar vienu no </a:t>
            </a:r>
            <a:r>
              <a:rPr lang="lv-LV" u="sng" dirty="0"/>
              <a:t>3 </a:t>
            </a:r>
            <a:r>
              <a:rPr lang="lv-LV" u="sng" dirty="0" smtClean="0"/>
              <a:t>metodēm:</a:t>
            </a:r>
          </a:p>
          <a:p>
            <a:pPr marL="704088" lvl="2" indent="-457200" algn="just">
              <a:buClrTx/>
              <a:buFont typeface="+mj-lt"/>
              <a:buAutoNum type="arabicParenR"/>
            </a:pPr>
            <a:r>
              <a:rPr lang="lv-LV" dirty="0"/>
              <a:t>&lt;15% no valsts </a:t>
            </a:r>
            <a:r>
              <a:rPr lang="lv-LV" u="sng" dirty="0"/>
              <a:t>vidējā saņēmēja </a:t>
            </a:r>
            <a:r>
              <a:rPr lang="lv-LV" dirty="0"/>
              <a:t>maksājumu līmeņa </a:t>
            </a:r>
            <a:r>
              <a:rPr lang="lv-LV" dirty="0" smtClean="0"/>
              <a:t>(~ 700 eiro) vai;</a:t>
            </a:r>
          </a:p>
          <a:p>
            <a:pPr marL="704088" lvl="2" indent="-457200" algn="just">
              <a:buClrTx/>
              <a:buFont typeface="+mj-lt"/>
              <a:buAutoNum type="arabicParenR"/>
            </a:pPr>
            <a:r>
              <a:rPr lang="lv-LV" dirty="0"/>
              <a:t>valsts </a:t>
            </a:r>
            <a:r>
              <a:rPr lang="lv-LV" u="sng" dirty="0"/>
              <a:t>vidējais maksājums uz ha </a:t>
            </a:r>
            <a:r>
              <a:rPr lang="lv-LV" dirty="0"/>
              <a:t>reizināts ar ha skaitu, kas nepārsniedz </a:t>
            </a:r>
            <a:r>
              <a:rPr lang="lv-LV" dirty="0" smtClean="0"/>
              <a:t>3 (~600 eiro) vai;</a:t>
            </a:r>
          </a:p>
          <a:p>
            <a:pPr marL="704088" lvl="2" indent="-457200" algn="just">
              <a:buClrTx/>
              <a:buFont typeface="+mj-lt"/>
              <a:buAutoNum type="arabicParenR"/>
            </a:pPr>
            <a:r>
              <a:rPr lang="lv-LV" u="sng" dirty="0" smtClean="0"/>
              <a:t>lauksaimniekam </a:t>
            </a:r>
            <a:r>
              <a:rPr lang="lv-LV" u="sng" dirty="0"/>
              <a:t>2014.gadā piešķiramais </a:t>
            </a:r>
            <a:r>
              <a:rPr lang="lv-LV" u="sng" dirty="0" smtClean="0"/>
              <a:t>kopējais atbalsts</a:t>
            </a:r>
            <a:r>
              <a:rPr lang="lv-LV" dirty="0" smtClean="0"/>
              <a:t> - PMS</a:t>
            </a:r>
            <a:r>
              <a:rPr lang="lv-LV" dirty="0"/>
              <a:t>, zaļās komponentes, maksājuma par teritorijām ar dabas ierobežojumiem, jaunā lauksaimnieka atbalsta shēmas, </a:t>
            </a:r>
            <a:r>
              <a:rPr lang="lv-LV" dirty="0" smtClean="0"/>
              <a:t>saistītais atbalsts. Summa nevar būt </a:t>
            </a:r>
            <a:r>
              <a:rPr lang="lv-LV" dirty="0"/>
              <a:t>lielāka par 1000 eiro, bet, ja ir mazāka par 500 eiro, DV var nolemt to noapaļot līdz 500 </a:t>
            </a:r>
            <a:r>
              <a:rPr lang="lv-LV" dirty="0" smtClean="0"/>
              <a:t>eiro.</a:t>
            </a:r>
            <a:endParaRPr lang="lv-LV" u="sng" dirty="0" smtClean="0"/>
          </a:p>
          <a:p>
            <a:pPr marL="540000" lvl="1" indent="-540000" algn="just">
              <a:buClrTx/>
              <a:buFont typeface="Wingdings" pitchFamily="2" charset="2"/>
              <a:buChar char="q"/>
            </a:pPr>
            <a:endParaRPr lang="lv-LV" u="sng" dirty="0" smtClean="0"/>
          </a:p>
        </p:txBody>
      </p:sp>
    </p:spTree>
    <p:extLst>
      <p:ext uri="{BB962C8B-B14F-4D97-AF65-F5344CB8AC3E}">
        <p14:creationId xmlns:p14="http://schemas.microsoft.com/office/powerpoint/2010/main" val="1510845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31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1043608" y="34504"/>
            <a:ext cx="5976664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200" b="1" dirty="0" smtClean="0"/>
              <a:t>13. Mazo lauksaimnieku shēma</a:t>
            </a:r>
            <a:endParaRPr lang="lv-LV" sz="3200" b="1" dirty="0"/>
          </a:p>
        </p:txBody>
      </p:sp>
      <p:sp>
        <p:nvSpPr>
          <p:cNvPr id="5" name="Satura vietturis 2"/>
          <p:cNvSpPr txBox="1">
            <a:spLocks/>
          </p:cNvSpPr>
          <p:nvPr/>
        </p:nvSpPr>
        <p:spPr>
          <a:xfrm>
            <a:off x="885280" y="620688"/>
            <a:ext cx="7937772" cy="403244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Aizstāj pārējo shēmu atbalstu;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Pievienoties shēmai varēs tikai vienu reizi līdz 2015.gada 15.oktobrim;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 smtClean="0"/>
              <a:t>Mazie lauksaimnieki atbrīvoti </a:t>
            </a:r>
            <a:r>
              <a:rPr lang="lv-LV" dirty="0"/>
              <a:t>no prasības ievērot </a:t>
            </a:r>
            <a:r>
              <a:rPr lang="lv-LV" dirty="0" err="1"/>
              <a:t>zaļināšanas</a:t>
            </a:r>
            <a:r>
              <a:rPr lang="lv-LV" dirty="0"/>
              <a:t> </a:t>
            </a:r>
            <a:r>
              <a:rPr lang="lv-LV" dirty="0" smtClean="0"/>
              <a:t>prakses, neattiecinās savstarpējās atbilstības kontroles;</a:t>
            </a:r>
          </a:p>
          <a:p>
            <a:pPr marL="540000" lvl="1" indent="-540000" algn="just">
              <a:buClrTx/>
              <a:buFont typeface="Wingdings" pitchFamily="2" charset="2"/>
              <a:buChar char="q"/>
            </a:pPr>
            <a:r>
              <a:rPr lang="lv-LV" dirty="0"/>
              <a:t>Priekšrocības nepiešķir lauksaimniekiem, kuri mākslīgi radījuši nosacījumus, lai gūtu priekšrocības no </a:t>
            </a:r>
            <a:r>
              <a:rPr lang="lv-LV" dirty="0" smtClean="0"/>
              <a:t>shēmas.</a:t>
            </a:r>
            <a:endParaRPr lang="lv-LV" u="sng" dirty="0" smtClean="0"/>
          </a:p>
        </p:txBody>
      </p:sp>
      <p:graphicFrame>
        <p:nvGraphicFramePr>
          <p:cNvPr id="7" name="Tabu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12653"/>
              </p:ext>
            </p:extLst>
          </p:nvPr>
        </p:nvGraphicFramePr>
        <p:xfrm>
          <a:off x="1043608" y="4897968"/>
          <a:ext cx="777944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936104"/>
                <a:gridCol w="864096"/>
                <a:gridCol w="936104"/>
                <a:gridCol w="936104"/>
                <a:gridCol w="866676"/>
              </a:tblGrid>
              <a:tr h="370840">
                <a:tc>
                  <a:txBody>
                    <a:bodyPr/>
                    <a:lstStyle/>
                    <a:p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2015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2016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2017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2018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 smtClean="0"/>
                        <a:t>2019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Saimniecību </a:t>
                      </a:r>
                      <a:r>
                        <a:rPr lang="lv-LV" sz="2000" dirty="0" err="1" smtClean="0"/>
                        <a:t>sk</a:t>
                      </a:r>
                      <a:r>
                        <a:rPr lang="lv-LV" sz="2000" dirty="0" smtClean="0"/>
                        <a:t>.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19,7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16,7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14,4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12,5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11,0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Ha skaits (</a:t>
                      </a:r>
                      <a:r>
                        <a:rPr lang="lv-LV" sz="2000" dirty="0" err="1" smtClean="0"/>
                        <a:t>tūkst</a:t>
                      </a:r>
                      <a:r>
                        <a:rPr lang="lv-LV" sz="2000" dirty="0" smtClean="0"/>
                        <a:t>.)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54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41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31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25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20</a:t>
                      </a:r>
                      <a:endParaRPr lang="lv-LV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000" dirty="0" smtClean="0"/>
                        <a:t>TM summa % no aploksnes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3%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3%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2%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2%</a:t>
                      </a:r>
                      <a:endParaRPr lang="lv-LV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2000" dirty="0" smtClean="0"/>
                        <a:t>1%</a:t>
                      </a:r>
                      <a:endParaRPr lang="lv-LV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190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ida numura vietturis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32</a:t>
            </a:fld>
            <a:endParaRPr lang="lv-LV"/>
          </a:p>
        </p:txBody>
      </p:sp>
      <p:sp>
        <p:nvSpPr>
          <p:cNvPr id="4" name="Virsraksts 1"/>
          <p:cNvSpPr txBox="1">
            <a:spLocks/>
          </p:cNvSpPr>
          <p:nvPr/>
        </p:nvSpPr>
        <p:spPr>
          <a:xfrm>
            <a:off x="1043608" y="116632"/>
            <a:ext cx="7992888" cy="58618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2800" b="1" dirty="0" smtClean="0"/>
              <a:t>14. Lēmumi par tiešo maksājumu sistēmas ieviešanu</a:t>
            </a:r>
            <a:endParaRPr lang="lv-LV" sz="2800" b="1" dirty="0"/>
          </a:p>
        </p:txBody>
      </p:sp>
      <p:graphicFrame>
        <p:nvGraphicFramePr>
          <p:cNvPr id="5" name="Tabu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532956"/>
              </p:ext>
            </p:extLst>
          </p:nvPr>
        </p:nvGraphicFramePr>
        <p:xfrm>
          <a:off x="1057198" y="671984"/>
          <a:ext cx="7979298" cy="5421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578"/>
                <a:gridCol w="6480720"/>
              </a:tblGrid>
              <a:tr h="308744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Datums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Lēmums</a:t>
                      </a:r>
                      <a:endParaRPr lang="lv-LV" sz="1800" dirty="0"/>
                    </a:p>
                  </a:txBody>
                  <a:tcPr/>
                </a:tc>
              </a:tr>
              <a:tr h="740671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7 dienas pēc pārejas regulas stāšanās spēkā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TM → LAP – lēmums</a:t>
                      </a:r>
                      <a:r>
                        <a:rPr kumimoji="0" lang="lv-LV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 finansējuma pārnesi 2014-2019, līdz 15%</a:t>
                      </a:r>
                      <a:endParaRPr kumimoji="0" lang="lv-LV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 → TM – lēmums par finansējuma</a:t>
                      </a:r>
                      <a:r>
                        <a:rPr kumimoji="0" lang="lv-LV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pārnesi 2015-2019, līdz 25%</a:t>
                      </a:r>
                      <a:endParaRPr lang="lv-LV" sz="1800" dirty="0"/>
                    </a:p>
                  </a:txBody>
                  <a:tcPr/>
                </a:tc>
              </a:tr>
              <a:tr h="410448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31.07.2014.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lv-LV" sz="1800" dirty="0" smtClean="0"/>
                        <a:t>Par PMS modeli – vai piemērot reģionāli;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 piemērot ilggadīgo zālāju saglabāšanas prasību lauksaimnieku vai valsts līmenī ;</a:t>
                      </a:r>
                      <a:endParaRPr lang="lv-LV" sz="1800" dirty="0"/>
                    </a:p>
                  </a:txBody>
                  <a:tcPr/>
                </a:tc>
              </a:tr>
              <a:tr h="2232352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01.08.2014.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Personas, kam piešķiramas maksājumu</a:t>
                      </a:r>
                      <a:r>
                        <a:rPr kumimoji="0" lang="lv-LV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tiesības (</a:t>
                      </a: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MT);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PMS maksimāla apjoma palielināšanas % - vai līdz 103%;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 izlīdzināšanas vai tuvināšanas soļi un aprēķinu metode; 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 turpinās piemērot VPM;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 ieviest maksājumu apgabalos ar dabas ierobežojumiem 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jauno lauksaimnieku shēmas finansēšanai izmantojamo %;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saistītajam atbalstam izmantojamo finansējuma %;</a:t>
                      </a:r>
                    </a:p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kumimoji="0" lang="lv-LV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 ieviest pārdalošo maksājumu;</a:t>
                      </a:r>
                    </a:p>
                  </a:txBody>
                  <a:tcPr/>
                </a:tc>
              </a:tr>
              <a:tr h="392112">
                <a:tc>
                  <a:txBody>
                    <a:bodyPr/>
                    <a:lstStyle/>
                    <a:p>
                      <a:r>
                        <a:rPr lang="lv-LV" sz="1800" dirty="0" smtClean="0"/>
                        <a:t>31.03.2015.</a:t>
                      </a:r>
                      <a:endParaRPr lang="lv-LV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q"/>
                      </a:pPr>
                      <a:r>
                        <a:rPr lang="lv-LV" sz="1800" dirty="0" smtClean="0"/>
                        <a:t>Vai piemēros pārejas posma valsts atbalstu.</a:t>
                      </a:r>
                      <a:endParaRPr lang="lv-LV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495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4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70000" cy="580926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2</a:t>
            </a:r>
            <a:r>
              <a:rPr lang="lv-LV" b="1" dirty="0" smtClean="0"/>
              <a:t>. Tiešie maksājumi 2014.gadā</a:t>
            </a:r>
            <a:endParaRPr lang="lv-LV" b="1" dirty="0"/>
          </a:p>
        </p:txBody>
      </p:sp>
      <p:sp>
        <p:nvSpPr>
          <p:cNvPr id="7" name="Satura vietturis 2"/>
          <p:cNvSpPr>
            <a:spLocks noGrp="1"/>
          </p:cNvSpPr>
          <p:nvPr>
            <p:ph idx="1"/>
          </p:nvPr>
        </p:nvSpPr>
        <p:spPr>
          <a:xfrm>
            <a:off x="1115616" y="908720"/>
            <a:ext cx="7704856" cy="5616624"/>
          </a:xfrm>
        </p:spPr>
        <p:txBody>
          <a:bodyPr>
            <a:noAutofit/>
          </a:bodyPr>
          <a:lstStyle/>
          <a:p>
            <a:pPr marL="324000" algn="just"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lv-LV" sz="2400" dirty="0" smtClean="0"/>
              <a:t> Par vienu gadu tiks </a:t>
            </a:r>
            <a:r>
              <a:rPr lang="lv-LV" sz="2400" u="sng" dirty="0" smtClean="0"/>
              <a:t>atlikta jaunās </a:t>
            </a:r>
            <a:r>
              <a:rPr lang="lv-LV" sz="2400" dirty="0" smtClean="0"/>
              <a:t>tiešo maksājumu </a:t>
            </a:r>
            <a:r>
              <a:rPr lang="lv-LV" sz="2400" u="sng" dirty="0" smtClean="0"/>
              <a:t>sistēmas piemērošana</a:t>
            </a:r>
            <a:r>
              <a:rPr lang="lv-LV" sz="2400" dirty="0" smtClean="0"/>
              <a:t>;</a:t>
            </a:r>
          </a:p>
          <a:p>
            <a:pPr marL="324000" algn="just"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lv-LV" sz="2400" dirty="0" smtClean="0"/>
              <a:t>Tiks </a:t>
            </a:r>
            <a:r>
              <a:rPr lang="lv-LV" sz="2400" u="sng" dirty="0" smtClean="0"/>
              <a:t>turpināta Vienotā platības maksājuma </a:t>
            </a:r>
            <a:r>
              <a:rPr lang="lv-LV" sz="2400" dirty="0" smtClean="0"/>
              <a:t>shēmas un īpašā atbalsta shēmu piemērošana;</a:t>
            </a:r>
          </a:p>
          <a:p>
            <a:pPr marL="324000" algn="just"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lv-LV" sz="2400" dirty="0" smtClean="0"/>
              <a:t> Piešķirot tiešos maksājumus tiks ņemts vērā Daudzgadu finanšu ietvarā paredzētais finansējums ~ </a:t>
            </a:r>
            <a:r>
              <a:rPr lang="lv-LV" sz="2400" u="sng" dirty="0" smtClean="0"/>
              <a:t>168 </a:t>
            </a:r>
            <a:r>
              <a:rPr lang="lv-LV" sz="2400" u="sng" dirty="0" err="1" smtClean="0"/>
              <a:t>milj</a:t>
            </a:r>
            <a:r>
              <a:rPr lang="lv-LV" sz="2400" u="sng" dirty="0" smtClean="0"/>
              <a:t>. eiro</a:t>
            </a:r>
            <a:r>
              <a:rPr lang="lv-LV" sz="2400" dirty="0" smtClean="0"/>
              <a:t>;</a:t>
            </a:r>
          </a:p>
          <a:p>
            <a:pPr marL="324000" algn="just"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lv-LV" sz="2400" dirty="0" smtClean="0"/>
              <a:t> Varēs piešķirt maksājumu </a:t>
            </a:r>
            <a:r>
              <a:rPr lang="lv-LV" sz="2400" u="sng" dirty="0" smtClean="0"/>
              <a:t>avansu </a:t>
            </a:r>
            <a:r>
              <a:rPr lang="lv-LV" sz="2400" dirty="0" smtClean="0"/>
              <a:t>līdz 50% apmērā pēc 16.10.2014. </a:t>
            </a:r>
            <a:r>
              <a:rPr lang="lv-LV" sz="2400" u="sng" dirty="0" smtClean="0"/>
              <a:t>bez EK apstiprinājuma</a:t>
            </a:r>
            <a:r>
              <a:rPr lang="lv-LV" sz="2400" dirty="0" smtClean="0"/>
              <a:t>;</a:t>
            </a:r>
          </a:p>
          <a:p>
            <a:pPr marL="324000" algn="just"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lv-LV" sz="2400" dirty="0"/>
              <a:t> </a:t>
            </a:r>
            <a:r>
              <a:rPr lang="lv-LV" sz="2400" dirty="0" smtClean="0"/>
              <a:t>Savstarpējā atbilstībā gruntsūdeņu aizsardzības obligātās pārvaldības prasība tiks aizstāta ar laba lauksaimniecības un vides stāvokļa nosacījumu;</a:t>
            </a:r>
          </a:p>
          <a:p>
            <a:pPr marL="324000" algn="just">
              <a:spcBef>
                <a:spcPts val="1200"/>
              </a:spcBef>
              <a:buClrTx/>
              <a:buFont typeface="Wingdings" pitchFamily="2" charset="2"/>
              <a:buChar char="q"/>
            </a:pPr>
            <a:r>
              <a:rPr lang="lv-LV" sz="2400" dirty="0" smtClean="0"/>
              <a:t>Tiek pārtraukta modulācija, taču jārēķinās ar finanšu disciplīnu.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206955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5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580926"/>
          </a:xfrm>
        </p:spPr>
        <p:txBody>
          <a:bodyPr>
            <a:normAutofit fontScale="90000"/>
          </a:bodyPr>
          <a:lstStyle/>
          <a:p>
            <a:r>
              <a:rPr lang="lv-LV" b="1" dirty="0" smtClean="0"/>
              <a:t>3. Tiešo maksājumu reformas grafiks</a:t>
            </a:r>
            <a:endParaRPr lang="lv-LV" b="1" dirty="0"/>
          </a:p>
        </p:txBody>
      </p:sp>
      <p:sp>
        <p:nvSpPr>
          <p:cNvPr id="7" name="Satura vietturis 2"/>
          <p:cNvSpPr>
            <a:spLocks noGrp="1"/>
          </p:cNvSpPr>
          <p:nvPr>
            <p:ph idx="1"/>
          </p:nvPr>
        </p:nvSpPr>
        <p:spPr>
          <a:xfrm>
            <a:off x="1043608" y="692696"/>
            <a:ext cx="7848872" cy="6048672"/>
          </a:xfrm>
        </p:spPr>
        <p:txBody>
          <a:bodyPr>
            <a:noAutofit/>
          </a:bodyPr>
          <a:lstStyle/>
          <a:p>
            <a:pPr lvl="0" algn="just">
              <a:buClrTx/>
              <a:buFont typeface="Wingdings" pitchFamily="2" charset="2"/>
              <a:buChar char="q"/>
            </a:pPr>
            <a:r>
              <a:rPr lang="lv-LV" sz="2400" dirty="0" smtClean="0"/>
              <a:t> 2010.gads – aizsākta KLP reforma;</a:t>
            </a:r>
          </a:p>
          <a:p>
            <a:pPr lvl="0" algn="just">
              <a:buClrTx/>
              <a:buFont typeface="Wingdings" pitchFamily="2" charset="2"/>
              <a:buChar char="q"/>
            </a:pPr>
            <a:r>
              <a:rPr lang="lv-LV" sz="2400" dirty="0" smtClean="0"/>
              <a:t> </a:t>
            </a:r>
            <a:r>
              <a:rPr lang="lv-LV" sz="2400" dirty="0"/>
              <a:t>2010.gada 18.novembrī </a:t>
            </a:r>
            <a:r>
              <a:rPr lang="lv-LV" sz="2400" dirty="0" smtClean="0"/>
              <a:t>– Eiropas Komisijas </a:t>
            </a:r>
            <a:r>
              <a:rPr lang="lv-LV" sz="2400" u="sng" dirty="0" smtClean="0"/>
              <a:t>ziņojums </a:t>
            </a:r>
            <a:r>
              <a:rPr lang="lv-LV" sz="2400" u="sng" dirty="0"/>
              <a:t>par KLP 2020.gada perspektīvā</a:t>
            </a:r>
            <a:r>
              <a:rPr lang="lv-LV" sz="2400" dirty="0"/>
              <a:t>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/>
              <a:t>2011.gada </a:t>
            </a:r>
            <a:r>
              <a:rPr lang="lv-LV" sz="2400" dirty="0" smtClean="0"/>
              <a:t>12.oktobrī - Eiropas Komisijas </a:t>
            </a:r>
            <a:r>
              <a:rPr lang="lv-LV" sz="2400" u="sng" dirty="0" smtClean="0"/>
              <a:t>likumdošanas priekšlikumi;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lv-LV" sz="2400" dirty="0" smtClean="0"/>
              <a:t> 2011.- 2013.gada aprīlis - debates Eiropas </a:t>
            </a:r>
            <a:r>
              <a:rPr lang="lv-LV" sz="2400" dirty="0"/>
              <a:t>Parlamentā, </a:t>
            </a:r>
            <a:r>
              <a:rPr lang="lv-LV" sz="2400" dirty="0" smtClean="0"/>
              <a:t>Ministru </a:t>
            </a:r>
            <a:r>
              <a:rPr lang="lv-LV" sz="2400" dirty="0"/>
              <a:t>Padomē un Padomes komitejās un darba grupās;</a:t>
            </a:r>
          </a:p>
          <a:p>
            <a:pPr lvl="0" algn="just">
              <a:buClrTx/>
              <a:buFont typeface="Wingdings" pitchFamily="2" charset="2"/>
              <a:buChar char="q"/>
            </a:pPr>
            <a:r>
              <a:rPr lang="lv-LV" sz="2400" dirty="0"/>
              <a:t>2013.gada </a:t>
            </a:r>
            <a:r>
              <a:rPr lang="lv-LV" sz="2400" dirty="0" smtClean="0"/>
              <a:t>13.marts - </a:t>
            </a:r>
            <a:r>
              <a:rPr lang="lv-LV" sz="2400" u="sng" dirty="0" smtClean="0"/>
              <a:t>Eiropas </a:t>
            </a:r>
            <a:r>
              <a:rPr lang="lv-LV" sz="2400" u="sng" dirty="0"/>
              <a:t>Parlaments</a:t>
            </a:r>
            <a:r>
              <a:rPr lang="lv-LV" sz="2400" dirty="0"/>
              <a:t> </a:t>
            </a:r>
            <a:r>
              <a:rPr lang="lv-LV" sz="2400" dirty="0" smtClean="0"/>
              <a:t>pieņēma priekšlikumus grozījumiem;</a:t>
            </a:r>
            <a:endParaRPr lang="lv-LV" sz="2400" dirty="0"/>
          </a:p>
          <a:p>
            <a:pPr lvl="0" algn="just">
              <a:buClrTx/>
              <a:buFont typeface="Wingdings" pitchFamily="2" charset="2"/>
              <a:buChar char="q"/>
            </a:pPr>
            <a:r>
              <a:rPr lang="lv-LV" sz="2400" dirty="0"/>
              <a:t>2013.gada </a:t>
            </a:r>
            <a:r>
              <a:rPr lang="lv-LV" sz="2400" dirty="0" smtClean="0"/>
              <a:t>19.marts - Lauksaimniecības </a:t>
            </a:r>
            <a:r>
              <a:rPr lang="lv-LV" sz="2400" u="sng" dirty="0"/>
              <a:t>ministru padome apstiprināja vispārējo vienošanos</a:t>
            </a:r>
            <a:r>
              <a:rPr lang="lv-LV" sz="2400" dirty="0"/>
              <a:t> par likumdošanas priekšlikumu </a:t>
            </a:r>
            <a:r>
              <a:rPr lang="lv-LV" sz="2400" dirty="0" smtClean="0"/>
              <a:t>grozījumiem;</a:t>
            </a:r>
            <a:endParaRPr lang="lv-LV" sz="2400" dirty="0"/>
          </a:p>
          <a:p>
            <a:pPr lvl="0" algn="just">
              <a:buClrTx/>
              <a:buFont typeface="Wingdings" pitchFamily="2" charset="2"/>
              <a:buChar char="q"/>
            </a:pPr>
            <a:r>
              <a:rPr lang="lv-LV" sz="2400" dirty="0" smtClean="0"/>
              <a:t>Līdz 2013.gada jūnija beigām – paredzams noslēgsies </a:t>
            </a:r>
            <a:r>
              <a:rPr lang="lv-LV" sz="2400" u="sng" dirty="0" err="1" smtClean="0"/>
              <a:t>trialogs</a:t>
            </a:r>
            <a:r>
              <a:rPr lang="lv-LV" sz="2400" dirty="0" smtClean="0"/>
              <a:t> </a:t>
            </a:r>
            <a:r>
              <a:rPr lang="lv-LV" sz="2400" dirty="0"/>
              <a:t>starp Eiropas Parlamentu, Eiropas Padomi un Eiropas </a:t>
            </a:r>
            <a:r>
              <a:rPr lang="lv-LV" sz="2400" dirty="0" smtClean="0"/>
              <a:t>Komisiju</a:t>
            </a:r>
            <a:r>
              <a:rPr lang="lv-LV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099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6</a:t>
            </a:fld>
            <a:endParaRPr lang="lv-LV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1043608" y="116632"/>
            <a:ext cx="7992888" cy="576064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600" b="1" dirty="0"/>
              <a:t>4</a:t>
            </a:r>
            <a:r>
              <a:rPr lang="lv-LV" sz="3600" b="1" dirty="0" smtClean="0"/>
              <a:t>. Latvijas tiešo maksājumu līmenis – EUR/ha</a:t>
            </a:r>
            <a:endParaRPr lang="lv-LV" sz="3600" b="1" dirty="0"/>
          </a:p>
        </p:txBody>
      </p:sp>
      <p:graphicFrame>
        <p:nvGraphicFramePr>
          <p:cNvPr id="10" name="Diagramma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081900"/>
              </p:ext>
            </p:extLst>
          </p:nvPr>
        </p:nvGraphicFramePr>
        <p:xfrm>
          <a:off x="1043608" y="764704"/>
          <a:ext cx="784887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364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7</a:t>
            </a:fld>
            <a:endParaRPr lang="lv-LV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1043608" y="136228"/>
            <a:ext cx="7992888" cy="576064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lv-LV" sz="3600" b="1" dirty="0"/>
              <a:t>4</a:t>
            </a:r>
            <a:r>
              <a:rPr lang="lv-LV" sz="3600" b="1" dirty="0" smtClean="0"/>
              <a:t>. Latvijas tiešo maksājumu aploksne – </a:t>
            </a:r>
            <a:r>
              <a:rPr lang="lv-LV" sz="3600" b="1" dirty="0" err="1" smtClean="0"/>
              <a:t>milj</a:t>
            </a:r>
            <a:r>
              <a:rPr lang="lv-LV" sz="3600" b="1" dirty="0" smtClean="0"/>
              <a:t>. EUR</a:t>
            </a:r>
            <a:endParaRPr lang="lv-LV" sz="3600" b="1" dirty="0"/>
          </a:p>
        </p:txBody>
      </p:sp>
      <p:graphicFrame>
        <p:nvGraphicFramePr>
          <p:cNvPr id="7" name="Diagram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816773"/>
              </p:ext>
            </p:extLst>
          </p:nvPr>
        </p:nvGraphicFramePr>
        <p:xfrm>
          <a:off x="1076400" y="736452"/>
          <a:ext cx="7816080" cy="564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342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43608" y="284584"/>
            <a:ext cx="7992888" cy="864096"/>
          </a:xfrm>
        </p:spPr>
        <p:txBody>
          <a:bodyPr>
            <a:normAutofit fontScale="90000"/>
          </a:bodyPr>
          <a:lstStyle/>
          <a:p>
            <a:r>
              <a:rPr lang="lv-LV" sz="3600" b="1" dirty="0"/>
              <a:t>5</a:t>
            </a:r>
            <a:r>
              <a:rPr lang="lv-LV" sz="3600" b="1" dirty="0" smtClean="0"/>
              <a:t>. Tiešo maksājumu vispārīgie nosacījumi</a:t>
            </a:r>
            <a:endParaRPr lang="lv-LV" sz="3600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043608" y="1220688"/>
            <a:ext cx="7848872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lv-LV" sz="2800" dirty="0"/>
              <a:t>5</a:t>
            </a:r>
            <a:r>
              <a:rPr lang="lv-LV" sz="2800" dirty="0" smtClean="0"/>
              <a:t>.1. Lauksaimnieciskās darbības kritēriji</a:t>
            </a:r>
          </a:p>
          <a:p>
            <a:pPr marL="82296" indent="0">
              <a:buNone/>
            </a:pPr>
            <a:r>
              <a:rPr lang="lv-LV" sz="2800" dirty="0"/>
              <a:t>5</a:t>
            </a:r>
            <a:r>
              <a:rPr lang="lv-LV" sz="2800" dirty="0" smtClean="0"/>
              <a:t>.2. Atbalsta minimālie saņemšanas kritēriji</a:t>
            </a:r>
          </a:p>
          <a:p>
            <a:pPr marL="82296" indent="0">
              <a:buNone/>
            </a:pPr>
            <a:r>
              <a:rPr lang="lv-LV" sz="2800" dirty="0"/>
              <a:t>5</a:t>
            </a:r>
            <a:r>
              <a:rPr lang="lv-LV" sz="2800" dirty="0" smtClean="0"/>
              <a:t>.3. Aktīva lauksaimnieka nosacījums</a:t>
            </a:r>
          </a:p>
          <a:p>
            <a:pPr marL="82296" indent="0">
              <a:buNone/>
            </a:pPr>
            <a:r>
              <a:rPr lang="lv-LV" sz="2800" dirty="0"/>
              <a:t>5</a:t>
            </a:r>
            <a:r>
              <a:rPr lang="lv-LV" sz="2800" dirty="0" smtClean="0"/>
              <a:t>.4. Maksājuma summas progresīvais samazinājums un griesti</a:t>
            </a:r>
          </a:p>
          <a:p>
            <a:pPr marL="82296" indent="0">
              <a:buNone/>
            </a:pPr>
            <a:r>
              <a:rPr lang="lv-LV" sz="2800" dirty="0"/>
              <a:t>5</a:t>
            </a:r>
            <a:r>
              <a:rPr lang="lv-LV" sz="2800" dirty="0" smtClean="0"/>
              <a:t>.5. Atbalsta tiesīga lauksaimniecības zeme</a:t>
            </a:r>
          </a:p>
          <a:p>
            <a:pPr marL="82296" indent="0">
              <a:buNone/>
            </a:pPr>
            <a:r>
              <a:rPr lang="lv-LV" sz="2800" dirty="0"/>
              <a:t>5</a:t>
            </a:r>
            <a:r>
              <a:rPr lang="lv-LV" sz="2800" dirty="0" smtClean="0"/>
              <a:t>.6. Savstarpējā atbilstība </a:t>
            </a:r>
            <a:endParaRPr lang="lv-LV" sz="2800" dirty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037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8C7B-C169-4C13-902B-EE89E922B3E2}" type="slidenum">
              <a:rPr lang="lv-LV" smtClean="0"/>
              <a:t>9</a:t>
            </a:fld>
            <a:endParaRPr lang="lv-LV"/>
          </a:p>
        </p:txBody>
      </p:sp>
      <p:sp>
        <p:nvSpPr>
          <p:cNvPr id="6" name="Virsraksts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92888" cy="720080"/>
          </a:xfrm>
        </p:spPr>
        <p:txBody>
          <a:bodyPr>
            <a:normAutofit/>
          </a:bodyPr>
          <a:lstStyle/>
          <a:p>
            <a:r>
              <a:rPr lang="lv-LV" sz="3200" b="1" dirty="0"/>
              <a:t>5</a:t>
            </a:r>
            <a:r>
              <a:rPr lang="lv-LV" sz="3200" b="1" dirty="0" smtClean="0"/>
              <a:t>.1. Lauksaimnieciskās darbības kritēriji</a:t>
            </a:r>
            <a:endParaRPr lang="lv-LV" sz="3200" b="1" dirty="0"/>
          </a:p>
        </p:txBody>
      </p:sp>
      <p:sp>
        <p:nvSpPr>
          <p:cNvPr id="7" name="Satura vietturis 2"/>
          <p:cNvSpPr>
            <a:spLocks noGrp="1"/>
          </p:cNvSpPr>
          <p:nvPr>
            <p:ph idx="1"/>
          </p:nvPr>
        </p:nvSpPr>
        <p:spPr>
          <a:xfrm>
            <a:off x="1043608" y="908720"/>
            <a:ext cx="7848872" cy="5472608"/>
          </a:xfrm>
        </p:spPr>
        <p:txBody>
          <a:bodyPr>
            <a:noAutofit/>
          </a:bodyPr>
          <a:lstStyle/>
          <a:p>
            <a:pPr lvl="0" algn="just">
              <a:buClrTx/>
              <a:buFont typeface="Wingdings" pitchFamily="2" charset="2"/>
              <a:buChar char="q"/>
            </a:pPr>
            <a:r>
              <a:rPr lang="lv-LV" sz="2800" dirty="0" smtClean="0"/>
              <a:t> Attieksies uz ikvienu pretendentu;</a:t>
            </a:r>
          </a:p>
          <a:p>
            <a:pPr lvl="0" algn="just">
              <a:buClrTx/>
              <a:buFont typeface="Wingdings" pitchFamily="2" charset="2"/>
              <a:buChar char="q"/>
            </a:pPr>
            <a:r>
              <a:rPr lang="lv-LV" sz="2800" dirty="0"/>
              <a:t> </a:t>
            </a:r>
            <a:r>
              <a:rPr lang="lv-LV" sz="2800" dirty="0" smtClean="0"/>
              <a:t>Lauksaimnieciskā darbība: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veic </a:t>
            </a:r>
            <a:r>
              <a:rPr lang="lv-LV" sz="2400" dirty="0"/>
              <a:t>l/s produktu ražošanu vai audzēšanu, tostarp ražas novākšanu, slaukšanu, dzīvnieku audzēšanu un turēšanu lauksaimniecības nolūkiem, </a:t>
            </a:r>
            <a:endParaRPr lang="lv-LV" sz="2400" dirty="0" smtClean="0"/>
          </a:p>
          <a:p>
            <a:pPr marL="402336" lvl="1" indent="0" algn="just">
              <a:buClrTx/>
              <a:buNone/>
            </a:pPr>
            <a:r>
              <a:rPr lang="lv-LV" sz="2400" i="1" dirty="0" smtClean="0"/>
              <a:t>vai </a:t>
            </a:r>
          </a:p>
          <a:p>
            <a:pPr lvl="1" algn="just">
              <a:buClrTx/>
              <a:buFont typeface="Wingdings" pitchFamily="2" charset="2"/>
              <a:buChar char="§"/>
            </a:pPr>
            <a:r>
              <a:rPr lang="lv-LV" sz="2400" dirty="0" smtClean="0"/>
              <a:t>veic </a:t>
            </a:r>
            <a:r>
              <a:rPr lang="lv-LV" sz="2400" dirty="0"/>
              <a:t>lauksaimniecības zemes uzturēšanu noganīšanai vai kultūru audzēšanai piemērotā stāvoklī, neveicot īpašus sagatavošanas darbus papildus parasto lauksaimniecisko metožu un tehnikas </a:t>
            </a:r>
            <a:r>
              <a:rPr lang="lv-LV" sz="2400" dirty="0" smtClean="0"/>
              <a:t>izmantošanai</a:t>
            </a:r>
            <a:r>
              <a:rPr lang="lv-LV" sz="2400" dirty="0"/>
              <a:t> </a:t>
            </a:r>
            <a:r>
              <a:rPr lang="lv-LV" sz="2400" dirty="0" smtClean="0"/>
              <a:t>– </a:t>
            </a:r>
            <a:r>
              <a:rPr lang="lv-LV" sz="2400" i="1" u="sng" dirty="0" smtClean="0"/>
              <a:t>piemēram, nodrošinot dzīvnieku blīvumu zālājos, nopļaujot zālājus, zālājos audzējot sugas piemērotas ganīšanai vai lopbarības ieguvei, kopjot meliorācijas sistēmas </a:t>
            </a:r>
            <a:r>
              <a:rPr lang="lv-LV" sz="2400" i="1" u="sng" dirty="0" err="1" smtClean="0"/>
              <a:t>u.c</a:t>
            </a:r>
            <a:r>
              <a:rPr lang="lv-LV" sz="2400" i="1" dirty="0" smtClean="0"/>
              <a:t>.</a:t>
            </a:r>
            <a:endParaRPr lang="lv-LV" sz="2400" i="1" dirty="0"/>
          </a:p>
        </p:txBody>
      </p:sp>
    </p:spTree>
    <p:extLst>
      <p:ext uri="{BB962C8B-B14F-4D97-AF65-F5344CB8AC3E}">
        <p14:creationId xmlns:p14="http://schemas.microsoft.com/office/powerpoint/2010/main" val="4004606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ulgrieži">
  <a:themeElements>
    <a:clrScheme name="Niedru klājums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ūsdienīg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800</TotalTime>
  <Words>2871</Words>
  <Application>Microsoft Office PowerPoint</Application>
  <PresentationFormat>On-screen Show (4:3)</PresentationFormat>
  <Paragraphs>449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Saulgrieži</vt:lpstr>
      <vt:lpstr>Tiešie maksājumi</vt:lpstr>
      <vt:lpstr>1. Izmaiņas 2013.gadā</vt:lpstr>
      <vt:lpstr>1. Izmaiņas 2013.gadā</vt:lpstr>
      <vt:lpstr>2. Tiešie maksājumi 2014.gadā</vt:lpstr>
      <vt:lpstr>3. Tiešo maksājumu reformas grafiks</vt:lpstr>
      <vt:lpstr>PowerPoint Presentation</vt:lpstr>
      <vt:lpstr>PowerPoint Presentation</vt:lpstr>
      <vt:lpstr>5. Tiešo maksājumu vispārīgie nosacījumi</vt:lpstr>
      <vt:lpstr>5.1. Lauksaimnieciskās darbības kritēriji</vt:lpstr>
      <vt:lpstr>PowerPoint Presentation</vt:lpstr>
      <vt:lpstr>5.3. Aktīva lauksaimnieka nosacījums</vt:lpstr>
      <vt:lpstr>5.3. Tiešo maksājumu saņēmēju struktūra 2010.gadā</vt:lpstr>
      <vt:lpstr>5.4. Maksājuma summas progresīvais samazinājums un griesti</vt:lpstr>
      <vt:lpstr>5.5. Atbalsta tiesīga lauksaimniecības zeme</vt:lpstr>
      <vt:lpstr>5.6. Savstarpējā atbilstība</vt:lpstr>
      <vt:lpstr>5.6. Savstarpējā atbilstība</vt:lpstr>
      <vt:lpstr>6. Tiešo maksājumu struktūras izvēles</vt:lpstr>
      <vt:lpstr>7. Pamata maksājumu shēma vai VPM?</vt:lpstr>
      <vt:lpstr>7. Pamata maksājumu shēmas modeļi</vt:lpstr>
      <vt:lpstr>7. Maksājumu tiesību piešķiršana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Tiešie maksājumi pēc 2014.gada</dc:title>
  <dc:creator>Zigmars Kikans</dc:creator>
  <cp:lastModifiedBy>Solvita Sama</cp:lastModifiedBy>
  <cp:revision>102</cp:revision>
  <cp:lastPrinted>2013-05-02T07:35:53Z</cp:lastPrinted>
  <dcterms:created xsi:type="dcterms:W3CDTF">2013-04-29T13:05:24Z</dcterms:created>
  <dcterms:modified xsi:type="dcterms:W3CDTF">2013-05-03T12:32:19Z</dcterms:modified>
</cp:coreProperties>
</file>