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23"/>
  </p:notesMasterIdLst>
  <p:sldIdLst>
    <p:sldId id="346" r:id="rId2"/>
    <p:sldId id="1258" r:id="rId3"/>
    <p:sldId id="357" r:id="rId4"/>
    <p:sldId id="1259" r:id="rId5"/>
    <p:sldId id="1250" r:id="rId6"/>
    <p:sldId id="1262" r:id="rId7"/>
    <p:sldId id="1252" r:id="rId8"/>
    <p:sldId id="1263" r:id="rId9"/>
    <p:sldId id="1228" r:id="rId10"/>
    <p:sldId id="308" r:id="rId11"/>
    <p:sldId id="1229" r:id="rId12"/>
    <p:sldId id="1253" r:id="rId13"/>
    <p:sldId id="1251" r:id="rId14"/>
    <p:sldId id="1260" r:id="rId15"/>
    <p:sldId id="1261" r:id="rId16"/>
    <p:sldId id="1254" r:id="rId17"/>
    <p:sldId id="1255" r:id="rId18"/>
    <p:sldId id="1256" r:id="rId19"/>
    <p:sldId id="1257" r:id="rId20"/>
    <p:sldId id="332" r:id="rId21"/>
    <p:sldId id="26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B9CBCB-65A0-4133-B2AC-F881BDD010BE}" v="101" dt="2022-11-20T17:03:40.9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Dizaina stils 1 - izcēlum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16DA210-FB5B-4158-B5E0-FEB733F419BA}" styleName="Gaišs stils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E827DB-4C3A-4742-B8B5-12B1DAD4B167}" type="datetimeFigureOut">
              <a:rPr lang="lv-LV" smtClean="0"/>
              <a:t>21.11.2023</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97B646-CF9A-42B2-AF34-286AD0403169}" type="slidenum">
              <a:rPr lang="lv-LV" smtClean="0"/>
              <a:t>‹#›</a:t>
            </a:fld>
            <a:endParaRPr lang="lv-LV"/>
          </a:p>
        </p:txBody>
      </p:sp>
    </p:spTree>
    <p:extLst>
      <p:ext uri="{BB962C8B-B14F-4D97-AF65-F5344CB8AC3E}">
        <p14:creationId xmlns:p14="http://schemas.microsoft.com/office/powerpoint/2010/main" val="247903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422275" y="1241425"/>
            <a:ext cx="5954713" cy="3351213"/>
          </a:xfrm>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10"/>
          </p:nvPr>
        </p:nvSpPr>
        <p:spPr/>
        <p:txBody>
          <a:bodyPr/>
          <a:lstStyle/>
          <a:p>
            <a:fld id="{B7D106F8-55BE-4375-99CB-999F6EDDA859}" type="slidenum">
              <a:rPr lang="lv-LV" smtClean="0"/>
              <a:t>1</a:t>
            </a:fld>
            <a:endParaRPr lang="lv-LV"/>
          </a:p>
        </p:txBody>
      </p:sp>
    </p:spTree>
    <p:extLst>
      <p:ext uri="{BB962C8B-B14F-4D97-AF65-F5344CB8AC3E}">
        <p14:creationId xmlns:p14="http://schemas.microsoft.com/office/powerpoint/2010/main" val="271330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2EB896-4021-405B-87C4-80CDF97749B9}" type="datetimeFigureOut">
              <a:rPr lang="lv-LV" smtClean="0"/>
              <a:t>21.11.2023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3127116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EB896-4021-405B-87C4-80CDF97749B9}" type="datetimeFigureOut">
              <a:rPr lang="lv-LV" smtClean="0"/>
              <a:t>21.11.2023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3210142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EB896-4021-405B-87C4-80CDF97749B9}" type="datetimeFigureOut">
              <a:rPr lang="lv-LV" smtClean="0"/>
              <a:t>21.11.2023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2205347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70468" tIns="35234" rIns="70468" bIns="35234">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05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24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0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0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8"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330501" y="0"/>
            <a:ext cx="353099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595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395821" y="0"/>
            <a:ext cx="1803915" cy="1957388"/>
          </a:xfrm>
          <a:prstGeom prst="rect">
            <a:avLst/>
          </a:prstGeom>
          <a:noFill/>
          <a:ln w="9525">
            <a:noFill/>
            <a:miter lim="800000"/>
            <a:headEnd/>
            <a:tailEnd/>
          </a:ln>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7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7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750">
                <a:latin typeface="Verdana" pitchFamily="34" charset="0"/>
              </a:defRPr>
            </a:lvl1pPr>
          </a:lstStyle>
          <a:p>
            <a:fld id="{6ED5881F-68C8-4B99-9906-C1C2365F8841}" type="slidenum">
              <a:rPr lang="en-US" altLang="en-US"/>
              <a:pPr/>
              <a:t>‹#›</a:t>
            </a:fld>
            <a:endParaRPr lang="en-US" altLang="en-US"/>
          </a:p>
        </p:txBody>
      </p:sp>
    </p:spTree>
    <p:extLst>
      <p:ext uri="{BB962C8B-B14F-4D97-AF65-F5344CB8AC3E}">
        <p14:creationId xmlns:p14="http://schemas.microsoft.com/office/powerpoint/2010/main" val="2817174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2" name="Picture 6">
            <a:extLst>
              <a:ext uri="{FF2B5EF4-FFF2-40B4-BE49-F238E27FC236}">
                <a16:creationId xmlns:a16="http://schemas.microsoft.com/office/drawing/2014/main" id="{93E5BF8E-8A84-6EB1-84B0-2BBBF9441F6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330501" y="0"/>
            <a:ext cx="353099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7688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1F843B1E-E3E0-4201-81FD-1686403190E3}"/>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40E08AD4-04C3-4422-AED8-5B8833B43380}" type="slidenum">
              <a:rPr lang="en-US" altLang="en-US"/>
              <a:pPr>
                <a:defRPr/>
              </a:pPr>
              <a:t>‹#›</a:t>
            </a:fld>
            <a:endParaRPr lang="en-US" altLang="en-US"/>
          </a:p>
        </p:txBody>
      </p:sp>
      <p:pic>
        <p:nvPicPr>
          <p:cNvPr id="4" name="Picture 6">
            <a:extLst>
              <a:ext uri="{FF2B5EF4-FFF2-40B4-BE49-F238E27FC236}">
                <a16:creationId xmlns:a16="http://schemas.microsoft.com/office/drawing/2014/main" id="{A69799E5-FD84-CD5E-0237-143EB9DF23B6}"/>
              </a:ext>
            </a:extLst>
          </p:cNvPr>
          <p:cNvPicPr>
            <a:picLocks noChangeAspect="1"/>
          </p:cNvPicPr>
          <p:nvPr userDrawn="1"/>
        </p:nvPicPr>
        <p:blipFill>
          <a:blip r:embed="rId2" cstate="print"/>
          <a:srcRect/>
          <a:stretch>
            <a:fillRect/>
          </a:stretch>
        </p:blipFill>
        <p:spPr bwMode="auto">
          <a:xfrm>
            <a:off x="395821" y="0"/>
            <a:ext cx="1803915" cy="1957388"/>
          </a:xfrm>
          <a:prstGeom prst="rect">
            <a:avLst/>
          </a:prstGeom>
          <a:noFill/>
          <a:ln w="9525">
            <a:noFill/>
            <a:miter lim="800000"/>
            <a:headEnd/>
            <a:tailEnd/>
          </a:ln>
        </p:spPr>
      </p:pic>
    </p:spTree>
    <p:extLst>
      <p:ext uri="{BB962C8B-B14F-4D97-AF65-F5344CB8AC3E}">
        <p14:creationId xmlns:p14="http://schemas.microsoft.com/office/powerpoint/2010/main" val="32553454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1F843B1E-E3E0-4201-81FD-1686403190E3}"/>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40E08AD4-04C3-4422-AED8-5B8833B43380}" type="slidenum">
              <a:rPr lang="en-US" altLang="en-US"/>
              <a:pPr>
                <a:defRPr/>
              </a:pPr>
              <a:t>‹#›</a:t>
            </a:fld>
            <a:endParaRPr lang="en-US" altLang="en-US"/>
          </a:p>
        </p:txBody>
      </p:sp>
      <p:pic>
        <p:nvPicPr>
          <p:cNvPr id="4" name="Picture 6">
            <a:extLst>
              <a:ext uri="{FF2B5EF4-FFF2-40B4-BE49-F238E27FC236}">
                <a16:creationId xmlns:a16="http://schemas.microsoft.com/office/drawing/2014/main" id="{B85785CF-092C-814C-573B-F073DBF5A5FF}"/>
              </a:ext>
            </a:extLst>
          </p:cNvPr>
          <p:cNvPicPr>
            <a:picLocks noChangeAspect="1"/>
          </p:cNvPicPr>
          <p:nvPr userDrawn="1"/>
        </p:nvPicPr>
        <p:blipFill>
          <a:blip r:embed="rId2" cstate="print"/>
          <a:srcRect/>
          <a:stretch>
            <a:fillRect/>
          </a:stretch>
        </p:blipFill>
        <p:spPr bwMode="auto">
          <a:xfrm>
            <a:off x="395821" y="0"/>
            <a:ext cx="1803915" cy="1957388"/>
          </a:xfrm>
          <a:prstGeom prst="rect">
            <a:avLst/>
          </a:prstGeom>
          <a:noFill/>
          <a:ln w="9525">
            <a:noFill/>
            <a:miter lim="800000"/>
            <a:headEnd/>
            <a:tailEnd/>
          </a:ln>
        </p:spPr>
      </p:pic>
    </p:spTree>
    <p:extLst>
      <p:ext uri="{BB962C8B-B14F-4D97-AF65-F5344CB8AC3E}">
        <p14:creationId xmlns:p14="http://schemas.microsoft.com/office/powerpoint/2010/main" val="9697547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1F843B1E-E3E0-4201-81FD-1686403190E3}"/>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40E08AD4-04C3-4422-AED8-5B8833B43380}" type="slidenum">
              <a:rPr lang="en-US" altLang="en-US"/>
              <a:pPr>
                <a:defRPr/>
              </a:pPr>
              <a:t>‹#›</a:t>
            </a:fld>
            <a:endParaRPr lang="en-US" altLang="en-US"/>
          </a:p>
        </p:txBody>
      </p:sp>
      <p:pic>
        <p:nvPicPr>
          <p:cNvPr id="4" name="Picture 6">
            <a:extLst>
              <a:ext uri="{FF2B5EF4-FFF2-40B4-BE49-F238E27FC236}">
                <a16:creationId xmlns:a16="http://schemas.microsoft.com/office/drawing/2014/main" id="{C0C36BAC-7D99-B3E9-4298-5A9E08DDD773}"/>
              </a:ext>
            </a:extLst>
          </p:cNvPr>
          <p:cNvPicPr>
            <a:picLocks noChangeAspect="1"/>
          </p:cNvPicPr>
          <p:nvPr userDrawn="1"/>
        </p:nvPicPr>
        <p:blipFill>
          <a:blip r:embed="rId2" cstate="print"/>
          <a:srcRect/>
          <a:stretch>
            <a:fillRect/>
          </a:stretch>
        </p:blipFill>
        <p:spPr bwMode="auto">
          <a:xfrm>
            <a:off x="395821" y="0"/>
            <a:ext cx="1803915" cy="1957388"/>
          </a:xfrm>
          <a:prstGeom prst="rect">
            <a:avLst/>
          </a:prstGeom>
          <a:noFill/>
          <a:ln w="9525">
            <a:noFill/>
            <a:miter lim="800000"/>
            <a:headEnd/>
            <a:tailEnd/>
          </a:ln>
        </p:spPr>
      </p:pic>
    </p:spTree>
    <p:extLst>
      <p:ext uri="{BB962C8B-B14F-4D97-AF65-F5344CB8AC3E}">
        <p14:creationId xmlns:p14="http://schemas.microsoft.com/office/powerpoint/2010/main" val="2934269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EB896-4021-405B-87C4-80CDF97749B9}" type="datetimeFigureOut">
              <a:rPr lang="lv-LV" smtClean="0"/>
              <a:t>21.11.2023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837657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2EB896-4021-405B-87C4-80CDF97749B9}" type="datetimeFigureOut">
              <a:rPr lang="lv-LV" smtClean="0"/>
              <a:t>21.11.2023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1484360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2EB896-4021-405B-87C4-80CDF97749B9}" type="datetimeFigureOut">
              <a:rPr lang="lv-LV" smtClean="0"/>
              <a:t>21.11.2023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74658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2EB896-4021-405B-87C4-80CDF97749B9}" type="datetimeFigureOut">
              <a:rPr lang="lv-LV" smtClean="0"/>
              <a:t>21.11.2023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1572633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2EB896-4021-405B-87C4-80CDF97749B9}" type="datetimeFigureOut">
              <a:rPr lang="lv-LV" smtClean="0"/>
              <a:t>21.11.2023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3126181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2EB896-4021-405B-87C4-80CDF97749B9}" type="datetimeFigureOut">
              <a:rPr lang="lv-LV" smtClean="0"/>
              <a:t>21.11.2023</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3875460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2EB896-4021-405B-87C4-80CDF97749B9}" type="datetimeFigureOut">
              <a:rPr lang="lv-LV" smtClean="0"/>
              <a:t>21.11.2023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1002834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2EB896-4021-405B-87C4-80CDF97749B9}" type="datetimeFigureOut">
              <a:rPr lang="lv-LV" smtClean="0"/>
              <a:t>21.11.2023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26ED0E9-3972-474B-9AEE-E18A532D0226}" type="slidenum">
              <a:rPr lang="lv-LV" smtClean="0"/>
              <a:t>‹#›</a:t>
            </a:fld>
            <a:endParaRPr lang="lv-LV"/>
          </a:p>
        </p:txBody>
      </p:sp>
    </p:spTree>
    <p:extLst>
      <p:ext uri="{BB962C8B-B14F-4D97-AF65-F5344CB8AC3E}">
        <p14:creationId xmlns:p14="http://schemas.microsoft.com/office/powerpoint/2010/main" val="391451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EB896-4021-405B-87C4-80CDF97749B9}" type="datetimeFigureOut">
              <a:rPr lang="lv-LV" smtClean="0"/>
              <a:t>21.11.2023</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ED0E9-3972-474B-9AEE-E18A532D0226}" type="slidenum">
              <a:rPr lang="lv-LV" smtClean="0"/>
              <a:t>‹#›</a:t>
            </a:fld>
            <a:endParaRPr lang="lv-LV"/>
          </a:p>
        </p:txBody>
      </p:sp>
    </p:spTree>
    <p:extLst>
      <p:ext uri="{BB962C8B-B14F-4D97-AF65-F5344CB8AC3E}">
        <p14:creationId xmlns:p14="http://schemas.microsoft.com/office/powerpoint/2010/main" val="1829966390"/>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2" r:id="rId13"/>
    <p:sldLayoutId id="2147483813" r:id="rId14"/>
    <p:sldLayoutId id="2147483814" r:id="rId15"/>
    <p:sldLayoutId id="2147483815" r:id="rId16"/>
    <p:sldLayoutId id="2147483818"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m.likumi.lv/ta/id/346056-valsts-un-eiropas-savienibas-atbalsta-pieskirsanas-administresanas-un-uzraudzibas-noteikumi-intervences-ieguldijumi-ilgtspejigai-mezsaimniecibai-apakspasakuma-ieguldijumi-meza-ieaudzesanai-nomainai-atjaunosanai-un-retinasanai-un-intervence-atbalsts-meza-ekosistemu-noturibas-un-ekologiskas-vertibas-uzlabosanai-un-uzturesanai#p14.2" TargetMode="External"/><Relationship Id="rId2" Type="http://schemas.openxmlformats.org/officeDocument/2006/relationships/hyperlink" Target="https://m.likumi.lv/ta/id/346056-valsts-un-eiropas-savienibas-atbalsta-pieskirsanas-administresanas-un-uzraudzibas-noteikumi-intervences-ieguldijumi-ilgtspejigai-mezsaimniecibai-apakspasakuma-ieguldijumi-meza-ieaudzesanai-nomainai-atjaunosanai-un-retinasanai-un-intervence-atbalsts-meza-ekosistemu-noturibas-un-ekologiskas-vertibas-uzlabosanai-un-uzturesanai#p14.1" TargetMode="Externa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hyperlink" Target="https://m.likumi.lv/ta/id/87480-lauksaimniecibas-un-lauku-attistibas-likums" TargetMode="Externa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hyperlink" Target="mailto:ilze.silamikele@zm.gov.lv" TargetMode="External"/><Relationship Id="rId2" Type="http://schemas.openxmlformats.org/officeDocument/2006/relationships/hyperlink" Target="mailto:iveta.vaite@zm.gov.lv"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15D06B73-698D-411A-8D99-490B03B50056}"/>
              </a:ext>
            </a:extLst>
          </p:cNvPr>
          <p:cNvSpPr txBox="1">
            <a:spLocks/>
          </p:cNvSpPr>
          <p:nvPr/>
        </p:nvSpPr>
        <p:spPr>
          <a:xfrm>
            <a:off x="2259806" y="3114676"/>
            <a:ext cx="7672388" cy="171141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endParaRPr lang="lv-LV" sz="2700" dirty="0"/>
          </a:p>
          <a:p>
            <a:pPr marL="0" indent="0" algn="ctr">
              <a:lnSpc>
                <a:spcPct val="100000"/>
              </a:lnSpc>
              <a:spcBef>
                <a:spcPts val="0"/>
              </a:spcBef>
              <a:buNone/>
            </a:pPr>
            <a:r>
              <a:rPr lang="lv-LV" sz="2800" b="1" dirty="0">
                <a:latin typeface="Arial" panose="020B0604020202020204" pitchFamily="34" charset="0"/>
                <a:cs typeface="Arial" panose="020B0604020202020204" pitchFamily="34" charset="0"/>
              </a:rPr>
              <a:t>ES atbalsts mežsaimniecībai KLP Stratēģiskā plāna ietvarā</a:t>
            </a:r>
            <a:r>
              <a:rPr lang="lv-LV" sz="2700" b="1" dirty="0">
                <a:latin typeface="Arial" panose="020B0604020202020204" pitchFamily="34" charset="0"/>
                <a:cs typeface="Arial" panose="020B0604020202020204" pitchFamily="34" charset="0"/>
              </a:rPr>
              <a:t> </a:t>
            </a:r>
          </a:p>
          <a:p>
            <a:pPr marL="0" indent="0" algn="ctr">
              <a:lnSpc>
                <a:spcPct val="90000"/>
              </a:lnSpc>
              <a:buNone/>
            </a:pPr>
            <a:endParaRPr lang="lv-LV" altLang="en-US" sz="2000" b="1" dirty="0">
              <a:latin typeface="Arial" panose="020B0604020202020204" pitchFamily="34" charset="0"/>
              <a:ea typeface="Segoe UI Black" panose="020B0A02040204020203" pitchFamily="34" charset="0"/>
              <a:cs typeface="Arial" panose="020B0604020202020204" pitchFamily="34" charset="0"/>
            </a:endParaRPr>
          </a:p>
          <a:p>
            <a:pPr marL="0" indent="0" algn="ctr">
              <a:lnSpc>
                <a:spcPct val="90000"/>
              </a:lnSpc>
              <a:buNone/>
            </a:pPr>
            <a:r>
              <a:rPr lang="lv-LV" altLang="en-US" sz="2000" b="1" dirty="0">
                <a:latin typeface="Arial" panose="020B0604020202020204" pitchFamily="34" charset="0"/>
                <a:ea typeface="Segoe UI Black" panose="020B0A02040204020203" pitchFamily="34" charset="0"/>
                <a:cs typeface="Arial" panose="020B0604020202020204" pitchFamily="34" charset="0"/>
              </a:rPr>
              <a:t>Iveta </a:t>
            </a:r>
            <a:r>
              <a:rPr lang="lv-LV" altLang="en-US" sz="2000" b="1" dirty="0" err="1">
                <a:latin typeface="Arial" panose="020B0604020202020204" pitchFamily="34" charset="0"/>
                <a:ea typeface="Segoe UI Black" panose="020B0A02040204020203" pitchFamily="34" charset="0"/>
                <a:cs typeface="Arial" panose="020B0604020202020204" pitchFamily="34" charset="0"/>
              </a:rPr>
              <a:t>Vaite</a:t>
            </a:r>
            <a:endParaRPr lang="en-US" altLang="en-US" sz="2000" b="1" dirty="0">
              <a:latin typeface="Arial" panose="020B0604020202020204" pitchFamily="34" charset="0"/>
              <a:ea typeface="Segoe UI Black" panose="020B0A02040204020203" pitchFamily="34" charset="0"/>
              <a:cs typeface="Arial" panose="020B0604020202020204" pitchFamily="34" charset="0"/>
            </a:endParaRPr>
          </a:p>
          <a:p>
            <a:pPr marL="0" indent="0" algn="ctr">
              <a:lnSpc>
                <a:spcPct val="90000"/>
              </a:lnSpc>
              <a:buNone/>
            </a:pPr>
            <a:r>
              <a:rPr lang="lv-LV" sz="1600" dirty="0">
                <a:effectLst/>
                <a:latin typeface="Arial" panose="020B0604020202020204" pitchFamily="34" charset="0"/>
                <a:ea typeface="Calibri" panose="020F0502020204030204" pitchFamily="34" charset="0"/>
                <a:cs typeface="Arial" panose="020B0604020202020204" pitchFamily="34" charset="0"/>
              </a:rPr>
              <a:t>Zemkopības ministrija</a:t>
            </a:r>
            <a:r>
              <a:rPr lang="en-US" sz="1600" dirty="0">
                <a:effectLst/>
                <a:latin typeface="Arial" panose="020B0604020202020204" pitchFamily="34" charset="0"/>
                <a:ea typeface="Calibri" panose="020F0502020204030204" pitchFamily="34" charset="0"/>
                <a:cs typeface="Arial" panose="020B0604020202020204" pitchFamily="34" charset="0"/>
              </a:rPr>
              <a:t>,</a:t>
            </a:r>
            <a:r>
              <a:rPr lang="lv-LV" sz="1600" dirty="0">
                <a:effectLst/>
                <a:latin typeface="Arial" panose="020B0604020202020204" pitchFamily="34" charset="0"/>
                <a:ea typeface="Calibri" panose="020F0502020204030204" pitchFamily="34" charset="0"/>
                <a:cs typeface="Arial" panose="020B0604020202020204" pitchFamily="34" charset="0"/>
              </a:rPr>
              <a:t> Meža departament</a:t>
            </a:r>
            <a:r>
              <a:rPr lang="en-US" sz="1600" dirty="0">
                <a:effectLst/>
                <a:latin typeface="Arial" panose="020B0604020202020204" pitchFamily="34" charset="0"/>
                <a:ea typeface="Calibri" panose="020F0502020204030204" pitchFamily="34" charset="0"/>
                <a:cs typeface="Arial" panose="020B0604020202020204" pitchFamily="34" charset="0"/>
              </a:rPr>
              <a:t>s</a:t>
            </a:r>
            <a:br>
              <a:rPr lang="en-US" sz="1600" dirty="0">
                <a:effectLst/>
                <a:latin typeface="Arial" panose="020B0604020202020204" pitchFamily="34" charset="0"/>
                <a:ea typeface="Calibri" panose="020F0502020204030204" pitchFamily="34" charset="0"/>
                <a:cs typeface="Arial" panose="020B0604020202020204" pitchFamily="34" charset="0"/>
              </a:rPr>
            </a:br>
            <a:r>
              <a:rPr lang="lv-LV" sz="1600" dirty="0">
                <a:effectLst/>
                <a:latin typeface="Arial" panose="020B0604020202020204" pitchFamily="34" charset="0"/>
                <a:ea typeface="Calibri" panose="020F0502020204030204" pitchFamily="34" charset="0"/>
                <a:cs typeface="Arial" panose="020B0604020202020204" pitchFamily="34" charset="0"/>
              </a:rPr>
              <a:t> Meža nozares stratēģijas un atbalsta nodaļas vecākā eksperte</a:t>
            </a:r>
            <a:endParaRPr lang="lv-LV" altLang="en-US" sz="1600" b="1" dirty="0">
              <a:latin typeface="Arial" panose="020B0604020202020204" pitchFamily="34" charset="0"/>
              <a:ea typeface="Segoe UI Black" panose="020B0A02040204020203"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4C1BAC33-626F-44D3-8B84-BF1F52226454}"/>
              </a:ext>
            </a:extLst>
          </p:cNvPr>
          <p:cNvSpPr txBox="1">
            <a:spLocks/>
          </p:cNvSpPr>
          <p:nvPr/>
        </p:nvSpPr>
        <p:spPr bwMode="auto">
          <a:xfrm>
            <a:off x="2105025" y="6057900"/>
            <a:ext cx="7877175" cy="332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ctr" defTabSz="938213" rtl="0" eaLnBrk="0" fontAlgn="base" hangingPunct="0">
              <a:spcBef>
                <a:spcPct val="20000"/>
              </a:spcBef>
              <a:spcAft>
                <a:spcPct val="0"/>
              </a:spcAft>
              <a:buFont typeface="Arial" panose="020B0604020202020204" pitchFamily="34" charset="0"/>
              <a:buNone/>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nSpc>
                <a:spcPct val="90000"/>
              </a:lnSpc>
            </a:pPr>
            <a:r>
              <a:rPr lang="lv-LV" altLang="en-US" dirty="0">
                <a:solidFill>
                  <a:schemeClr val="tx1">
                    <a:lumMod val="75000"/>
                    <a:lumOff val="25000"/>
                  </a:schemeClr>
                </a:solidFill>
                <a:latin typeface="Arial" panose="020B0604020202020204" pitchFamily="34" charset="0"/>
                <a:ea typeface="Segoe UI Black" panose="020B0A02040204020203" pitchFamily="34" charset="0"/>
                <a:cs typeface="Arial" panose="020B0604020202020204" pitchFamily="34" charset="0"/>
              </a:rPr>
              <a:t>2023. gada 22. novembris</a:t>
            </a:r>
          </a:p>
        </p:txBody>
      </p:sp>
    </p:spTree>
    <p:extLst>
      <p:ext uri="{BB962C8B-B14F-4D97-AF65-F5344CB8AC3E}">
        <p14:creationId xmlns:p14="http://schemas.microsoft.com/office/powerpoint/2010/main" val="3778272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D7FBF37-4CFB-41ED-98BA-49A7B32BC264}"/>
              </a:ext>
            </a:extLst>
          </p:cNvPr>
          <p:cNvSpPr>
            <a:spLocks noGrp="1"/>
          </p:cNvSpPr>
          <p:nvPr>
            <p:ph type="title"/>
          </p:nvPr>
        </p:nvSpPr>
        <p:spPr>
          <a:xfrm>
            <a:off x="2464435" y="608866"/>
            <a:ext cx="8181975" cy="718819"/>
          </a:xfrm>
        </p:spPr>
        <p:txBody>
          <a:bodyPr>
            <a:noAutofit/>
          </a:bodyPr>
          <a:lstStyle/>
          <a:p>
            <a:pPr algn="ctr"/>
            <a:r>
              <a:rPr lang="lv-LV" sz="2800" b="1" i="0" dirty="0">
                <a:effectLst/>
                <a:latin typeface="Arial" panose="020B0604020202020204" pitchFamily="34" charset="0"/>
                <a:cs typeface="Arial" panose="020B0604020202020204" pitchFamily="34" charset="0"/>
              </a:rPr>
              <a:t>Jaunaudžu retināšana</a:t>
            </a:r>
            <a:endParaRPr lang="lv-LV" sz="2800" i="0" dirty="0">
              <a:solidFill>
                <a:srgbClr val="1C1C1C"/>
              </a:solidFill>
              <a:effectLst/>
              <a:latin typeface="Arial" panose="020B0604020202020204" pitchFamily="34" charset="0"/>
              <a:cs typeface="Arial" panose="020B0604020202020204" pitchFamily="34" charset="0"/>
            </a:endParaRPr>
          </a:p>
        </p:txBody>
      </p:sp>
      <p:sp>
        <p:nvSpPr>
          <p:cNvPr id="17411" name="Content Placeholder 2">
            <a:extLst>
              <a:ext uri="{FF2B5EF4-FFF2-40B4-BE49-F238E27FC236}">
                <a16:creationId xmlns:a16="http://schemas.microsoft.com/office/drawing/2014/main" id="{4C3CAD17-726A-48EE-9675-386FBAB57C21}"/>
              </a:ext>
            </a:extLst>
          </p:cNvPr>
          <p:cNvSpPr>
            <a:spLocks noGrp="1"/>
          </p:cNvSpPr>
          <p:nvPr>
            <p:ph idx="1"/>
          </p:nvPr>
        </p:nvSpPr>
        <p:spPr>
          <a:xfrm>
            <a:off x="276226" y="1400175"/>
            <a:ext cx="11668124" cy="5372100"/>
          </a:xfrm>
        </p:spPr>
        <p:txBody>
          <a:bodyPr>
            <a:noAutofit/>
          </a:bodyPr>
          <a:lstStyle/>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b="1" dirty="0">
              <a:latin typeface="Arial" panose="020B0604020202020204" pitchFamily="34" charset="0"/>
              <a:cs typeface="Arial" panose="020B0604020202020204" pitchFamily="34" charset="0"/>
            </a:endParaRPr>
          </a:p>
        </p:txBody>
      </p:sp>
      <p:sp>
        <p:nvSpPr>
          <p:cNvPr id="14340" name="Slide Number Placeholder 5">
            <a:extLst>
              <a:ext uri="{FF2B5EF4-FFF2-40B4-BE49-F238E27FC236}">
                <a16:creationId xmlns:a16="http://schemas.microsoft.com/office/drawing/2014/main" id="{B96707F5-0AE3-48CE-9F87-64D663DCFA0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18B5439B-F768-4FCF-8491-A6D4758F0386}" type="slidenum">
              <a:rPr lang="en-US" altLang="en-US" sz="1000">
                <a:solidFill>
                  <a:srgbClr val="898989"/>
                </a:solidFill>
                <a:latin typeface="Verdana" panose="020B0604030504040204" pitchFamily="34" charset="0"/>
              </a:rPr>
              <a:pPr/>
              <a:t>10</a:t>
            </a:fld>
            <a:endParaRPr lang="en-US" altLang="en-US" sz="1000">
              <a:solidFill>
                <a:srgbClr val="898989"/>
              </a:solidFill>
              <a:latin typeface="Verdana" panose="020B0604030504040204" pitchFamily="34" charset="0"/>
            </a:endParaRPr>
          </a:p>
        </p:txBody>
      </p:sp>
      <p:sp>
        <p:nvSpPr>
          <p:cNvPr id="14341" name="TextBox 1">
            <a:extLst>
              <a:ext uri="{FF2B5EF4-FFF2-40B4-BE49-F238E27FC236}">
                <a16:creationId xmlns:a16="http://schemas.microsoft.com/office/drawing/2014/main" id="{E57F756D-2F79-4BCD-8FEF-F21F73C2BE64}"/>
              </a:ext>
            </a:extLst>
          </p:cNvPr>
          <p:cNvSpPr txBox="1">
            <a:spLocks noChangeArrowheads="1"/>
          </p:cNvSpPr>
          <p:nvPr/>
        </p:nvSpPr>
        <p:spPr bwMode="auto">
          <a:xfrm>
            <a:off x="5638801" y="2974975"/>
            <a:ext cx="6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endParaRPr lang="lv-LV" altLang="lv-LV"/>
          </a:p>
        </p:txBody>
      </p:sp>
      <p:sp>
        <p:nvSpPr>
          <p:cNvPr id="14342" name="Taisnstūris 2">
            <a:extLst>
              <a:ext uri="{FF2B5EF4-FFF2-40B4-BE49-F238E27FC236}">
                <a16:creationId xmlns:a16="http://schemas.microsoft.com/office/drawing/2014/main" id="{3B42274D-E93C-42E1-BBCE-26B94E0EC716}"/>
              </a:ext>
            </a:extLst>
          </p:cNvPr>
          <p:cNvSpPr>
            <a:spLocks noChangeArrowheads="1"/>
          </p:cNvSpPr>
          <p:nvPr/>
        </p:nvSpPr>
        <p:spPr bwMode="auto">
          <a:xfrm>
            <a:off x="3810000" y="3548063"/>
            <a:ext cx="45720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539750" algn="l"/>
              </a:tabLst>
              <a:defRPr sz="1700">
                <a:solidFill>
                  <a:schemeClr val="tx1"/>
                </a:solidFill>
                <a:latin typeface="Times New Roman" panose="02020603050405020304" pitchFamily="18" charset="0"/>
                <a:cs typeface="Arial" panose="020B0604020202020204" pitchFamily="34" charset="0"/>
              </a:defRPr>
            </a:lvl1pPr>
            <a:lvl2pPr marL="742950" indent="-285750">
              <a:tabLst>
                <a:tab pos="539750" algn="l"/>
              </a:tabLst>
              <a:defRPr sz="1700">
                <a:solidFill>
                  <a:schemeClr val="tx1"/>
                </a:solidFill>
                <a:latin typeface="Times New Roman" panose="02020603050405020304" pitchFamily="18" charset="0"/>
                <a:cs typeface="Arial" panose="020B0604020202020204" pitchFamily="34" charset="0"/>
              </a:defRPr>
            </a:lvl2pPr>
            <a:lvl3pPr marL="1143000" indent="-228600">
              <a:tabLst>
                <a:tab pos="539750" algn="l"/>
              </a:tabLst>
              <a:defRPr sz="1700">
                <a:solidFill>
                  <a:schemeClr val="tx1"/>
                </a:solidFill>
                <a:latin typeface="Times New Roman" panose="02020603050405020304" pitchFamily="18" charset="0"/>
                <a:cs typeface="Arial" panose="020B0604020202020204" pitchFamily="34" charset="0"/>
              </a:defRPr>
            </a:lvl3pPr>
            <a:lvl4pPr marL="1600200" indent="-228600">
              <a:tabLst>
                <a:tab pos="539750" algn="l"/>
              </a:tabLst>
              <a:defRPr sz="1700">
                <a:solidFill>
                  <a:schemeClr val="tx1"/>
                </a:solidFill>
                <a:latin typeface="Times New Roman" panose="02020603050405020304" pitchFamily="18" charset="0"/>
                <a:cs typeface="Arial" panose="020B0604020202020204" pitchFamily="34" charset="0"/>
              </a:defRPr>
            </a:lvl4pPr>
            <a:lvl5pPr marL="2057400" indent="-228600">
              <a:tabLst>
                <a:tab pos="539750" algn="l"/>
              </a:tabLst>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9pPr>
          </a:lstStyle>
          <a:p>
            <a:pPr algn="just"/>
            <a:endParaRPr lang="lv-LV" altLang="lv-LV"/>
          </a:p>
        </p:txBody>
      </p:sp>
      <p:sp>
        <p:nvSpPr>
          <p:cNvPr id="5" name="TextBox 4">
            <a:extLst>
              <a:ext uri="{FF2B5EF4-FFF2-40B4-BE49-F238E27FC236}">
                <a16:creationId xmlns:a16="http://schemas.microsoft.com/office/drawing/2014/main" id="{CCB9A993-517D-7AEA-CB9C-B912D3C31E85}"/>
              </a:ext>
            </a:extLst>
          </p:cNvPr>
          <p:cNvSpPr txBox="1"/>
          <p:nvPr/>
        </p:nvSpPr>
        <p:spPr>
          <a:xfrm>
            <a:off x="873760" y="1901458"/>
            <a:ext cx="10444480" cy="3293209"/>
          </a:xfrm>
          <a:prstGeom prst="rect">
            <a:avLst/>
          </a:prstGeom>
          <a:noFill/>
        </p:spPr>
        <p:txBody>
          <a:bodyPr wrap="square">
            <a:spAutoFit/>
          </a:bodyPr>
          <a:lstStyle/>
          <a:p>
            <a:pPr lvl="1"/>
            <a:r>
              <a:rPr lang="lv-LV" sz="2600" b="0" i="0" dirty="0">
                <a:effectLst/>
                <a:latin typeface="Arial" panose="020B0604020202020204" pitchFamily="34" charset="0"/>
              </a:rPr>
              <a:t>Atbalsts</a:t>
            </a:r>
          </a:p>
          <a:p>
            <a:pPr marL="742950" lvl="1" indent="-285750" algn="l">
              <a:buFont typeface="Arial" panose="020B0604020202020204" pitchFamily="34" charset="0"/>
              <a:buChar char="•"/>
            </a:pPr>
            <a:r>
              <a:rPr lang="lv-LV" sz="2600" b="0" i="0" dirty="0">
                <a:effectLst/>
                <a:latin typeface="Arial" panose="020B0604020202020204" pitchFamily="34" charset="0"/>
                <a:cs typeface="Arial" panose="020B0604020202020204" pitchFamily="34" charset="0"/>
              </a:rPr>
              <a:t>līdz 10 gadus vecās Ba mežaudzēs - 1 reizi;</a:t>
            </a:r>
          </a:p>
          <a:p>
            <a:pPr marL="742950" lvl="1" indent="-285750" algn="l">
              <a:buFont typeface="Arial" panose="020B0604020202020204" pitchFamily="34" charset="0"/>
              <a:buChar char="•"/>
            </a:pPr>
            <a:r>
              <a:rPr lang="lv-LV" sz="2600" b="0" i="0" dirty="0">
                <a:effectLst/>
                <a:latin typeface="Arial" panose="020B0604020202020204" pitchFamily="34" charset="0"/>
                <a:cs typeface="Arial" panose="020B0604020202020204" pitchFamily="34" charset="0"/>
              </a:rPr>
              <a:t>11 - 20 gadus vecās Ba mežaudzēs - 1 reizi, </a:t>
            </a:r>
            <a:r>
              <a:rPr lang="lv-LV" sz="2600" b="0" i="0" dirty="0">
                <a:effectLst/>
                <a:latin typeface="Arial" panose="020B0604020202020204" pitchFamily="34" charset="0"/>
              </a:rPr>
              <a:t>ja ar retināšanu tiek nomainīta valdošā koku suga</a:t>
            </a:r>
            <a:r>
              <a:rPr lang="lv-LV" sz="2600" b="0" i="0" dirty="0">
                <a:effectLst/>
                <a:latin typeface="Arial" panose="020B0604020202020204" pitchFamily="34" charset="0"/>
                <a:cs typeface="Arial" panose="020B0604020202020204" pitchFamily="34" charset="0"/>
              </a:rPr>
              <a:t>;</a:t>
            </a:r>
          </a:p>
          <a:p>
            <a:pPr marL="742950" lvl="1" indent="-285750" algn="l">
              <a:buFont typeface="Arial" panose="020B0604020202020204" pitchFamily="34" charset="0"/>
              <a:buChar char="•"/>
            </a:pPr>
            <a:r>
              <a:rPr lang="lv-LV" sz="2600" b="0" i="0" dirty="0">
                <a:effectLst/>
                <a:latin typeface="Arial" panose="020B0604020202020204" pitchFamily="34" charset="0"/>
                <a:cs typeface="Arial" panose="020B0604020202020204" pitchFamily="34" charset="0"/>
              </a:rPr>
              <a:t>pārējām koku sugām līdz 20 gadu vecumam - 2 reizes.</a:t>
            </a:r>
          </a:p>
          <a:p>
            <a:pPr marL="742950" lvl="1" indent="-285750" algn="l">
              <a:buFont typeface="Arial" panose="020B0604020202020204" pitchFamily="34" charset="0"/>
              <a:buChar char="•"/>
            </a:pPr>
            <a:endParaRPr lang="lv-LV" sz="2600" dirty="0">
              <a:latin typeface="Arial" panose="020B0604020202020204" pitchFamily="34" charset="0"/>
              <a:cs typeface="Arial" panose="020B0604020202020204" pitchFamily="34" charset="0"/>
            </a:endParaRPr>
          </a:p>
          <a:p>
            <a:pPr lvl="1"/>
            <a:r>
              <a:rPr lang="lv-LV" sz="2600" b="1" i="0" dirty="0">
                <a:effectLst/>
                <a:latin typeface="Arial" panose="020B0604020202020204" pitchFamily="34" charset="0"/>
                <a:cs typeface="Arial" panose="020B0604020202020204" pitchFamily="34" charset="0"/>
              </a:rPr>
              <a:t>Atbalsta likme, intensitāte</a:t>
            </a:r>
          </a:p>
          <a:p>
            <a:pPr lvl="1" algn="l"/>
            <a:r>
              <a:rPr lang="lv-LV" sz="2600" b="0" i="0" dirty="0">
                <a:effectLst/>
                <a:latin typeface="Arial" panose="020B0604020202020204" pitchFamily="34" charset="0"/>
                <a:cs typeface="Arial" panose="020B0604020202020204" pitchFamily="34" charset="0"/>
              </a:rPr>
              <a:t>Retināšana 440 EUR/ha, intensitāte 60%</a:t>
            </a:r>
          </a:p>
        </p:txBody>
      </p:sp>
    </p:spTree>
    <p:extLst>
      <p:ext uri="{BB962C8B-B14F-4D97-AF65-F5344CB8AC3E}">
        <p14:creationId xmlns:p14="http://schemas.microsoft.com/office/powerpoint/2010/main" val="2463133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type="body" sz="quarter" idx="10"/>
          </p:nvPr>
        </p:nvSpPr>
        <p:spPr/>
        <p:txBody>
          <a:bodyPr>
            <a:normAutofit/>
          </a:bodyPr>
          <a:lstStyle/>
          <a:p>
            <a:pPr marL="257180" indent="-257180">
              <a:buFont typeface="Arial" charset="0"/>
              <a:buChar char="•"/>
            </a:pPr>
            <a:endParaRPr lang="lv-LV" altLang="lv-LV"/>
          </a:p>
          <a:p>
            <a:pPr marL="257180" indent="-257180">
              <a:buFont typeface="Arial" charset="0"/>
              <a:buChar char="•"/>
            </a:pPr>
            <a:endParaRPr lang="lv-LV" altLang="lv-LV"/>
          </a:p>
          <a:p>
            <a:pPr marL="257180" indent="-257180">
              <a:buFont typeface="Arial" charset="0"/>
              <a:buChar char="•"/>
            </a:pPr>
            <a:endParaRPr lang="lv-LV" altLang="lv-LV"/>
          </a:p>
          <a:p>
            <a:pPr marL="257180" indent="-257180">
              <a:buFont typeface="Arial" charset="0"/>
              <a:buChar char="•"/>
            </a:pPr>
            <a:endParaRPr lang="lv-LV" altLang="en-US"/>
          </a:p>
          <a:p>
            <a:pPr marL="257180" indent="-257180">
              <a:buFont typeface="Arial" charset="0"/>
              <a:buChar char="•"/>
            </a:pPr>
            <a:endParaRPr lang="lv-LV" altLang="en-US"/>
          </a:p>
        </p:txBody>
      </p:sp>
      <p:sp>
        <p:nvSpPr>
          <p:cNvPr id="5" name="Slide Number Placeholder 4">
            <a:extLst>
              <a:ext uri="{FF2B5EF4-FFF2-40B4-BE49-F238E27FC236}">
                <a16:creationId xmlns:a16="http://schemas.microsoft.com/office/drawing/2014/main" id="{971FA39A-EA7E-4DBD-874D-FA4CE1FBB244}"/>
              </a:ext>
            </a:extLst>
          </p:cNvPr>
          <p:cNvSpPr>
            <a:spLocks noGrp="1"/>
          </p:cNvSpPr>
          <p:nvPr>
            <p:ph type="sldNum" sz="quarter" idx="13"/>
          </p:nvPr>
        </p:nvSpPr>
        <p:spPr>
          <a:xfrm>
            <a:off x="11684809" y="6399439"/>
            <a:ext cx="406400" cy="304800"/>
          </a:xfrm>
        </p:spPr>
        <p:txBody>
          <a:bodyPr/>
          <a:lstStyle/>
          <a:p>
            <a:fld id="{4503EEEB-F15E-4925-815F-2D3BDC176C91}" type="slidenum">
              <a:rPr lang="lv-LV" smtClean="0"/>
              <a:t>11</a:t>
            </a:fld>
            <a:endParaRPr lang="lv-LV"/>
          </a:p>
        </p:txBody>
      </p:sp>
      <p:sp>
        <p:nvSpPr>
          <p:cNvPr id="10" name="TextBox 9">
            <a:extLst>
              <a:ext uri="{FF2B5EF4-FFF2-40B4-BE49-F238E27FC236}">
                <a16:creationId xmlns:a16="http://schemas.microsoft.com/office/drawing/2014/main" id="{63C034F6-EC6A-4A34-9EA4-E756FE731861}"/>
              </a:ext>
            </a:extLst>
          </p:cNvPr>
          <p:cNvSpPr txBox="1"/>
          <p:nvPr/>
        </p:nvSpPr>
        <p:spPr>
          <a:xfrm>
            <a:off x="2182494" y="526435"/>
            <a:ext cx="7429501" cy="523220"/>
          </a:xfrm>
          <a:prstGeom prst="rect">
            <a:avLst/>
          </a:prstGeom>
          <a:noFill/>
        </p:spPr>
        <p:txBody>
          <a:bodyPr wrap="square">
            <a:spAutoFit/>
          </a:bodyPr>
          <a:lstStyle/>
          <a:p>
            <a:pPr marL="0" indent="0" algn="ctr">
              <a:spcBef>
                <a:spcPts val="200"/>
              </a:spcBef>
              <a:spcAft>
                <a:spcPts val="200"/>
              </a:spcAft>
              <a:buNone/>
            </a:pPr>
            <a:r>
              <a:rPr lang="lv-LV" sz="2800" b="1" dirty="0">
                <a:latin typeface="Arial" panose="020B0604020202020204" pitchFamily="34" charset="0"/>
                <a:ea typeface="Verdana" panose="020B0604030504040204" pitchFamily="34" charset="0"/>
                <a:cs typeface="Arial" panose="020B0604020202020204" pitchFamily="34" charset="0"/>
              </a:rPr>
              <a:t>Mežaudzes n</a:t>
            </a:r>
            <a:r>
              <a:rPr lang="en-US" sz="2800" b="1" dirty="0" err="1">
                <a:effectLst/>
                <a:latin typeface="Arial" panose="020B0604020202020204" pitchFamily="34" charset="0"/>
                <a:ea typeface="Verdana" panose="020B0604030504040204" pitchFamily="34" charset="0"/>
                <a:cs typeface="Arial" panose="020B0604020202020204" pitchFamily="34" charset="0"/>
              </a:rPr>
              <a:t>omaiņa</a:t>
            </a:r>
            <a:endParaRPr lang="lv-LV" sz="2800" b="1" dirty="0">
              <a:effectLst/>
              <a:latin typeface="Arial" panose="020B0604020202020204" pitchFamily="34" charset="0"/>
              <a:ea typeface="Verdana" panose="020B060403050404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0B01C435-FB57-48CF-822A-A18B9CA4D7CB}"/>
              </a:ext>
            </a:extLst>
          </p:cNvPr>
          <p:cNvSpPr txBox="1">
            <a:spLocks/>
          </p:cNvSpPr>
          <p:nvPr/>
        </p:nvSpPr>
        <p:spPr>
          <a:xfrm>
            <a:off x="325120" y="1544320"/>
            <a:ext cx="11359689" cy="5085081"/>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v-LV" sz="2600" b="0" i="0" dirty="0">
                <a:effectLst/>
                <a:latin typeface="Arial" panose="020B0604020202020204" pitchFamily="34" charset="0"/>
              </a:rPr>
              <a:t>Atbalstu piešķir par:</a:t>
            </a:r>
          </a:p>
          <a:p>
            <a:pPr algn="just"/>
            <a:r>
              <a:rPr lang="lv-LV" sz="2600" b="0" i="0" dirty="0">
                <a:effectLst/>
                <a:latin typeface="Arial" panose="020B0604020202020204" pitchFamily="34" charset="0"/>
              </a:rPr>
              <a:t>tādu neproduktīvu mežaudžu nomaiņu, kas atbilst normatīvajos aktos par koku ciršanu mežā noteiktajiem kritērijiem;</a:t>
            </a:r>
          </a:p>
          <a:p>
            <a:pPr algn="just"/>
            <a:r>
              <a:rPr lang="lv-LV" sz="2600" b="0" i="0" dirty="0">
                <a:effectLst/>
                <a:latin typeface="Arial" panose="020B0604020202020204" pitchFamily="34" charset="0"/>
              </a:rPr>
              <a:t>valdošās koku sugas nomaiņu baltalkšņa sugu mežaudzēs no 30 gadu vecuma vai blīgznas sugu mežaudzēs;</a:t>
            </a:r>
          </a:p>
          <a:p>
            <a:pPr algn="just"/>
            <a:r>
              <a:rPr lang="lv-LV" sz="2600" b="0" i="0" dirty="0">
                <a:effectLst/>
                <a:latin typeface="Arial" panose="020B0604020202020204" pitchFamily="34" charset="0"/>
              </a:rPr>
              <a:t>nomainīto (atjaunoto) mežaudžu agrotehnisko kopšanu </a:t>
            </a:r>
            <a:r>
              <a:rPr lang="lv-LV" sz="2600" dirty="0">
                <a:latin typeface="Arial" panose="020B0604020202020204" pitchFamily="34" charset="0"/>
              </a:rPr>
              <a:t>(līdz 3 reizēm, </a:t>
            </a:r>
            <a:r>
              <a:rPr lang="lv-LV" sz="2600" dirty="0">
                <a:solidFill>
                  <a:srgbClr val="FF0000"/>
                </a:solidFill>
                <a:latin typeface="Arial" panose="020B0604020202020204" pitchFamily="34" charset="0"/>
              </a:rPr>
              <a:t>atzīme MAAIP</a:t>
            </a:r>
            <a:r>
              <a:rPr lang="lv-LV" sz="2600" dirty="0">
                <a:latin typeface="Arial" panose="020B0604020202020204" pitchFamily="34" charset="0"/>
              </a:rPr>
              <a:t>)</a:t>
            </a:r>
            <a:endParaRPr lang="lv-LV" sz="2600" b="0" i="0" dirty="0">
              <a:effectLst/>
              <a:latin typeface="Arial" panose="020B0604020202020204" pitchFamily="34" charset="0"/>
            </a:endParaRPr>
          </a:p>
          <a:p>
            <a:pPr algn="just"/>
            <a:endParaRPr lang="lv-LV" sz="2600" dirty="0">
              <a:latin typeface="Arial" panose="020B0604020202020204" pitchFamily="34" charset="0"/>
            </a:endParaRPr>
          </a:p>
          <a:p>
            <a:pPr marL="0" indent="0" algn="just">
              <a:buNone/>
            </a:pPr>
            <a:r>
              <a:rPr lang="lv-LV" sz="2600" dirty="0">
                <a:effectLst/>
                <a:latin typeface="Calibri" panose="020F0502020204030204" pitchFamily="34" charset="0"/>
                <a:ea typeface="Calibri" panose="020F0502020204030204" pitchFamily="34" charset="0"/>
                <a:cs typeface="DokChampa" panose="020B0604020202020204" pitchFamily="34" charset="-34"/>
              </a:rPr>
              <a:t>Nomainot mežaudzi, </a:t>
            </a:r>
            <a:r>
              <a:rPr lang="lv-LV" sz="26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DokChampa" panose="020B0604020202020204" pitchFamily="34" charset="-34"/>
              </a:rPr>
              <a:t>ne mazāk kā piecus gadus jāsaglabā vismaz 30 līdz 50 </a:t>
            </a:r>
            <a:r>
              <a:rPr lang="lv-LV" sz="2600" dirty="0">
                <a:effectLst/>
                <a:latin typeface="Calibri" panose="020F0502020204030204" pitchFamily="34" charset="0"/>
                <a:ea typeface="Calibri" panose="020F0502020204030204" pitchFamily="34" charset="0"/>
                <a:cs typeface="DokChampa" panose="020B0604020202020204" pitchFamily="34" charset="-34"/>
              </a:rPr>
              <a:t>dzīvotspējīgāko iepriekšējās paaudzes koku uz hektāra (mežaudzes šķērslaukums ir mazāks par kritisko), priekšroku dodot koku sugām ar ilgāku dzīves ciklu</a:t>
            </a:r>
          </a:p>
          <a:p>
            <a:pPr marL="0" indent="0" algn="l">
              <a:buNone/>
            </a:pPr>
            <a:endParaRPr lang="lv-LV" sz="2600" b="1" i="0" dirty="0">
              <a:effectLst/>
              <a:latin typeface="Arial" panose="020B0604020202020204" pitchFamily="34" charset="0"/>
              <a:cs typeface="Arial" panose="020B0604020202020204" pitchFamily="34" charset="0"/>
            </a:endParaRPr>
          </a:p>
          <a:p>
            <a:pPr marL="0" indent="0" algn="l">
              <a:buNone/>
            </a:pPr>
            <a:r>
              <a:rPr lang="lv-LV" sz="2600" b="1" i="0" dirty="0">
                <a:effectLst/>
                <a:latin typeface="Arial" panose="020B0604020202020204" pitchFamily="34" charset="0"/>
                <a:cs typeface="Arial" panose="020B0604020202020204" pitchFamily="34" charset="0"/>
              </a:rPr>
              <a:t>Atbalsta likmes, intensitāte</a:t>
            </a:r>
          </a:p>
          <a:p>
            <a:pPr marL="0" indent="0" algn="l">
              <a:buNone/>
            </a:pPr>
            <a:r>
              <a:rPr lang="lv-LV" sz="2600" b="0" i="0" dirty="0">
                <a:effectLst/>
                <a:latin typeface="Arial" panose="020B0604020202020204" pitchFamily="34" charset="0"/>
                <a:cs typeface="Arial" panose="020B0604020202020204" pitchFamily="34" charset="0"/>
              </a:rPr>
              <a:t>Mežaudzes nomaiņa 1161 EUR/ha, intensitāte 60%</a:t>
            </a:r>
          </a:p>
          <a:p>
            <a:pPr marL="0" indent="0" algn="l">
              <a:buNone/>
            </a:pPr>
            <a:r>
              <a:rPr lang="lv-LV" sz="2600" b="0" i="0" dirty="0">
                <a:effectLst/>
                <a:latin typeface="Arial" panose="020B0604020202020204" pitchFamily="34" charset="0"/>
                <a:cs typeface="Arial" panose="020B0604020202020204" pitchFamily="34" charset="0"/>
              </a:rPr>
              <a:t>Agrotehniskā kopšana 204 EUR/ha, intensitāte 60% </a:t>
            </a:r>
            <a:endParaRPr lang="lv-LV" sz="2600" b="0" i="0" dirty="0">
              <a:effectLst/>
              <a:latin typeface="Arial" panose="020B0604020202020204" pitchFamily="34" charset="0"/>
            </a:endParaRPr>
          </a:p>
          <a:p>
            <a:pPr marL="0" indent="0">
              <a:buNone/>
            </a:pPr>
            <a:endParaRPr lang="lv-LV" sz="1600" dirty="0"/>
          </a:p>
        </p:txBody>
      </p:sp>
    </p:spTree>
    <p:extLst>
      <p:ext uri="{BB962C8B-B14F-4D97-AF65-F5344CB8AC3E}">
        <p14:creationId xmlns:p14="http://schemas.microsoft.com/office/powerpoint/2010/main" val="217797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B7C936F-C16F-4B99-BB63-F31DFEAAE1B0}"/>
              </a:ext>
            </a:extLst>
          </p:cNvPr>
          <p:cNvSpPr>
            <a:spLocks noGrp="1"/>
          </p:cNvSpPr>
          <p:nvPr>
            <p:ph type="title"/>
          </p:nvPr>
        </p:nvSpPr>
        <p:spPr>
          <a:xfrm>
            <a:off x="2335529" y="361951"/>
            <a:ext cx="7810501" cy="733425"/>
          </a:xfrm>
        </p:spPr>
        <p:txBody>
          <a:bodyPr>
            <a:noAutofit/>
          </a:bodyPr>
          <a:lstStyle/>
          <a:p>
            <a:pPr algn="ctr"/>
            <a:br>
              <a:rPr lang="lv-LV" i="0" dirty="0">
                <a:solidFill>
                  <a:srgbClr val="1C1C1C"/>
                </a:solidFill>
                <a:effectLst/>
                <a:latin typeface="Arial" panose="020B0604020202020204" pitchFamily="34" charset="0"/>
                <a:cs typeface="Arial" panose="020B0604020202020204" pitchFamily="34" charset="0"/>
              </a:rPr>
            </a:br>
            <a:r>
              <a:rPr lang="lv-LV" sz="2800" i="0" dirty="0">
                <a:solidFill>
                  <a:srgbClr val="1C1C1C"/>
                </a:solidFill>
                <a:effectLst/>
                <a:latin typeface="Arial" panose="020B0604020202020204" pitchFamily="34" charset="0"/>
                <a:cs typeface="Arial" panose="020B0604020202020204" pitchFamily="34" charset="0"/>
              </a:rPr>
              <a:t>Meža ieaudzēšana</a:t>
            </a:r>
          </a:p>
        </p:txBody>
      </p:sp>
      <p:sp>
        <p:nvSpPr>
          <p:cNvPr id="35843" name="Text Placeholder 4">
            <a:extLst>
              <a:ext uri="{FF2B5EF4-FFF2-40B4-BE49-F238E27FC236}">
                <a16:creationId xmlns:a16="http://schemas.microsoft.com/office/drawing/2014/main" id="{0837FAB8-57CC-42D7-952C-2558B03B643C}"/>
              </a:ext>
            </a:extLst>
          </p:cNvPr>
          <p:cNvSpPr>
            <a:spLocks noGrp="1"/>
          </p:cNvSpPr>
          <p:nvPr>
            <p:ph type="body" sz="quarter" idx="10"/>
          </p:nvPr>
        </p:nvSpPr>
        <p:spPr>
          <a:xfrm>
            <a:off x="447040" y="1615440"/>
            <a:ext cx="11173460" cy="5120640"/>
          </a:xfrm>
        </p:spPr>
        <p:txBody>
          <a:bodyPr>
            <a:normAutofit/>
          </a:bodyPr>
          <a:lstStyle/>
          <a:p>
            <a:pPr marL="0" indent="0" algn="just">
              <a:buNone/>
            </a:pPr>
            <a:r>
              <a:rPr lang="lv-LV" sz="2200" b="0" i="0" dirty="0">
                <a:effectLst/>
                <a:latin typeface="Arial" panose="020B0604020202020204" pitchFamily="34" charset="0"/>
                <a:cs typeface="Arial" panose="020B0604020202020204" pitchFamily="34" charset="0"/>
              </a:rPr>
              <a:t>Mežu ieaudzē:</a:t>
            </a:r>
          </a:p>
          <a:p>
            <a:pPr marL="0" indent="0" algn="just">
              <a:buNone/>
            </a:pPr>
            <a:r>
              <a:rPr lang="lv-LV" sz="2200" b="0" i="0" dirty="0">
                <a:effectLst/>
                <a:latin typeface="Arial" panose="020B0604020202020204" pitchFamily="34" charset="0"/>
                <a:cs typeface="Arial" panose="020B0604020202020204" pitchFamily="34" charset="0"/>
              </a:rPr>
              <a:t>1. lauksaimniecības zemē, kas atbilst vismaz vienai no šādām pazīmēm:</a:t>
            </a:r>
          </a:p>
          <a:p>
            <a:pPr marL="0" indent="0" algn="just">
              <a:buNone/>
            </a:pPr>
            <a:r>
              <a:rPr lang="lv-LV" sz="2200" b="0" i="0" dirty="0">
                <a:effectLst/>
                <a:latin typeface="Arial" panose="020B0604020202020204" pitchFamily="34" charset="0"/>
                <a:cs typeface="Arial" panose="020B0604020202020204" pitchFamily="34" charset="0"/>
              </a:rPr>
              <a:t>1.1. visā zemes vienības platības kontūrā, </a:t>
            </a:r>
            <a:r>
              <a:rPr lang="lv-LV" sz="22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kur auglība nav lielāka par 30 ballēm</a:t>
            </a:r>
            <a:r>
              <a:rPr lang="lv-LV" sz="2200" b="0" i="0" dirty="0">
                <a:effectLst/>
                <a:latin typeface="Arial" panose="020B0604020202020204" pitchFamily="34" charset="0"/>
                <a:cs typeface="Arial" panose="020B0604020202020204" pitchFamily="34" charset="0"/>
              </a:rPr>
              <a:t>, un platības kontūrā, kur zemes auglība ir lielāka par 30 ballēm. </a:t>
            </a:r>
            <a:r>
              <a:rPr lang="lv-LV" sz="2200" dirty="0">
                <a:latin typeface="Arial" panose="020B0604020202020204" pitchFamily="34" charset="0"/>
                <a:cs typeface="Arial" panose="020B0604020202020204" pitchFamily="34" charset="0"/>
              </a:rPr>
              <a:t>Ja zemes auglība ir </a:t>
            </a:r>
            <a:r>
              <a:rPr lang="lv-LV" sz="2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virs 30 ballēm</a:t>
            </a:r>
            <a:r>
              <a:rPr lang="lv-LV" sz="2200" dirty="0">
                <a:latin typeface="Arial" panose="020B0604020202020204" pitchFamily="34" charset="0"/>
                <a:cs typeface="Arial" panose="020B0604020202020204" pitchFamily="34" charset="0"/>
              </a:rPr>
              <a:t>, tad apmežo </a:t>
            </a:r>
            <a:r>
              <a:rPr lang="lv-LV" sz="2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ne vairāk kā 5 ha</a:t>
            </a:r>
            <a:r>
              <a:rPr lang="lv-LV"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lv-LV" sz="2200" i="0" dirty="0">
              <a:effectLst/>
              <a:latin typeface="Arial" panose="020B0604020202020204" pitchFamily="34" charset="0"/>
              <a:cs typeface="Arial" panose="020B0604020202020204" pitchFamily="34" charset="0"/>
            </a:endParaRPr>
          </a:p>
          <a:p>
            <a:pPr marL="0" indent="0" algn="just">
              <a:buNone/>
            </a:pPr>
            <a:r>
              <a:rPr lang="lv-LV" sz="2200" b="0" i="0" dirty="0">
                <a:effectLst/>
                <a:latin typeface="Arial" panose="020B0604020202020204" pitchFamily="34" charset="0"/>
                <a:cs typeface="Arial" panose="020B0604020202020204" pitchFamily="34" charset="0"/>
              </a:rPr>
              <a:t>1.2. </a:t>
            </a:r>
            <a:r>
              <a:rPr lang="lv-LV" sz="22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erozijai pakļautā lauksaimniecības zemē</a:t>
            </a:r>
            <a:r>
              <a:rPr lang="lv-LV" sz="2200" b="0" i="0" dirty="0">
                <a:effectLst/>
                <a:latin typeface="Arial" panose="020B0604020202020204" pitchFamily="34" charset="0"/>
                <a:cs typeface="Arial" panose="020B0604020202020204" pitchFamily="34" charset="0"/>
              </a:rPr>
              <a:t> (E2, E3);</a:t>
            </a:r>
          </a:p>
          <a:p>
            <a:pPr marL="0" indent="0" algn="just">
              <a:buNone/>
            </a:pPr>
            <a:r>
              <a:rPr lang="lv-LV" sz="2200" b="0" i="0" dirty="0">
                <a:effectLst/>
                <a:latin typeface="Arial" panose="020B0604020202020204" pitchFamily="34" charset="0"/>
                <a:cs typeface="Arial" panose="020B0604020202020204" pitchFamily="34" charset="0"/>
              </a:rPr>
              <a:t>1.3. lauksaimniecības zemē uz </a:t>
            </a:r>
            <a:r>
              <a:rPr lang="lv-LV" sz="22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kūdras augsnēm</a:t>
            </a:r>
            <a:r>
              <a:rPr lang="lv-LV" sz="2200" b="0" i="0" dirty="0">
                <a:effectLst/>
                <a:latin typeface="Arial" panose="020B0604020202020204" pitchFamily="34" charset="0"/>
                <a:cs typeface="Arial" panose="020B0604020202020204" pitchFamily="34" charset="0"/>
              </a:rPr>
              <a:t>;</a:t>
            </a:r>
          </a:p>
          <a:p>
            <a:pPr marL="0" indent="0" algn="just">
              <a:buNone/>
            </a:pPr>
            <a:r>
              <a:rPr lang="lv-LV" sz="2200" b="0" i="0" dirty="0">
                <a:effectLst/>
                <a:latin typeface="Arial" panose="020B0604020202020204" pitchFamily="34" charset="0"/>
                <a:cs typeface="Arial" panose="020B0604020202020204" pitchFamily="34" charset="0"/>
              </a:rPr>
              <a:t>2. </a:t>
            </a:r>
            <a:r>
              <a:rPr lang="lv-LV" sz="22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krūmājos</a:t>
            </a:r>
            <a:r>
              <a:rPr lang="lv-LV" sz="2200" b="0" i="0" dirty="0">
                <a:effectLst/>
                <a:latin typeface="Arial" panose="020B0604020202020204" pitchFamily="34" charset="0"/>
                <a:cs typeface="Arial" panose="020B0604020202020204" pitchFamily="34" charset="0"/>
              </a:rPr>
              <a:t> – zemē, kas nekustamā īpašuma valsts kadastrā ietverta krūmāju grupā;</a:t>
            </a:r>
          </a:p>
          <a:p>
            <a:pPr marL="0" indent="0" algn="just">
              <a:buNone/>
            </a:pPr>
            <a:r>
              <a:rPr lang="lv-LV" sz="2200" b="0" i="0" dirty="0">
                <a:effectLst/>
                <a:latin typeface="Arial" panose="020B0604020202020204" pitchFamily="34" charset="0"/>
                <a:cs typeface="Arial" panose="020B0604020202020204" pitchFamily="34" charset="0"/>
              </a:rPr>
              <a:t>3. šo nosacījumu </a:t>
            </a:r>
            <a:r>
              <a:rPr lang="lv-LV" sz="2200" b="0" i="0" strike="noStrike"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1.</a:t>
            </a:r>
            <a:r>
              <a:rPr lang="lv-LV" sz="2200" b="0" i="0" dirty="0">
                <a:effectLst/>
                <a:latin typeface="Arial" panose="020B0604020202020204" pitchFamily="34" charset="0"/>
                <a:cs typeface="Arial" panose="020B0604020202020204" pitchFamily="34" charset="0"/>
              </a:rPr>
              <a:t> un </a:t>
            </a:r>
            <a:r>
              <a:rPr lang="lv-LV" sz="2200" b="0" i="0" strike="noStrike" dirty="0">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2. apakšpunktā</a:t>
            </a:r>
            <a:r>
              <a:rPr lang="lv-LV" sz="2200" b="0" i="0" dirty="0">
                <a:effectLst/>
                <a:latin typeface="Arial" panose="020B0604020202020204" pitchFamily="34" charset="0"/>
                <a:cs typeface="Arial" panose="020B0604020202020204" pitchFamily="34" charset="0"/>
              </a:rPr>
              <a:t> neminētajā zemē, kas nekustamā īpašuma valsts kadastrā ietverta </a:t>
            </a:r>
            <a:r>
              <a:rPr lang="lv-LV" sz="22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pārējo zemju grupā</a:t>
            </a:r>
            <a:r>
              <a:rPr lang="lv-LV" sz="2200" b="0" i="0" dirty="0">
                <a:effectLst/>
                <a:latin typeface="Arial" panose="020B0604020202020204" pitchFamily="34" charset="0"/>
                <a:cs typeface="Arial" panose="020B0604020202020204" pitchFamily="34" charset="0"/>
              </a:rPr>
              <a:t>.</a:t>
            </a:r>
          </a:p>
          <a:p>
            <a:pPr marL="0" indent="0" algn="just">
              <a:buNone/>
            </a:pPr>
            <a:endParaRPr lang="lv-LV" dirty="0">
              <a:latin typeface="Arial" panose="020B0604020202020204" pitchFamily="34" charset="0"/>
              <a:cs typeface="Arial" panose="020B0604020202020204" pitchFamily="34" charset="0"/>
            </a:endParaRPr>
          </a:p>
          <a:p>
            <a:pPr marL="0" indent="0" algn="just">
              <a:buNone/>
            </a:pPr>
            <a:endParaRPr lang="lv-LV" dirty="0">
              <a:latin typeface="Arial" panose="020B0604020202020204" pitchFamily="34" charset="0"/>
              <a:cs typeface="Arial" panose="020B0604020202020204" pitchFamily="34" charset="0"/>
            </a:endParaRPr>
          </a:p>
          <a:p>
            <a:pPr marL="0" indent="0" algn="just">
              <a:buNone/>
            </a:pPr>
            <a:r>
              <a:rPr lang="lv-LV" sz="2000" i="1" dirty="0">
                <a:latin typeface="Arial" panose="020B0604020202020204" pitchFamily="34" charset="0"/>
                <a:cs typeface="Arial" panose="020B0604020202020204" pitchFamily="34" charset="0"/>
              </a:rPr>
              <a:t>Informācija par augsnēm - Valsts vienotais ģeotelpiskās informācijas portāls </a:t>
            </a:r>
            <a:r>
              <a:rPr lang="lv-LV" sz="2000" i="1" dirty="0">
                <a:effectLst/>
                <a:latin typeface="Arial" panose="020B0604020202020204" pitchFamily="34" charset="0"/>
                <a:cs typeface="Arial" panose="020B0604020202020204" pitchFamily="34" charset="0"/>
              </a:rPr>
              <a:t>(Ģeoportāls) https://geolatvija.lv/</a:t>
            </a:r>
          </a:p>
          <a:p>
            <a:pPr marL="0" indent="0" algn="just">
              <a:buNone/>
            </a:pPr>
            <a:endParaRPr lang="lv-LV" sz="2200" b="0" i="0" dirty="0">
              <a:effectLst/>
              <a:latin typeface="Arial" panose="020B0604020202020204" pitchFamily="34" charset="0"/>
              <a:cs typeface="Arial" panose="020B0604020202020204" pitchFamily="34" charset="0"/>
            </a:endParaRPr>
          </a:p>
          <a:p>
            <a:pPr>
              <a:buFont typeface="Wingdings" panose="05000000000000000000" pitchFamily="2" charset="2"/>
              <a:buChar char="§"/>
              <a:defRPr/>
            </a:pPr>
            <a:endParaRPr lang="lv-LV" sz="1600" dirty="0">
              <a:latin typeface="+mj-lt"/>
            </a:endParaRPr>
          </a:p>
          <a:p>
            <a:pPr marL="0" indent="0">
              <a:buNone/>
              <a:defRPr/>
            </a:pPr>
            <a:endParaRPr lang="lv-LV" sz="1200" b="1" dirty="0"/>
          </a:p>
        </p:txBody>
      </p:sp>
      <p:sp>
        <p:nvSpPr>
          <p:cNvPr id="35844" name="Taisnstūris 1">
            <a:extLst>
              <a:ext uri="{FF2B5EF4-FFF2-40B4-BE49-F238E27FC236}">
                <a16:creationId xmlns:a16="http://schemas.microsoft.com/office/drawing/2014/main" id="{D1868E26-CB4A-44B3-A080-52CBE1BC8DFF}"/>
              </a:ext>
            </a:extLst>
          </p:cNvPr>
          <p:cNvSpPr>
            <a:spLocks noChangeArrowheads="1"/>
          </p:cNvSpPr>
          <p:nvPr/>
        </p:nvSpPr>
        <p:spPr bwMode="auto">
          <a:xfrm>
            <a:off x="3470276" y="2457451"/>
            <a:ext cx="5110163" cy="669925"/>
          </a:xfrm>
          <a:prstGeom prst="rect">
            <a:avLst/>
          </a:prstGeom>
          <a:noFill/>
          <a:ln>
            <a:noFill/>
          </a:ln>
        </p:spPr>
        <p:txBody>
          <a:bodyPr>
            <a:spAutoFit/>
          </a:bodyPr>
          <a:lstStyle/>
          <a:p>
            <a:pPr algn="just">
              <a:defRPr/>
            </a:pPr>
            <a:endParaRPr lang="lv-LV" altLang="lv-LV" sz="1200" b="1" dirty="0">
              <a:latin typeface="Verdana" panose="020B0604030504040204" pitchFamily="34" charset="0"/>
            </a:endParaRPr>
          </a:p>
          <a:p>
            <a:pPr algn="just">
              <a:defRPr/>
            </a:pPr>
            <a:endParaRPr lang="lv-LV" altLang="lv-LV" sz="1275" dirty="0">
              <a:cs typeface="Times New Roman" panose="02020603050405020304" pitchFamily="18" charset="0"/>
            </a:endParaRPr>
          </a:p>
          <a:p>
            <a:pPr algn="just">
              <a:defRPr/>
            </a:pPr>
            <a:r>
              <a:rPr lang="lv-LV" altLang="lv-LV" sz="1275" dirty="0">
                <a:cs typeface="Times New Roman" panose="02020603050405020304" pitchFamily="18" charset="0"/>
              </a:rPr>
              <a:t> </a:t>
            </a:r>
          </a:p>
        </p:txBody>
      </p:sp>
    </p:spTree>
    <p:extLst>
      <p:ext uri="{BB962C8B-B14F-4D97-AF65-F5344CB8AC3E}">
        <p14:creationId xmlns:p14="http://schemas.microsoft.com/office/powerpoint/2010/main" val="2132066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B7C936F-C16F-4B99-BB63-F31DFEAAE1B0}"/>
              </a:ext>
            </a:extLst>
          </p:cNvPr>
          <p:cNvSpPr>
            <a:spLocks noGrp="1"/>
          </p:cNvSpPr>
          <p:nvPr>
            <p:ph type="title"/>
          </p:nvPr>
        </p:nvSpPr>
        <p:spPr>
          <a:xfrm>
            <a:off x="2286000" y="558165"/>
            <a:ext cx="7945120" cy="640715"/>
          </a:xfrm>
        </p:spPr>
        <p:txBody>
          <a:bodyPr>
            <a:noAutofit/>
          </a:bodyPr>
          <a:lstStyle/>
          <a:p>
            <a:pPr marL="0" indent="0" algn="ctr">
              <a:buNone/>
            </a:pPr>
            <a:r>
              <a:rPr lang="lv-LV" sz="2800" b="1" i="0" dirty="0">
                <a:effectLst/>
                <a:latin typeface="Arial" panose="020B0604020202020204" pitchFamily="34" charset="0"/>
                <a:cs typeface="Arial" panose="020B0604020202020204" pitchFamily="34" charset="0"/>
              </a:rPr>
              <a:t>Meža ieaudzēšana</a:t>
            </a:r>
          </a:p>
        </p:txBody>
      </p:sp>
      <p:sp>
        <p:nvSpPr>
          <p:cNvPr id="35843" name="Text Placeholder 4">
            <a:extLst>
              <a:ext uri="{FF2B5EF4-FFF2-40B4-BE49-F238E27FC236}">
                <a16:creationId xmlns:a16="http://schemas.microsoft.com/office/drawing/2014/main" id="{0837FAB8-57CC-42D7-952C-2558B03B643C}"/>
              </a:ext>
            </a:extLst>
          </p:cNvPr>
          <p:cNvSpPr>
            <a:spLocks noGrp="1"/>
          </p:cNvSpPr>
          <p:nvPr>
            <p:ph type="body" sz="quarter" idx="10"/>
          </p:nvPr>
        </p:nvSpPr>
        <p:spPr>
          <a:xfrm>
            <a:off x="436880" y="1524000"/>
            <a:ext cx="11412220" cy="4998720"/>
          </a:xfrm>
        </p:spPr>
        <p:txBody>
          <a:bodyPr>
            <a:normAutofit/>
          </a:bodyPr>
          <a:lstStyle/>
          <a:p>
            <a:pPr marL="0" indent="0" algn="l">
              <a:buNone/>
            </a:pPr>
            <a:r>
              <a:rPr lang="lv-LV" sz="2200" b="1" i="0" dirty="0">
                <a:effectLst/>
                <a:latin typeface="Arial" panose="020B0604020202020204" pitchFamily="34" charset="0"/>
                <a:cs typeface="Arial" panose="020B0604020202020204" pitchFamily="34" charset="0"/>
              </a:rPr>
              <a:t>Nosacījumi</a:t>
            </a:r>
          </a:p>
          <a:p>
            <a:pPr marL="742950" lvl="1" indent="-285750" algn="l">
              <a:buFont typeface="Arial" panose="020B0604020202020204" pitchFamily="34" charset="0"/>
              <a:buChar char="•"/>
            </a:pPr>
            <a:r>
              <a:rPr lang="lv-LV" sz="2200" b="0" i="0" dirty="0">
                <a:effectLst/>
                <a:latin typeface="Arial" panose="020B0604020202020204" pitchFamily="34" charset="0"/>
                <a:cs typeface="Arial" panose="020B0604020202020204" pitchFamily="34" charset="0"/>
              </a:rPr>
              <a:t>maksimālā apmežojamā platība </a:t>
            </a:r>
            <a:r>
              <a:rPr lang="lv-LV" sz="2200" b="0" i="0" u="sng" dirty="0">
                <a:effectLst/>
                <a:latin typeface="Arial" panose="020B0604020202020204" pitchFamily="34" charset="0"/>
                <a:cs typeface="Arial" panose="020B0604020202020204" pitchFamily="34" charset="0"/>
              </a:rPr>
              <a:t>vienā kārtā</a:t>
            </a:r>
            <a:r>
              <a:rPr lang="lv-LV" sz="2200" b="0" i="0" dirty="0">
                <a:effectLst/>
                <a:latin typeface="Arial" panose="020B0604020202020204" pitchFamily="34" charset="0"/>
                <a:cs typeface="Arial" panose="020B0604020202020204" pitchFamily="34" charset="0"/>
              </a:rPr>
              <a:t> - 20 ha vienam pretendentamminimālā apmežojamā platība 0.5 ha, ja platība nesaskarās ar mežu. Saskaroties ar mežu, apmežojamā platība var būt mazāka.</a:t>
            </a:r>
          </a:p>
          <a:p>
            <a:pPr marL="742950" lvl="1" indent="-285750"/>
            <a:r>
              <a:rPr lang="lv-LV" sz="2200" dirty="0">
                <a:effectLst/>
                <a:latin typeface="Arial" panose="020B0604020202020204" pitchFamily="34" charset="0"/>
                <a:ea typeface="Times New Roman" panose="02020603050405020304" pitchFamily="18" charset="0"/>
                <a:cs typeface="Arial" panose="020B0604020202020204" pitchFamily="34" charset="0"/>
              </a:rPr>
              <a:t>Ieaudzēšanā tiek atbalstīta mistraudžu un priežu tīraudžu veidošana.</a:t>
            </a:r>
          </a:p>
          <a:p>
            <a:pPr marL="742950" lvl="1" indent="-285750" algn="l">
              <a:buFont typeface="Arial" panose="020B0604020202020204" pitchFamily="34" charset="0"/>
              <a:buChar char="•"/>
            </a:pPr>
            <a:endParaRPr lang="lv-LV" sz="2200" b="0" i="0" dirty="0">
              <a:effectLst/>
              <a:latin typeface="Arial" panose="020B0604020202020204" pitchFamily="34" charset="0"/>
              <a:cs typeface="Arial" panose="020B0604020202020204" pitchFamily="34" charset="0"/>
            </a:endParaRPr>
          </a:p>
          <a:p>
            <a:pPr marL="0" indent="0" algn="l">
              <a:buNone/>
            </a:pPr>
            <a:r>
              <a:rPr lang="lv-LV" sz="2200" b="1" i="0" dirty="0">
                <a:effectLst/>
                <a:latin typeface="Arial" panose="020B0604020202020204" pitchFamily="34" charset="0"/>
                <a:cs typeface="Arial" panose="020B0604020202020204" pitchFamily="34" charset="0"/>
              </a:rPr>
              <a:t>Agrotehniskā kopšana</a:t>
            </a:r>
          </a:p>
          <a:p>
            <a:pPr marL="742950" lvl="1" indent="-285750" algn="l">
              <a:buFont typeface="Arial" panose="020B0604020202020204" pitchFamily="34" charset="0"/>
              <a:buChar char="•"/>
            </a:pPr>
            <a:r>
              <a:rPr lang="lv-LV" sz="2200" b="0" i="0" dirty="0">
                <a:effectLst/>
                <a:latin typeface="Arial" panose="020B0604020202020204" pitchFamily="34" charset="0"/>
                <a:cs typeface="Arial" panose="020B0604020202020204" pitchFamily="34" charset="0"/>
              </a:rPr>
              <a:t>visām stādītām mežaudzēm </a:t>
            </a:r>
            <a:r>
              <a:rPr lang="lv-LV" sz="2200" b="1" i="0"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projekta ietvaros</a:t>
            </a:r>
            <a:r>
              <a:rPr lang="lv-LV" sz="2200" b="1" i="0" u="sng" dirty="0">
                <a:effectLst/>
                <a:latin typeface="Arial" panose="020B0604020202020204" pitchFamily="34" charset="0"/>
                <a:cs typeface="Arial" panose="020B0604020202020204" pitchFamily="34" charset="0"/>
              </a:rPr>
              <a:t> </a:t>
            </a:r>
            <a:r>
              <a:rPr lang="lv-LV" sz="2200" b="0" i="0" dirty="0">
                <a:effectLst/>
                <a:latin typeface="Arial" panose="020B0604020202020204" pitchFamily="34" charset="0"/>
                <a:cs typeface="Arial" panose="020B0604020202020204" pitchFamily="34" charset="0"/>
              </a:rPr>
              <a:t>ir iespējama līdz 3 reizēm </a:t>
            </a:r>
            <a:r>
              <a:rPr lang="lv-LV" sz="2400" dirty="0">
                <a:latin typeface="Arial" panose="020B0604020202020204" pitchFamily="34" charset="0"/>
              </a:rPr>
              <a:t>(līdz 3 reizēm, </a:t>
            </a:r>
            <a:r>
              <a:rPr lang="lv-LV" sz="2400" dirty="0">
                <a:solidFill>
                  <a:srgbClr val="FF0000"/>
                </a:solidFill>
                <a:latin typeface="Arial" panose="020B0604020202020204" pitchFamily="34" charset="0"/>
              </a:rPr>
              <a:t>atzīme MAAIP</a:t>
            </a:r>
            <a:r>
              <a:rPr lang="lv-LV" sz="2400" dirty="0">
                <a:latin typeface="Arial" panose="020B0604020202020204" pitchFamily="34" charset="0"/>
              </a:rPr>
              <a:t>)</a:t>
            </a:r>
          </a:p>
          <a:p>
            <a:pPr marL="742950" lvl="1" indent="-285750" algn="l">
              <a:buFont typeface="Arial" panose="020B0604020202020204" pitchFamily="34" charset="0"/>
              <a:buChar char="•"/>
            </a:pPr>
            <a:endParaRPr lang="lv-LV" b="0" i="0" dirty="0">
              <a:effectLst/>
              <a:latin typeface="Arial" panose="020B0604020202020204" pitchFamily="34" charset="0"/>
              <a:cs typeface="Arial" panose="020B0604020202020204" pitchFamily="34" charset="0"/>
            </a:endParaRPr>
          </a:p>
          <a:p>
            <a:pPr marL="0" indent="0" algn="l">
              <a:buNone/>
            </a:pPr>
            <a:r>
              <a:rPr lang="lv-LV" sz="2200" b="1" i="0" dirty="0">
                <a:effectLst/>
                <a:latin typeface="Arial" panose="020B0604020202020204" pitchFamily="34" charset="0"/>
                <a:cs typeface="Arial" panose="020B0604020202020204" pitchFamily="34" charset="0"/>
              </a:rPr>
              <a:t>Atbalsta likmes, intensitāte</a:t>
            </a:r>
          </a:p>
          <a:p>
            <a:pPr algn="l"/>
            <a:r>
              <a:rPr lang="lv-LV" sz="2200" b="0" i="0" dirty="0">
                <a:effectLst/>
                <a:latin typeface="Arial" panose="020B0604020202020204" pitchFamily="34" charset="0"/>
                <a:cs typeface="Arial" panose="020B0604020202020204" pitchFamily="34" charset="0"/>
              </a:rPr>
              <a:t>Meža ieaudzēšana 1123 EUR/ha, intensitāte 60%</a:t>
            </a:r>
          </a:p>
          <a:p>
            <a:pPr algn="l"/>
            <a:r>
              <a:rPr lang="lv-LV" sz="2200" b="0" i="0" dirty="0">
                <a:effectLst/>
                <a:latin typeface="Arial" panose="020B0604020202020204" pitchFamily="34" charset="0"/>
                <a:cs typeface="Arial" panose="020B0604020202020204" pitchFamily="34" charset="0"/>
              </a:rPr>
              <a:t>Agrotehniskā kopšana 204 EUR/ha, intensitāte 60% </a:t>
            </a:r>
          </a:p>
          <a:p>
            <a:pPr marL="457200" lvl="1" indent="0" algn="l">
              <a:buNone/>
            </a:pPr>
            <a:endParaRPr lang="lv-LV" sz="2200" b="0" i="0" dirty="0">
              <a:effectLst/>
              <a:latin typeface="Arial" panose="020B0604020202020204" pitchFamily="34" charset="0"/>
              <a:cs typeface="Arial" panose="020B0604020202020204" pitchFamily="34" charset="0"/>
            </a:endParaRPr>
          </a:p>
          <a:p>
            <a:pPr>
              <a:buFont typeface="Wingdings" panose="05000000000000000000" pitchFamily="2" charset="2"/>
              <a:buChar char="§"/>
              <a:defRPr/>
            </a:pPr>
            <a:endParaRPr lang="lv-LV" sz="1600" dirty="0">
              <a:latin typeface="+mj-lt"/>
            </a:endParaRPr>
          </a:p>
          <a:p>
            <a:pPr>
              <a:defRPr/>
            </a:pPr>
            <a:endParaRPr lang="lv-LV" sz="1200" b="1" dirty="0"/>
          </a:p>
        </p:txBody>
      </p:sp>
      <p:sp>
        <p:nvSpPr>
          <p:cNvPr id="35844" name="Taisnstūris 1">
            <a:extLst>
              <a:ext uri="{FF2B5EF4-FFF2-40B4-BE49-F238E27FC236}">
                <a16:creationId xmlns:a16="http://schemas.microsoft.com/office/drawing/2014/main" id="{D1868E26-CB4A-44B3-A080-52CBE1BC8DFF}"/>
              </a:ext>
            </a:extLst>
          </p:cNvPr>
          <p:cNvSpPr>
            <a:spLocks noChangeArrowheads="1"/>
          </p:cNvSpPr>
          <p:nvPr/>
        </p:nvSpPr>
        <p:spPr bwMode="auto">
          <a:xfrm>
            <a:off x="3470276" y="2457451"/>
            <a:ext cx="5110163" cy="669925"/>
          </a:xfrm>
          <a:prstGeom prst="rect">
            <a:avLst/>
          </a:prstGeom>
          <a:noFill/>
          <a:ln>
            <a:noFill/>
          </a:ln>
        </p:spPr>
        <p:txBody>
          <a:bodyPr>
            <a:spAutoFit/>
          </a:bodyPr>
          <a:lstStyle/>
          <a:p>
            <a:pPr algn="just">
              <a:defRPr/>
            </a:pPr>
            <a:endParaRPr lang="lv-LV" altLang="lv-LV" sz="1200" b="1" dirty="0">
              <a:latin typeface="Verdana" panose="020B0604030504040204" pitchFamily="34" charset="0"/>
            </a:endParaRPr>
          </a:p>
          <a:p>
            <a:pPr algn="just">
              <a:defRPr/>
            </a:pPr>
            <a:endParaRPr lang="lv-LV" altLang="lv-LV" sz="1275" dirty="0">
              <a:cs typeface="Times New Roman" panose="02020603050405020304" pitchFamily="18" charset="0"/>
            </a:endParaRPr>
          </a:p>
          <a:p>
            <a:pPr algn="just">
              <a:defRPr/>
            </a:pPr>
            <a:r>
              <a:rPr lang="lv-LV" altLang="lv-LV" sz="1275" dirty="0">
                <a:cs typeface="Times New Roman" panose="02020603050405020304" pitchFamily="18" charset="0"/>
              </a:rPr>
              <a:t> </a:t>
            </a:r>
          </a:p>
        </p:txBody>
      </p:sp>
    </p:spTree>
    <p:extLst>
      <p:ext uri="{BB962C8B-B14F-4D97-AF65-F5344CB8AC3E}">
        <p14:creationId xmlns:p14="http://schemas.microsoft.com/office/powerpoint/2010/main" val="3114221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B7C936F-C16F-4B99-BB63-F31DFEAAE1B0}"/>
              </a:ext>
            </a:extLst>
          </p:cNvPr>
          <p:cNvSpPr>
            <a:spLocks noGrp="1"/>
          </p:cNvSpPr>
          <p:nvPr>
            <p:ph type="title"/>
          </p:nvPr>
        </p:nvSpPr>
        <p:spPr>
          <a:xfrm>
            <a:off x="2346643" y="422910"/>
            <a:ext cx="7945120" cy="640715"/>
          </a:xfrm>
        </p:spPr>
        <p:txBody>
          <a:bodyPr>
            <a:noAutofit/>
          </a:bodyPr>
          <a:lstStyle/>
          <a:p>
            <a:pPr marL="0" indent="0" algn="ctr">
              <a:buNone/>
            </a:pPr>
            <a:r>
              <a:rPr lang="lv-LV" sz="2800" i="0" dirty="0">
                <a:effectLst/>
                <a:latin typeface="Arial" panose="020B0604020202020204" pitchFamily="34" charset="0"/>
              </a:rPr>
              <a:t>Atbalstu meža ieaudzēšanai nepiešķir</a:t>
            </a:r>
            <a:endParaRPr lang="lv-LV" sz="2800" i="0" dirty="0">
              <a:effectLst/>
              <a:latin typeface="Arial" panose="020B0604020202020204" pitchFamily="34" charset="0"/>
              <a:cs typeface="Arial" panose="020B0604020202020204" pitchFamily="34" charset="0"/>
            </a:endParaRPr>
          </a:p>
        </p:txBody>
      </p:sp>
      <p:sp>
        <p:nvSpPr>
          <p:cNvPr id="35843" name="Text Placeholder 4">
            <a:extLst>
              <a:ext uri="{FF2B5EF4-FFF2-40B4-BE49-F238E27FC236}">
                <a16:creationId xmlns:a16="http://schemas.microsoft.com/office/drawing/2014/main" id="{0837FAB8-57CC-42D7-952C-2558B03B643C}"/>
              </a:ext>
            </a:extLst>
          </p:cNvPr>
          <p:cNvSpPr>
            <a:spLocks noGrp="1"/>
          </p:cNvSpPr>
          <p:nvPr>
            <p:ph type="body" sz="quarter" idx="10"/>
          </p:nvPr>
        </p:nvSpPr>
        <p:spPr>
          <a:xfrm>
            <a:off x="254000" y="1361440"/>
            <a:ext cx="11595100" cy="5303520"/>
          </a:xfrm>
        </p:spPr>
        <p:txBody>
          <a:bodyPr>
            <a:noAutofit/>
          </a:bodyPr>
          <a:lstStyle/>
          <a:p>
            <a:pPr algn="just"/>
            <a:r>
              <a:rPr lang="lv-LV" sz="1900" b="1" i="0" dirty="0">
                <a:effectLst/>
                <a:latin typeface="Arial" panose="020B0604020202020204" pitchFamily="34" charset="0"/>
                <a:cs typeface="Arial" panose="020B0604020202020204" pitchFamily="34" charset="0"/>
              </a:rPr>
              <a:t>1. Ziemassvētku eglīšu stādījumiem;</a:t>
            </a:r>
          </a:p>
          <a:p>
            <a:pPr algn="just"/>
            <a:r>
              <a:rPr lang="lv-LV" sz="1900" b="1" i="0" dirty="0">
                <a:effectLst/>
                <a:latin typeface="Arial" panose="020B0604020202020204" pitchFamily="34" charset="0"/>
                <a:cs typeface="Arial" panose="020B0604020202020204" pitchFamily="34" charset="0"/>
              </a:rPr>
              <a:t>2. kokaugu stādījumiem, kuri regulārā izvietojumā ierīkoti lauksaimniecībā izmantojamā zemē un kuru maksimālais audzēšanas cikla ilgums ir līdz 15 gadiem, kad kultūru atjauno vai zemi turpina izmantot citu lauksaimniecības kultūru audzēšanai saskaņā ar </a:t>
            </a:r>
            <a:r>
              <a:rPr lang="lv-LV" sz="1900" b="1" i="0" u="none" strike="noStrike"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Lauksaimniecības un lauku attīstības likumu</a:t>
            </a:r>
            <a:r>
              <a:rPr lang="lv-LV" sz="1900" b="1" i="0" dirty="0">
                <a:effectLst/>
                <a:latin typeface="Arial" panose="020B0604020202020204" pitchFamily="34" charset="0"/>
                <a:cs typeface="Arial" panose="020B0604020202020204" pitchFamily="34" charset="0"/>
              </a:rPr>
              <a:t>;</a:t>
            </a:r>
          </a:p>
          <a:p>
            <a:pPr algn="just"/>
            <a:r>
              <a:rPr lang="lv-LV" sz="1900" b="1" i="0" dirty="0">
                <a:effectLst/>
                <a:latin typeface="Arial" panose="020B0604020202020204" pitchFamily="34" charset="0"/>
                <a:cs typeface="Arial" panose="020B0604020202020204" pitchFamily="34" charset="0"/>
              </a:rPr>
              <a:t>3. tāda plantāciju meža ieaudzēšanu, kurā koku skaits vienā hektārā ir mazāks par minimālo skaitu, lai atzītu mežaudzi par ieaudzētu atbilstoši normatīvajiem aktiem par meža atjaunošanu, meža ieaudzēšanu un plantāciju mežu;</a:t>
            </a:r>
          </a:p>
          <a:p>
            <a:pPr algn="just"/>
            <a:r>
              <a:rPr lang="lv-LV" sz="1900" b="1" i="0" dirty="0">
                <a:effectLst/>
                <a:latin typeface="Arial" panose="020B0604020202020204" pitchFamily="34" charset="0"/>
                <a:cs typeface="Arial" panose="020B0604020202020204" pitchFamily="34" charset="0"/>
              </a:rPr>
              <a:t>4. meža ieaudzēšanu platībā ar slēgtām meliorācijas sistēmām;</a:t>
            </a:r>
          </a:p>
          <a:p>
            <a:pPr algn="just"/>
            <a:r>
              <a:rPr lang="lv-LV" sz="1900" b="1" i="0" dirty="0">
                <a:effectLst/>
                <a:latin typeface="Arial" panose="020B0604020202020204" pitchFamily="34" charset="0"/>
                <a:cs typeface="Arial" panose="020B0604020202020204" pitchFamily="34" charset="0"/>
              </a:rPr>
              <a:t>5. meža ieaudzēšanu īpaši aizsargājamās dabas teritorijās, arī Eiropas nozīmes aizsargājamās dabas teritorijās (</a:t>
            </a:r>
            <a:r>
              <a:rPr lang="lv-LV" sz="1900" b="1" i="1" dirty="0">
                <a:effectLst/>
                <a:latin typeface="Arial" panose="020B0604020202020204" pitchFamily="34" charset="0"/>
                <a:cs typeface="Arial" panose="020B0604020202020204" pitchFamily="34" charset="0"/>
              </a:rPr>
              <a:t>Natura 2000</a:t>
            </a:r>
            <a:r>
              <a:rPr lang="lv-LV" sz="1900" b="1" i="0" dirty="0">
                <a:effectLst/>
                <a:latin typeface="Arial" panose="020B0604020202020204" pitchFamily="34" charset="0"/>
                <a:cs typeface="Arial" panose="020B0604020202020204" pitchFamily="34" charset="0"/>
              </a:rPr>
              <a:t>), ja vien to nepieļauj īpaši aizsargājamās dabas teritorijas aizsardzības un izmantošanas noteikumi vai dabas aizsardzības plāns;</a:t>
            </a:r>
          </a:p>
          <a:p>
            <a:pPr algn="just"/>
            <a:r>
              <a:rPr lang="lv-LV" sz="1900" b="1" i="0" dirty="0">
                <a:effectLst/>
                <a:latin typeface="Arial" panose="020B0604020202020204" pitchFamily="34" charset="0"/>
                <a:cs typeface="Arial" panose="020B0604020202020204" pitchFamily="34" charset="0"/>
              </a:rPr>
              <a:t>6. meža ieaudzēšanu </a:t>
            </a:r>
            <a:r>
              <a:rPr lang="lv-LV" sz="1900" b="1" i="0" dirty="0">
                <a:solidFill>
                  <a:srgbClr val="FF0000"/>
                </a:solidFill>
                <a:effectLst/>
                <a:latin typeface="Arial" panose="020B0604020202020204" pitchFamily="34" charset="0"/>
                <a:cs typeface="Arial" panose="020B0604020202020204" pitchFamily="34" charset="0"/>
              </a:rPr>
              <a:t>ilggadīgo zālāju platībās</a:t>
            </a:r>
            <a:r>
              <a:rPr lang="lv-LV" sz="1900" b="1" i="0" dirty="0">
                <a:effectLst/>
                <a:latin typeface="Arial" panose="020B0604020202020204" pitchFamily="34" charset="0"/>
                <a:cs typeface="Arial" panose="020B0604020202020204" pitchFamily="34" charset="0"/>
              </a:rPr>
              <a:t>, tostarp tādās, kas atzītas par bioloģiski vērtīgiem zālājiem vai putnu dzīvotnēm zālājos, kuras atkarīgas no lauksaimnieciskās darbības (Eiropas Savienības nozīmes zālāju biotopi);</a:t>
            </a:r>
          </a:p>
          <a:p>
            <a:pPr algn="just"/>
            <a:r>
              <a:rPr lang="lv-LV" sz="1900" b="1" i="0" dirty="0">
                <a:effectLst/>
                <a:latin typeface="Arial" panose="020B0604020202020204" pitchFamily="34" charset="0"/>
                <a:cs typeface="Arial" panose="020B0604020202020204" pitchFamily="34" charset="0"/>
              </a:rPr>
              <a:t>7. meža ieaudzēšanu īpaši aizsargājamo sugu dzīvotnēs un īpaši aizsargājamos biotopos, kas noteikti saskaņā ar normatīvajiem aktiem par sugu un biotopu aizsardzību.</a:t>
            </a:r>
          </a:p>
        </p:txBody>
      </p:sp>
      <p:sp>
        <p:nvSpPr>
          <p:cNvPr id="35844" name="Taisnstūris 1">
            <a:extLst>
              <a:ext uri="{FF2B5EF4-FFF2-40B4-BE49-F238E27FC236}">
                <a16:creationId xmlns:a16="http://schemas.microsoft.com/office/drawing/2014/main" id="{D1868E26-CB4A-44B3-A080-52CBE1BC8DFF}"/>
              </a:ext>
            </a:extLst>
          </p:cNvPr>
          <p:cNvSpPr>
            <a:spLocks noChangeArrowheads="1"/>
          </p:cNvSpPr>
          <p:nvPr/>
        </p:nvSpPr>
        <p:spPr bwMode="auto">
          <a:xfrm>
            <a:off x="3470276" y="2457451"/>
            <a:ext cx="5110163" cy="669925"/>
          </a:xfrm>
          <a:prstGeom prst="rect">
            <a:avLst/>
          </a:prstGeom>
          <a:noFill/>
          <a:ln>
            <a:noFill/>
          </a:ln>
        </p:spPr>
        <p:txBody>
          <a:bodyPr>
            <a:spAutoFit/>
          </a:bodyPr>
          <a:lstStyle/>
          <a:p>
            <a:pPr algn="just">
              <a:defRPr/>
            </a:pPr>
            <a:endParaRPr lang="lv-LV" altLang="lv-LV" sz="1200" b="1" dirty="0">
              <a:latin typeface="Verdana" panose="020B0604030504040204" pitchFamily="34" charset="0"/>
            </a:endParaRPr>
          </a:p>
          <a:p>
            <a:pPr algn="just">
              <a:defRPr/>
            </a:pPr>
            <a:endParaRPr lang="lv-LV" altLang="lv-LV" sz="1275" dirty="0">
              <a:cs typeface="Times New Roman" panose="02020603050405020304" pitchFamily="18" charset="0"/>
            </a:endParaRPr>
          </a:p>
          <a:p>
            <a:pPr algn="just">
              <a:defRPr/>
            </a:pPr>
            <a:r>
              <a:rPr lang="lv-LV" altLang="lv-LV" sz="1275" dirty="0">
                <a:cs typeface="Times New Roman" panose="02020603050405020304" pitchFamily="18" charset="0"/>
              </a:rPr>
              <a:t> </a:t>
            </a:r>
          </a:p>
        </p:txBody>
      </p:sp>
    </p:spTree>
    <p:extLst>
      <p:ext uri="{BB962C8B-B14F-4D97-AF65-F5344CB8AC3E}">
        <p14:creationId xmlns:p14="http://schemas.microsoft.com/office/powerpoint/2010/main" val="292505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B7C936F-C16F-4B99-BB63-F31DFEAAE1B0}"/>
              </a:ext>
            </a:extLst>
          </p:cNvPr>
          <p:cNvSpPr>
            <a:spLocks noGrp="1"/>
          </p:cNvSpPr>
          <p:nvPr>
            <p:ph type="title"/>
          </p:nvPr>
        </p:nvSpPr>
        <p:spPr>
          <a:xfrm>
            <a:off x="2286000" y="601980"/>
            <a:ext cx="9326880" cy="721995"/>
          </a:xfrm>
        </p:spPr>
        <p:txBody>
          <a:bodyPr>
            <a:noAutofit/>
          </a:bodyPr>
          <a:lstStyle/>
          <a:p>
            <a:pPr marL="0" indent="0" algn="ctr">
              <a:buNone/>
            </a:pPr>
            <a:r>
              <a:rPr lang="lv-LV" sz="2800" b="1" i="0" dirty="0">
                <a:effectLst/>
                <a:latin typeface="Arial" panose="020B0604020202020204" pitchFamily="34" charset="0"/>
                <a:cs typeface="Arial" panose="020B0604020202020204" pitchFamily="34" charset="0"/>
              </a:rPr>
              <a:t>Izmaiņas intervenču īstenošanas rezultātu pārbaudē</a:t>
            </a:r>
          </a:p>
        </p:txBody>
      </p:sp>
      <p:sp>
        <p:nvSpPr>
          <p:cNvPr id="35843" name="Text Placeholder 4">
            <a:extLst>
              <a:ext uri="{FF2B5EF4-FFF2-40B4-BE49-F238E27FC236}">
                <a16:creationId xmlns:a16="http://schemas.microsoft.com/office/drawing/2014/main" id="{0837FAB8-57CC-42D7-952C-2558B03B643C}"/>
              </a:ext>
            </a:extLst>
          </p:cNvPr>
          <p:cNvSpPr>
            <a:spLocks noGrp="1"/>
          </p:cNvSpPr>
          <p:nvPr>
            <p:ph type="body" sz="quarter" idx="10"/>
          </p:nvPr>
        </p:nvSpPr>
        <p:spPr>
          <a:xfrm>
            <a:off x="558800" y="1524000"/>
            <a:ext cx="11226800" cy="4998720"/>
          </a:xfrm>
        </p:spPr>
        <p:txBody>
          <a:bodyPr>
            <a:normAutofit/>
          </a:bodyPr>
          <a:lstStyle/>
          <a:p>
            <a:pPr marL="457200" lvl="1" indent="0" algn="l">
              <a:buNone/>
            </a:pPr>
            <a:endParaRPr lang="lv-LV" sz="2200" b="0" i="0" dirty="0">
              <a:effectLst/>
              <a:latin typeface="Arial" panose="020B0604020202020204" pitchFamily="34" charset="0"/>
              <a:cs typeface="Arial" panose="020B0604020202020204" pitchFamily="34" charset="0"/>
            </a:endParaRPr>
          </a:p>
          <a:p>
            <a:pPr algn="just">
              <a:lnSpc>
                <a:spcPct val="100000"/>
              </a:lnSpc>
              <a:spcBef>
                <a:spcPts val="600"/>
              </a:spcBef>
            </a:pPr>
            <a:r>
              <a:rPr lang="lv-LV" sz="2600" b="0" i="0" u="sng" dirty="0">
                <a:effectLst/>
                <a:latin typeface="Arial" panose="020B0604020202020204" pitchFamily="34" charset="0"/>
              </a:rPr>
              <a:t>Skice nav jāiesniedz par šādām darbībām</a:t>
            </a:r>
            <a:r>
              <a:rPr lang="lv-LV" sz="2600" b="0" i="0" dirty="0">
                <a:effectLst/>
                <a:latin typeface="Arial" panose="020B0604020202020204" pitchFamily="34" charset="0"/>
              </a:rPr>
              <a:t>:</a:t>
            </a:r>
          </a:p>
          <a:p>
            <a:pPr algn="just">
              <a:lnSpc>
                <a:spcPct val="100000"/>
              </a:lnSpc>
              <a:spcBef>
                <a:spcPts val="600"/>
              </a:spcBef>
            </a:pPr>
            <a:r>
              <a:rPr lang="lv-LV" sz="2600" b="0" i="0" dirty="0">
                <a:effectLst/>
                <a:latin typeface="Arial" panose="020B0604020202020204" pitchFamily="34" charset="0"/>
              </a:rPr>
              <a:t>1. meža ugunsgrēkos un dabas katastrofās iznīcinātu mežaudžu </a:t>
            </a:r>
            <a:r>
              <a:rPr lang="lv-LV" sz="2600" b="1" i="0" dirty="0">
                <a:effectLst>
                  <a:outerShdw blurRad="38100" dist="38100" dir="2700000" algn="tl">
                    <a:srgbClr val="000000">
                      <a:alpha val="43137"/>
                    </a:srgbClr>
                  </a:outerShdw>
                </a:effectLst>
                <a:latin typeface="Arial" panose="020B0604020202020204" pitchFamily="34" charset="0"/>
              </a:rPr>
              <a:t>atjaunošanu un mežaudzes nomaiņu, ja skice ir iesniegta koku ciršanas apliecinājuma saņemšanai</a:t>
            </a:r>
            <a:endParaRPr lang="lv-LV" sz="2600" dirty="0">
              <a:latin typeface="Arial" panose="020B0604020202020204" pitchFamily="34" charset="0"/>
            </a:endParaRPr>
          </a:p>
          <a:p>
            <a:pPr algn="just">
              <a:lnSpc>
                <a:spcPct val="100000"/>
              </a:lnSpc>
              <a:spcBef>
                <a:spcPts val="600"/>
              </a:spcBef>
            </a:pPr>
            <a:endParaRPr lang="lv-LV" b="0" i="0" dirty="0">
              <a:effectLst/>
              <a:latin typeface="Arial" panose="020B0604020202020204" pitchFamily="34" charset="0"/>
            </a:endParaRPr>
          </a:p>
          <a:p>
            <a:pPr algn="just">
              <a:lnSpc>
                <a:spcPct val="100000"/>
              </a:lnSpc>
              <a:spcBef>
                <a:spcPts val="600"/>
              </a:spcBef>
            </a:pPr>
            <a:r>
              <a:rPr lang="lv-LV" sz="2600" b="0" i="0" dirty="0">
                <a:effectLst/>
                <a:latin typeface="Arial" panose="020B0604020202020204" pitchFamily="34" charset="0"/>
              </a:rPr>
              <a:t>2. </a:t>
            </a:r>
            <a:r>
              <a:rPr lang="lv-LV" sz="2600" b="1" i="0" dirty="0">
                <a:effectLst>
                  <a:outerShdw blurRad="38100" dist="38100" dir="2700000" algn="tl">
                    <a:srgbClr val="000000">
                      <a:alpha val="43137"/>
                    </a:srgbClr>
                  </a:outerShdw>
                </a:effectLst>
                <a:latin typeface="Arial" panose="020B0604020202020204" pitchFamily="34" charset="0"/>
              </a:rPr>
              <a:t>agrotehnisko kopšanu</a:t>
            </a:r>
            <a:endParaRPr lang="lv-LV" sz="2600" dirty="0">
              <a:latin typeface="Arial" panose="020B0604020202020204" pitchFamily="34" charset="0"/>
            </a:endParaRPr>
          </a:p>
          <a:p>
            <a:pPr algn="just">
              <a:lnSpc>
                <a:spcPct val="100000"/>
              </a:lnSpc>
              <a:spcBef>
                <a:spcPts val="600"/>
              </a:spcBef>
            </a:pPr>
            <a:endParaRPr lang="lv-LV" b="0" i="0" dirty="0">
              <a:effectLst/>
              <a:latin typeface="Arial" panose="020B0604020202020204" pitchFamily="34" charset="0"/>
            </a:endParaRPr>
          </a:p>
          <a:p>
            <a:pPr algn="just">
              <a:lnSpc>
                <a:spcPct val="100000"/>
              </a:lnSpc>
              <a:spcBef>
                <a:spcPts val="600"/>
              </a:spcBef>
            </a:pPr>
            <a:r>
              <a:rPr lang="lv-LV" sz="2600" b="0" i="0" dirty="0">
                <a:effectLst/>
                <a:latin typeface="Arial" panose="020B0604020202020204" pitchFamily="34" charset="0"/>
              </a:rPr>
              <a:t>3. </a:t>
            </a:r>
            <a:r>
              <a:rPr lang="lv-LV" sz="2600" b="1" i="0" dirty="0">
                <a:effectLst>
                  <a:outerShdw blurRad="38100" dist="38100" dir="2700000" algn="tl">
                    <a:srgbClr val="000000">
                      <a:alpha val="43137"/>
                    </a:srgbClr>
                  </a:outerShdw>
                </a:effectLst>
                <a:latin typeface="Arial" panose="020B0604020202020204" pitchFamily="34" charset="0"/>
              </a:rPr>
              <a:t>atkārtotu jaunaudžu retināšanu vienā un tajā pašā platībā </a:t>
            </a:r>
            <a:r>
              <a:rPr lang="lv-LV" sz="2600" b="0" i="0" dirty="0">
                <a:effectLst/>
                <a:latin typeface="Arial" panose="020B0604020202020204" pitchFamily="34" charset="0"/>
              </a:rPr>
              <a:t>plānošanas periodā, ja nav mainījusies nogabala konfigurācija.</a:t>
            </a:r>
          </a:p>
          <a:p>
            <a:pPr>
              <a:defRPr/>
            </a:pPr>
            <a:endParaRPr lang="lv-LV" sz="1200" b="1" dirty="0"/>
          </a:p>
        </p:txBody>
      </p:sp>
      <p:sp>
        <p:nvSpPr>
          <p:cNvPr id="35844" name="Taisnstūris 1">
            <a:extLst>
              <a:ext uri="{FF2B5EF4-FFF2-40B4-BE49-F238E27FC236}">
                <a16:creationId xmlns:a16="http://schemas.microsoft.com/office/drawing/2014/main" id="{D1868E26-CB4A-44B3-A080-52CBE1BC8DFF}"/>
              </a:ext>
            </a:extLst>
          </p:cNvPr>
          <p:cNvSpPr>
            <a:spLocks noChangeArrowheads="1"/>
          </p:cNvSpPr>
          <p:nvPr/>
        </p:nvSpPr>
        <p:spPr bwMode="auto">
          <a:xfrm>
            <a:off x="3470276" y="2457451"/>
            <a:ext cx="5110163" cy="669925"/>
          </a:xfrm>
          <a:prstGeom prst="rect">
            <a:avLst/>
          </a:prstGeom>
          <a:noFill/>
          <a:ln>
            <a:noFill/>
          </a:ln>
        </p:spPr>
        <p:txBody>
          <a:bodyPr>
            <a:spAutoFit/>
          </a:bodyPr>
          <a:lstStyle/>
          <a:p>
            <a:pPr algn="just">
              <a:defRPr/>
            </a:pPr>
            <a:endParaRPr lang="lv-LV" altLang="lv-LV" sz="1200" b="1" dirty="0">
              <a:latin typeface="Verdana" panose="020B0604030504040204" pitchFamily="34" charset="0"/>
            </a:endParaRPr>
          </a:p>
          <a:p>
            <a:pPr algn="just">
              <a:defRPr/>
            </a:pPr>
            <a:endParaRPr lang="lv-LV" altLang="lv-LV" sz="1275" dirty="0">
              <a:cs typeface="Times New Roman" panose="02020603050405020304" pitchFamily="18" charset="0"/>
            </a:endParaRPr>
          </a:p>
          <a:p>
            <a:pPr algn="just">
              <a:defRPr/>
            </a:pPr>
            <a:r>
              <a:rPr lang="lv-LV" altLang="lv-LV" sz="1275" dirty="0">
                <a:cs typeface="Times New Roman" panose="02020603050405020304" pitchFamily="18" charset="0"/>
              </a:rPr>
              <a:t> </a:t>
            </a:r>
          </a:p>
        </p:txBody>
      </p:sp>
    </p:spTree>
    <p:extLst>
      <p:ext uri="{BB962C8B-B14F-4D97-AF65-F5344CB8AC3E}">
        <p14:creationId xmlns:p14="http://schemas.microsoft.com/office/powerpoint/2010/main" val="2171562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3C034F6-EC6A-4A34-9EA4-E756FE731861}"/>
              </a:ext>
            </a:extLst>
          </p:cNvPr>
          <p:cNvSpPr txBox="1"/>
          <p:nvPr/>
        </p:nvSpPr>
        <p:spPr>
          <a:xfrm>
            <a:off x="2408186" y="186015"/>
            <a:ext cx="7690854" cy="1253336"/>
          </a:xfrm>
          <a:prstGeom prst="rect">
            <a:avLst/>
          </a:prstGeom>
        </p:spPr>
        <p:txBody>
          <a:bodyPr vert="horz" lIns="91440" tIns="45720" rIns="91440" bIns="45720" rtlCol="0" anchor="ctr">
            <a:normAutofit/>
          </a:bodyPr>
          <a:lstStyle/>
          <a:p>
            <a:pPr marL="0" indent="0" algn="ctr" defTabSz="914400">
              <a:lnSpc>
                <a:spcPct val="90000"/>
              </a:lnSpc>
              <a:spcBef>
                <a:spcPct val="0"/>
              </a:spcBef>
              <a:spcAft>
                <a:spcPts val="200"/>
              </a:spcAft>
            </a:pPr>
            <a:r>
              <a:rPr lang="en-US" sz="2800" b="1" kern="1200" dirty="0" err="1">
                <a:solidFill>
                  <a:schemeClr val="tx1"/>
                </a:solidFill>
                <a:latin typeface="Arial" panose="020B0604020202020204" pitchFamily="34" charset="0"/>
                <a:ea typeface="+mj-ea"/>
                <a:cs typeface="Arial" panose="020B0604020202020204" pitchFamily="34" charset="0"/>
              </a:rPr>
              <a:t>Projektu</a:t>
            </a:r>
            <a:r>
              <a:rPr lang="en-US" sz="2800" b="1" kern="1200" dirty="0">
                <a:solidFill>
                  <a:schemeClr val="tx1"/>
                </a:solidFill>
                <a:latin typeface="Arial" panose="020B0604020202020204" pitchFamily="34" charset="0"/>
                <a:ea typeface="+mj-ea"/>
                <a:cs typeface="Arial" panose="020B0604020202020204" pitchFamily="34" charset="0"/>
              </a:rPr>
              <a:t> atlases </a:t>
            </a:r>
            <a:r>
              <a:rPr lang="en-US" sz="2800" b="1" kern="1200" dirty="0" err="1">
                <a:solidFill>
                  <a:schemeClr val="tx1"/>
                </a:solidFill>
                <a:latin typeface="Arial" panose="020B0604020202020204" pitchFamily="34" charset="0"/>
                <a:ea typeface="+mj-ea"/>
                <a:cs typeface="Arial" panose="020B0604020202020204" pitchFamily="34" charset="0"/>
              </a:rPr>
              <a:t>kritēriji</a:t>
            </a:r>
            <a:r>
              <a:rPr lang="en-US" sz="2800" b="1" kern="1200" dirty="0">
                <a:solidFill>
                  <a:schemeClr val="tx1"/>
                </a:solidFill>
                <a:latin typeface="Arial" panose="020B0604020202020204" pitchFamily="34" charset="0"/>
                <a:ea typeface="+mj-ea"/>
                <a:cs typeface="Arial" panose="020B0604020202020204" pitchFamily="34" charset="0"/>
              </a:rPr>
              <a:t> (</a:t>
            </a:r>
            <a:r>
              <a:rPr lang="en-US" sz="2800" b="1" kern="1200" dirty="0" err="1">
                <a:solidFill>
                  <a:schemeClr val="tx1"/>
                </a:solidFill>
                <a:latin typeface="Arial" panose="020B0604020202020204" pitchFamily="34" charset="0"/>
                <a:ea typeface="+mj-ea"/>
                <a:cs typeface="Arial" panose="020B0604020202020204" pitchFamily="34" charset="0"/>
              </a:rPr>
              <a:t>ieaudzēšana</a:t>
            </a:r>
            <a:r>
              <a:rPr lang="en-US" sz="2800" b="1" kern="1200" dirty="0">
                <a:solidFill>
                  <a:schemeClr val="tx1"/>
                </a:solidFill>
                <a:latin typeface="Arial" panose="020B0604020202020204" pitchFamily="34" charset="0"/>
                <a:ea typeface="+mj-ea"/>
                <a:cs typeface="Arial" panose="020B0604020202020204" pitchFamily="34" charset="0"/>
              </a:rPr>
              <a:t>)</a:t>
            </a:r>
            <a:endParaRPr lang="en-US" sz="2800" b="1" kern="1200" dirty="0">
              <a:solidFill>
                <a:schemeClr val="tx1"/>
              </a:solidFill>
              <a:effectLst/>
              <a:latin typeface="Arial" panose="020B0604020202020204" pitchFamily="34" charset="0"/>
              <a:ea typeface="+mj-ea"/>
              <a:cs typeface="Arial" panose="020B0604020202020204" pitchFamily="34" charset="0"/>
            </a:endParaRPr>
          </a:p>
        </p:txBody>
      </p:sp>
      <p:sp>
        <p:nvSpPr>
          <p:cNvPr id="5" name="Slide Number Placeholder 4">
            <a:extLst>
              <a:ext uri="{FF2B5EF4-FFF2-40B4-BE49-F238E27FC236}">
                <a16:creationId xmlns:a16="http://schemas.microsoft.com/office/drawing/2014/main" id="{971FA39A-EA7E-4DBD-874D-FA4CE1FBB244}"/>
              </a:ext>
            </a:extLst>
          </p:cNvPr>
          <p:cNvSpPr>
            <a:spLocks noGrp="1"/>
          </p:cNvSpPr>
          <p:nvPr>
            <p:ph type="sldNum" sz="quarter" idx="13"/>
          </p:nvPr>
        </p:nvSpPr>
        <p:spPr>
          <a:xfrm>
            <a:off x="8610600" y="6356350"/>
            <a:ext cx="2743200" cy="365125"/>
          </a:xfrm>
        </p:spPr>
        <p:txBody>
          <a:bodyPr vert="horz" lIns="91440" tIns="45720" rIns="91440" bIns="45720" rtlCol="0" anchor="ctr">
            <a:normAutofit/>
          </a:bodyPr>
          <a:lstStyle/>
          <a:p>
            <a:pPr defTabSz="914400">
              <a:spcAft>
                <a:spcPts val="600"/>
              </a:spcAft>
            </a:pPr>
            <a:fld id="{4503EEEB-F15E-4925-815F-2D3BDC176C91}" type="slidenum">
              <a:rPr lang="en-US" sz="1200" smtClean="0">
                <a:solidFill>
                  <a:schemeClr val="tx1">
                    <a:lumMod val="50000"/>
                    <a:lumOff val="50000"/>
                  </a:schemeClr>
                </a:solidFill>
                <a:latin typeface="+mn-lt"/>
              </a:rPr>
              <a:pPr defTabSz="914400">
                <a:spcAft>
                  <a:spcPts val="600"/>
                </a:spcAft>
              </a:pPr>
              <a:t>16</a:t>
            </a:fld>
            <a:endParaRPr lang="en-US" sz="1200">
              <a:solidFill>
                <a:schemeClr val="tx1">
                  <a:lumMod val="50000"/>
                  <a:lumOff val="50000"/>
                </a:schemeClr>
              </a:solidFill>
              <a:latin typeface="+mn-lt"/>
            </a:endParaRPr>
          </a:p>
        </p:txBody>
      </p:sp>
      <p:sp>
        <p:nvSpPr>
          <p:cNvPr id="13" name="Content Placeholder 2">
            <a:extLst>
              <a:ext uri="{FF2B5EF4-FFF2-40B4-BE49-F238E27FC236}">
                <a16:creationId xmlns:a16="http://schemas.microsoft.com/office/drawing/2014/main" id="{0B01C435-FB57-48CF-822A-A18B9CA4D7CB}"/>
              </a:ext>
            </a:extLst>
          </p:cNvPr>
          <p:cNvSpPr txBox="1">
            <a:spLocks/>
          </p:cNvSpPr>
          <p:nvPr/>
        </p:nvSpPr>
        <p:spPr>
          <a:xfrm>
            <a:off x="485775" y="1514475"/>
            <a:ext cx="11199034" cy="446722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lv-LV" sz="1600" dirty="0"/>
          </a:p>
        </p:txBody>
      </p:sp>
      <p:graphicFrame>
        <p:nvGraphicFramePr>
          <p:cNvPr id="3" name="Tabula 2">
            <a:extLst>
              <a:ext uri="{FF2B5EF4-FFF2-40B4-BE49-F238E27FC236}">
                <a16:creationId xmlns:a16="http://schemas.microsoft.com/office/drawing/2014/main" id="{7BE700EF-C4B2-098F-CFB7-443C61DF1BCF}"/>
              </a:ext>
            </a:extLst>
          </p:cNvPr>
          <p:cNvGraphicFramePr>
            <a:graphicFrameLocks noGrp="1"/>
          </p:cNvGraphicFramePr>
          <p:nvPr>
            <p:extLst>
              <p:ext uri="{D42A27DB-BD31-4B8C-83A1-F6EECF244321}">
                <p14:modId xmlns:p14="http://schemas.microsoft.com/office/powerpoint/2010/main" val="1709007606"/>
              </p:ext>
            </p:extLst>
          </p:nvPr>
        </p:nvGraphicFramePr>
        <p:xfrm>
          <a:off x="365759" y="1440897"/>
          <a:ext cx="11653521" cy="5231088"/>
        </p:xfrm>
        <a:graphic>
          <a:graphicData uri="http://schemas.openxmlformats.org/drawingml/2006/table">
            <a:tbl>
              <a:tblPr firstRow="1" bandRow="1">
                <a:tableStyleId>{5940675A-B579-460E-94D1-54222C63F5DA}</a:tableStyleId>
              </a:tblPr>
              <a:tblGrid>
                <a:gridCol w="549670">
                  <a:extLst>
                    <a:ext uri="{9D8B030D-6E8A-4147-A177-3AD203B41FA5}">
                      <a16:colId xmlns:a16="http://schemas.microsoft.com/office/drawing/2014/main" val="3971492701"/>
                    </a:ext>
                  </a:extLst>
                </a:gridCol>
                <a:gridCol w="1370845">
                  <a:extLst>
                    <a:ext uri="{9D8B030D-6E8A-4147-A177-3AD203B41FA5}">
                      <a16:colId xmlns:a16="http://schemas.microsoft.com/office/drawing/2014/main" val="1077968524"/>
                    </a:ext>
                  </a:extLst>
                </a:gridCol>
                <a:gridCol w="6903667">
                  <a:extLst>
                    <a:ext uri="{9D8B030D-6E8A-4147-A177-3AD203B41FA5}">
                      <a16:colId xmlns:a16="http://schemas.microsoft.com/office/drawing/2014/main" val="3962576016"/>
                    </a:ext>
                  </a:extLst>
                </a:gridCol>
                <a:gridCol w="1336194">
                  <a:extLst>
                    <a:ext uri="{9D8B030D-6E8A-4147-A177-3AD203B41FA5}">
                      <a16:colId xmlns:a16="http://schemas.microsoft.com/office/drawing/2014/main" val="4286664711"/>
                    </a:ext>
                  </a:extLst>
                </a:gridCol>
                <a:gridCol w="1493145">
                  <a:extLst>
                    <a:ext uri="{9D8B030D-6E8A-4147-A177-3AD203B41FA5}">
                      <a16:colId xmlns:a16="http://schemas.microsoft.com/office/drawing/2014/main" val="1864459996"/>
                    </a:ext>
                  </a:extLst>
                </a:gridCol>
              </a:tblGrid>
              <a:tr h="1202095">
                <a:tc>
                  <a:txBody>
                    <a:bodyPr/>
                    <a:lstStyle/>
                    <a:p>
                      <a:pPr algn="ctr"/>
                      <a:r>
                        <a:rPr lang="lv-LV" sz="1400" b="1">
                          <a:solidFill>
                            <a:schemeClr val="tx1"/>
                          </a:solidFill>
                          <a:effectLst/>
                        </a:rPr>
                        <a:t>Nr.</a:t>
                      </a:r>
                      <a:br>
                        <a:rPr lang="lv-LV" sz="1400" b="1">
                          <a:solidFill>
                            <a:schemeClr val="tx1"/>
                          </a:solidFill>
                          <a:effectLst/>
                        </a:rPr>
                      </a:br>
                      <a:r>
                        <a:rPr lang="lv-LV" sz="1400" b="1">
                          <a:solidFill>
                            <a:schemeClr val="tx1"/>
                          </a:solidFill>
                          <a:effectLst/>
                        </a:rPr>
                        <a:t>p. k.</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dirty="0">
                          <a:solidFill>
                            <a:schemeClr val="tx1"/>
                          </a:solidFill>
                          <a:effectLst/>
                        </a:rPr>
                        <a:t>Kritēriju grupa</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dirty="0">
                          <a:solidFill>
                            <a:schemeClr val="tx1"/>
                          </a:solidFill>
                          <a:effectLst/>
                        </a:rPr>
                        <a:t>Kritērijs</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a:solidFill>
                            <a:schemeClr val="tx1"/>
                          </a:solidFill>
                          <a:effectLst/>
                        </a:rPr>
                        <a:t>Punktu skaits kritērijā</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dirty="0">
                          <a:solidFill>
                            <a:schemeClr val="tx1"/>
                          </a:solidFill>
                          <a:effectLst/>
                        </a:rPr>
                        <a:t>Maksimāli iespējamais punktu skaits</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extLst>
                  <a:ext uri="{0D108BD9-81ED-4DB2-BD59-A6C34878D82A}">
                    <a16:rowId xmlns:a16="http://schemas.microsoft.com/office/drawing/2014/main" val="2536916168"/>
                  </a:ext>
                </a:extLst>
              </a:tr>
              <a:tr h="282155">
                <a:tc rowSpan="2">
                  <a:txBody>
                    <a:bodyPr/>
                    <a:lstStyle/>
                    <a:p>
                      <a:r>
                        <a:rPr lang="lv-LV" sz="1400" b="1">
                          <a:solidFill>
                            <a:schemeClr val="tx1"/>
                          </a:solidFill>
                          <a:effectLst/>
                        </a:rPr>
                        <a:t>1.</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rowSpan="2">
                  <a:txBody>
                    <a:bodyPr/>
                    <a:lstStyle/>
                    <a:p>
                      <a:r>
                        <a:rPr lang="lv-LV" sz="1400" b="1">
                          <a:solidFill>
                            <a:schemeClr val="tx1"/>
                          </a:solidFill>
                          <a:effectLst/>
                        </a:rPr>
                        <a:t>Erozijai pakļautā zemes vienība</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r>
                        <a:rPr lang="lv-LV" sz="1400" b="1">
                          <a:solidFill>
                            <a:schemeClr val="tx1"/>
                          </a:solidFill>
                          <a:effectLst/>
                        </a:rPr>
                        <a:t>Mežs tiek ieaudzēts erozijai pakļautā zemes vienībā (E2, E3)</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a:solidFill>
                            <a:schemeClr val="tx1"/>
                          </a:solidFill>
                          <a:effectLst/>
                        </a:rPr>
                        <a:t>10</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rowSpan="2">
                  <a:txBody>
                    <a:bodyPr/>
                    <a:lstStyle/>
                    <a:p>
                      <a:pPr algn="ctr"/>
                      <a:r>
                        <a:rPr lang="lv-LV" sz="1400" b="1">
                          <a:solidFill>
                            <a:schemeClr val="tx1"/>
                          </a:solidFill>
                          <a:effectLst/>
                        </a:rPr>
                        <a:t>10</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extLst>
                  <a:ext uri="{0D108BD9-81ED-4DB2-BD59-A6C34878D82A}">
                    <a16:rowId xmlns:a16="http://schemas.microsoft.com/office/drawing/2014/main" val="1776224097"/>
                  </a:ext>
                </a:extLst>
              </a:tr>
              <a:tr h="282155">
                <a:tc vMerge="1">
                  <a:txBody>
                    <a:bodyPr/>
                    <a:lstStyle/>
                    <a:p>
                      <a:endParaRPr lang="lv-LV"/>
                    </a:p>
                  </a:txBody>
                  <a:tcPr/>
                </a:tc>
                <a:tc vMerge="1">
                  <a:txBody>
                    <a:bodyPr/>
                    <a:lstStyle/>
                    <a:p>
                      <a:endParaRPr lang="lv-LV"/>
                    </a:p>
                  </a:txBody>
                  <a:tcPr/>
                </a:tc>
                <a:tc>
                  <a:txBody>
                    <a:bodyPr/>
                    <a:lstStyle/>
                    <a:p>
                      <a:r>
                        <a:rPr lang="lv-LV" sz="1400" b="1">
                          <a:solidFill>
                            <a:schemeClr val="tx1"/>
                          </a:solidFill>
                          <a:effectLst/>
                        </a:rPr>
                        <a:t>Mežs netiek ieaudzēts erozijai pakļautā zemes vienībā (E2, E3)</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a:solidFill>
                            <a:schemeClr val="tx1"/>
                          </a:solidFill>
                          <a:effectLst/>
                        </a:rPr>
                        <a:t>0</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vMerge="1">
                  <a:txBody>
                    <a:bodyPr/>
                    <a:lstStyle/>
                    <a:p>
                      <a:endParaRPr lang="lv-LV"/>
                    </a:p>
                  </a:txBody>
                  <a:tcPr/>
                </a:tc>
                <a:extLst>
                  <a:ext uri="{0D108BD9-81ED-4DB2-BD59-A6C34878D82A}">
                    <a16:rowId xmlns:a16="http://schemas.microsoft.com/office/drawing/2014/main" val="558696438"/>
                  </a:ext>
                </a:extLst>
              </a:tr>
              <a:tr h="282155">
                <a:tc rowSpan="3">
                  <a:txBody>
                    <a:bodyPr/>
                    <a:lstStyle/>
                    <a:p>
                      <a:r>
                        <a:rPr lang="lv-LV" sz="1400" b="1">
                          <a:solidFill>
                            <a:schemeClr val="tx1"/>
                          </a:solidFill>
                          <a:effectLst/>
                        </a:rPr>
                        <a:t>2.</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rowSpan="3">
                  <a:txBody>
                    <a:bodyPr/>
                    <a:lstStyle/>
                    <a:p>
                      <a:r>
                        <a:rPr lang="lv-LV" sz="1400" b="1" dirty="0">
                          <a:solidFill>
                            <a:schemeClr val="tx1"/>
                          </a:solidFill>
                          <a:effectLst/>
                        </a:rPr>
                        <a:t>Zemes kvalitatīvais novērtējums ballēs</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r>
                        <a:rPr lang="nn-NO" sz="1400" b="1">
                          <a:solidFill>
                            <a:schemeClr val="tx1"/>
                          </a:solidFill>
                          <a:effectLst/>
                        </a:rPr>
                        <a:t>I kvalitātes grupa – līdz 10 ballēm (ieskaitot)</a:t>
                      </a:r>
                      <a:endParaRPr lang="nn-NO"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a:solidFill>
                            <a:schemeClr val="tx1"/>
                          </a:solidFill>
                          <a:effectLst/>
                        </a:rPr>
                        <a:t>25</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rowSpan="3">
                  <a:txBody>
                    <a:bodyPr/>
                    <a:lstStyle/>
                    <a:p>
                      <a:pPr algn="ctr"/>
                      <a:r>
                        <a:rPr lang="lv-LV" sz="1400" b="1">
                          <a:solidFill>
                            <a:schemeClr val="tx1"/>
                          </a:solidFill>
                          <a:effectLst/>
                        </a:rPr>
                        <a:t>25</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extLst>
                  <a:ext uri="{0D108BD9-81ED-4DB2-BD59-A6C34878D82A}">
                    <a16:rowId xmlns:a16="http://schemas.microsoft.com/office/drawing/2014/main" val="4028623036"/>
                  </a:ext>
                </a:extLst>
              </a:tr>
              <a:tr h="282155">
                <a:tc vMerge="1">
                  <a:txBody>
                    <a:bodyPr/>
                    <a:lstStyle/>
                    <a:p>
                      <a:endParaRPr lang="lv-LV"/>
                    </a:p>
                  </a:txBody>
                  <a:tcPr/>
                </a:tc>
                <a:tc vMerge="1">
                  <a:txBody>
                    <a:bodyPr/>
                    <a:lstStyle/>
                    <a:p>
                      <a:endParaRPr lang="lv-LV"/>
                    </a:p>
                  </a:txBody>
                  <a:tcPr/>
                </a:tc>
                <a:tc>
                  <a:txBody>
                    <a:bodyPr/>
                    <a:lstStyle/>
                    <a:p>
                      <a:r>
                        <a:rPr lang="nn-NO" sz="1400" b="1">
                          <a:solidFill>
                            <a:schemeClr val="tx1"/>
                          </a:solidFill>
                          <a:effectLst/>
                        </a:rPr>
                        <a:t>II kvalitātes grupa – no 11 līdz 20 ballēm (ieskaitot)</a:t>
                      </a:r>
                      <a:endParaRPr lang="nn-NO"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a:solidFill>
                            <a:schemeClr val="tx1"/>
                          </a:solidFill>
                          <a:effectLst/>
                        </a:rPr>
                        <a:t>20</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vMerge="1">
                  <a:txBody>
                    <a:bodyPr/>
                    <a:lstStyle/>
                    <a:p>
                      <a:endParaRPr lang="lv-LV"/>
                    </a:p>
                  </a:txBody>
                  <a:tcPr/>
                </a:tc>
                <a:extLst>
                  <a:ext uri="{0D108BD9-81ED-4DB2-BD59-A6C34878D82A}">
                    <a16:rowId xmlns:a16="http://schemas.microsoft.com/office/drawing/2014/main" val="3959947959"/>
                  </a:ext>
                </a:extLst>
              </a:tr>
              <a:tr h="282155">
                <a:tc vMerge="1">
                  <a:txBody>
                    <a:bodyPr/>
                    <a:lstStyle/>
                    <a:p>
                      <a:endParaRPr lang="lv-LV"/>
                    </a:p>
                  </a:txBody>
                  <a:tcPr/>
                </a:tc>
                <a:tc vMerge="1">
                  <a:txBody>
                    <a:bodyPr/>
                    <a:lstStyle/>
                    <a:p>
                      <a:endParaRPr lang="lv-LV"/>
                    </a:p>
                  </a:txBody>
                  <a:tcPr/>
                </a:tc>
                <a:tc>
                  <a:txBody>
                    <a:bodyPr/>
                    <a:lstStyle/>
                    <a:p>
                      <a:r>
                        <a:rPr lang="sv-SE" sz="1400" b="1" dirty="0">
                          <a:solidFill>
                            <a:schemeClr val="tx1"/>
                          </a:solidFill>
                          <a:effectLst/>
                        </a:rPr>
                        <a:t>III kvalitātes grupa – vairāk par 20 ballēm</a:t>
                      </a:r>
                      <a:endParaRPr lang="sv-SE"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a:solidFill>
                            <a:schemeClr val="tx1"/>
                          </a:solidFill>
                          <a:effectLst/>
                        </a:rPr>
                        <a:t>15</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vMerge="1">
                  <a:txBody>
                    <a:bodyPr/>
                    <a:lstStyle/>
                    <a:p>
                      <a:endParaRPr lang="lv-LV"/>
                    </a:p>
                  </a:txBody>
                  <a:tcPr/>
                </a:tc>
                <a:extLst>
                  <a:ext uri="{0D108BD9-81ED-4DB2-BD59-A6C34878D82A}">
                    <a16:rowId xmlns:a16="http://schemas.microsoft.com/office/drawing/2014/main" val="1913470399"/>
                  </a:ext>
                </a:extLst>
              </a:tr>
              <a:tr h="486815">
                <a:tc rowSpan="2">
                  <a:txBody>
                    <a:bodyPr/>
                    <a:lstStyle/>
                    <a:p>
                      <a:r>
                        <a:rPr lang="lv-LV" sz="1400" b="1" dirty="0">
                          <a:solidFill>
                            <a:schemeClr val="tx1"/>
                          </a:solidFill>
                          <a:effectLst/>
                        </a:rPr>
                        <a:t>3.</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solidFill>
                      <a:schemeClr val="accent2">
                        <a:lumMod val="20000"/>
                        <a:lumOff val="80000"/>
                      </a:schemeClr>
                    </a:solidFill>
                  </a:tcPr>
                </a:tc>
                <a:tc rowSpan="2">
                  <a:txBody>
                    <a:bodyPr/>
                    <a:lstStyle/>
                    <a:p>
                      <a:r>
                        <a:rPr lang="lv-LV" sz="1400" b="1" dirty="0">
                          <a:solidFill>
                            <a:srgbClr val="FF0000"/>
                          </a:solidFill>
                          <a:effectLst/>
                        </a:rPr>
                        <a:t>Kūdras augsne</a:t>
                      </a:r>
                      <a:endParaRPr lang="lv-LV" sz="1400" b="1" dirty="0">
                        <a:solidFill>
                          <a:srgbClr val="FF0000"/>
                        </a:solidFill>
                        <a:effectLst/>
                        <a:latin typeface="Arial" panose="020B0604020202020204" pitchFamily="34" charset="0"/>
                        <a:cs typeface="Arial" panose="020B0604020202020204" pitchFamily="34" charset="0"/>
                      </a:endParaRPr>
                    </a:p>
                  </a:txBody>
                  <a:tcPr marL="8556" marR="8556" marT="8556" marB="8556" anchor="ctr">
                    <a:solidFill>
                      <a:schemeClr val="accent2">
                        <a:lumMod val="20000"/>
                        <a:lumOff val="80000"/>
                      </a:schemeClr>
                    </a:solidFill>
                  </a:tcPr>
                </a:tc>
                <a:tc>
                  <a:txBody>
                    <a:bodyPr/>
                    <a:lstStyle/>
                    <a:p>
                      <a:r>
                        <a:rPr lang="lv-LV" sz="1400" b="1" dirty="0">
                          <a:solidFill>
                            <a:schemeClr val="tx1"/>
                          </a:solidFill>
                          <a:effectLst/>
                        </a:rPr>
                        <a:t>Kūdras augsne aizņem vismaz 50 procentu no kopējās platības, kurā plānots īstenot projektu</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solidFill>
                      <a:schemeClr val="accent2">
                        <a:lumMod val="20000"/>
                        <a:lumOff val="80000"/>
                      </a:schemeClr>
                    </a:solidFill>
                  </a:tcPr>
                </a:tc>
                <a:tc>
                  <a:txBody>
                    <a:bodyPr/>
                    <a:lstStyle/>
                    <a:p>
                      <a:pPr algn="ctr"/>
                      <a:r>
                        <a:rPr lang="lv-LV" sz="1400" b="1">
                          <a:solidFill>
                            <a:schemeClr val="tx1"/>
                          </a:solidFill>
                          <a:effectLst/>
                        </a:rPr>
                        <a:t>25</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solidFill>
                      <a:schemeClr val="accent2">
                        <a:lumMod val="20000"/>
                        <a:lumOff val="80000"/>
                      </a:schemeClr>
                    </a:solidFill>
                  </a:tcPr>
                </a:tc>
                <a:tc rowSpan="2">
                  <a:txBody>
                    <a:bodyPr/>
                    <a:lstStyle/>
                    <a:p>
                      <a:pPr algn="ctr"/>
                      <a:r>
                        <a:rPr lang="lv-LV" sz="1400" b="1">
                          <a:solidFill>
                            <a:schemeClr val="tx1"/>
                          </a:solidFill>
                          <a:effectLst/>
                        </a:rPr>
                        <a:t>25</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solidFill>
                      <a:schemeClr val="accent2">
                        <a:lumMod val="20000"/>
                        <a:lumOff val="80000"/>
                      </a:schemeClr>
                    </a:solidFill>
                  </a:tcPr>
                </a:tc>
                <a:extLst>
                  <a:ext uri="{0D108BD9-81ED-4DB2-BD59-A6C34878D82A}">
                    <a16:rowId xmlns:a16="http://schemas.microsoft.com/office/drawing/2014/main" val="1675598494"/>
                  </a:ext>
                </a:extLst>
              </a:tr>
              <a:tr h="540167">
                <a:tc vMerge="1">
                  <a:txBody>
                    <a:bodyPr/>
                    <a:lstStyle/>
                    <a:p>
                      <a:endParaRPr lang="lv-LV"/>
                    </a:p>
                  </a:txBody>
                  <a:tcPr/>
                </a:tc>
                <a:tc vMerge="1">
                  <a:txBody>
                    <a:bodyPr/>
                    <a:lstStyle/>
                    <a:p>
                      <a:endParaRPr lang="lv-LV"/>
                    </a:p>
                  </a:txBody>
                  <a:tcPr/>
                </a:tc>
                <a:tc>
                  <a:txBody>
                    <a:bodyPr/>
                    <a:lstStyle/>
                    <a:p>
                      <a:r>
                        <a:rPr lang="lv-LV" sz="1400" b="1" dirty="0">
                          <a:solidFill>
                            <a:schemeClr val="tx1"/>
                          </a:solidFill>
                          <a:effectLst/>
                        </a:rPr>
                        <a:t>Kūdras augsne aizņem ne vairāk kā 50 procentu no kopējās platības, kurā plānots īstenot projektu</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solidFill>
                      <a:schemeClr val="accent2">
                        <a:lumMod val="20000"/>
                        <a:lumOff val="80000"/>
                      </a:schemeClr>
                    </a:solidFill>
                  </a:tcPr>
                </a:tc>
                <a:tc>
                  <a:txBody>
                    <a:bodyPr/>
                    <a:lstStyle/>
                    <a:p>
                      <a:pPr algn="ctr"/>
                      <a:r>
                        <a:rPr lang="lv-LV" sz="1400" b="1" dirty="0">
                          <a:solidFill>
                            <a:schemeClr val="tx1"/>
                          </a:solidFill>
                          <a:effectLst/>
                        </a:rPr>
                        <a:t>15</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solidFill>
                      <a:schemeClr val="accent2">
                        <a:lumMod val="20000"/>
                        <a:lumOff val="80000"/>
                      </a:schemeClr>
                    </a:solidFill>
                  </a:tcPr>
                </a:tc>
                <a:tc vMerge="1">
                  <a:txBody>
                    <a:bodyPr/>
                    <a:lstStyle/>
                    <a:p>
                      <a:endParaRPr lang="lv-LV"/>
                    </a:p>
                  </a:txBody>
                  <a:tcPr/>
                </a:tc>
                <a:extLst>
                  <a:ext uri="{0D108BD9-81ED-4DB2-BD59-A6C34878D82A}">
                    <a16:rowId xmlns:a16="http://schemas.microsoft.com/office/drawing/2014/main" val="196786537"/>
                  </a:ext>
                </a:extLst>
              </a:tr>
              <a:tr h="282155">
                <a:tc rowSpan="2">
                  <a:txBody>
                    <a:bodyPr/>
                    <a:lstStyle/>
                    <a:p>
                      <a:r>
                        <a:rPr lang="lv-LV" sz="1400" b="1">
                          <a:solidFill>
                            <a:schemeClr val="tx1"/>
                          </a:solidFill>
                          <a:effectLst/>
                        </a:rPr>
                        <a:t>4.</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rowSpan="2">
                  <a:txBody>
                    <a:bodyPr/>
                    <a:lstStyle/>
                    <a:p>
                      <a:r>
                        <a:rPr lang="lv-LV" sz="1400" b="1">
                          <a:solidFill>
                            <a:schemeClr val="tx1"/>
                          </a:solidFill>
                          <a:effectLst/>
                        </a:rPr>
                        <a:t>Krūmāji</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r>
                        <a:rPr lang="lv-LV" sz="1400" b="1">
                          <a:solidFill>
                            <a:schemeClr val="tx1"/>
                          </a:solidFill>
                          <a:effectLst/>
                        </a:rPr>
                        <a:t>Krūmāji aizņem vismaz 50 procentu no kopējās platības, kurā plānots īstenot projektu</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a:solidFill>
                            <a:schemeClr val="tx1"/>
                          </a:solidFill>
                          <a:effectLst/>
                        </a:rPr>
                        <a:t>20</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rowSpan="2">
                  <a:txBody>
                    <a:bodyPr/>
                    <a:lstStyle/>
                    <a:p>
                      <a:pPr algn="ctr"/>
                      <a:r>
                        <a:rPr lang="lv-LV" sz="1400" b="1">
                          <a:solidFill>
                            <a:schemeClr val="tx1"/>
                          </a:solidFill>
                          <a:effectLst/>
                        </a:rPr>
                        <a:t>20</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extLst>
                  <a:ext uri="{0D108BD9-81ED-4DB2-BD59-A6C34878D82A}">
                    <a16:rowId xmlns:a16="http://schemas.microsoft.com/office/drawing/2014/main" val="2918655927"/>
                  </a:ext>
                </a:extLst>
              </a:tr>
              <a:tr h="486815">
                <a:tc vMerge="1">
                  <a:txBody>
                    <a:bodyPr/>
                    <a:lstStyle/>
                    <a:p>
                      <a:endParaRPr lang="lv-LV"/>
                    </a:p>
                  </a:txBody>
                  <a:tcPr/>
                </a:tc>
                <a:tc vMerge="1">
                  <a:txBody>
                    <a:bodyPr/>
                    <a:lstStyle/>
                    <a:p>
                      <a:endParaRPr lang="lv-LV"/>
                    </a:p>
                  </a:txBody>
                  <a:tcPr/>
                </a:tc>
                <a:tc>
                  <a:txBody>
                    <a:bodyPr/>
                    <a:lstStyle/>
                    <a:p>
                      <a:r>
                        <a:rPr lang="lv-LV" sz="1400" b="1">
                          <a:solidFill>
                            <a:schemeClr val="tx1"/>
                          </a:solidFill>
                          <a:effectLst/>
                        </a:rPr>
                        <a:t>Krūmāji aizņem ne vairāk kā 50 procentu no kopējās platības, kurā plānots īstenot projektu</a:t>
                      </a:r>
                      <a:endParaRPr lang="lv-LV" sz="1400" b="1">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dirty="0">
                          <a:solidFill>
                            <a:schemeClr val="tx1"/>
                          </a:solidFill>
                          <a:effectLst/>
                        </a:rPr>
                        <a:t>10</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vMerge="1">
                  <a:txBody>
                    <a:bodyPr/>
                    <a:lstStyle/>
                    <a:p>
                      <a:endParaRPr lang="lv-LV"/>
                    </a:p>
                  </a:txBody>
                  <a:tcPr/>
                </a:tc>
                <a:extLst>
                  <a:ext uri="{0D108BD9-81ED-4DB2-BD59-A6C34878D82A}">
                    <a16:rowId xmlns:a16="http://schemas.microsoft.com/office/drawing/2014/main" val="3778092593"/>
                  </a:ext>
                </a:extLst>
              </a:tr>
              <a:tr h="798179">
                <a:tc>
                  <a:txBody>
                    <a:bodyPr/>
                    <a:lstStyle/>
                    <a:p>
                      <a:r>
                        <a:rPr lang="lv-LV" sz="1400" b="1" dirty="0">
                          <a:solidFill>
                            <a:schemeClr val="tx1"/>
                          </a:solidFill>
                          <a:effectLst/>
                        </a:rPr>
                        <a:t>5.</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r>
                        <a:rPr lang="lv-LV" sz="1400" b="1" dirty="0">
                          <a:solidFill>
                            <a:schemeClr val="tx1"/>
                          </a:solidFill>
                          <a:effectLst/>
                        </a:rPr>
                        <a:t>Meža ieaudzēšana paredzēta dabas aizsardzības plānā</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r>
                        <a:rPr lang="lv-LV" sz="1400" b="1" dirty="0">
                          <a:solidFill>
                            <a:schemeClr val="tx1"/>
                          </a:solidFill>
                          <a:effectLst/>
                        </a:rPr>
                        <a:t>Meža ieaudzēšana ir paredzēta īpaši aizsargājamās dabas teritorijas dabas aizsardzības plānā</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dirty="0">
                          <a:solidFill>
                            <a:schemeClr val="tx1"/>
                          </a:solidFill>
                          <a:effectLst/>
                        </a:rPr>
                        <a:t>20</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tc>
                  <a:txBody>
                    <a:bodyPr/>
                    <a:lstStyle/>
                    <a:p>
                      <a:pPr algn="ctr"/>
                      <a:r>
                        <a:rPr lang="lv-LV" sz="1400" b="1" dirty="0">
                          <a:solidFill>
                            <a:schemeClr val="tx1"/>
                          </a:solidFill>
                          <a:effectLst/>
                        </a:rPr>
                        <a:t>20</a:t>
                      </a:r>
                      <a:endParaRPr lang="lv-LV" sz="1400" b="1" dirty="0">
                        <a:solidFill>
                          <a:schemeClr val="tx1"/>
                        </a:solidFill>
                        <a:effectLst/>
                        <a:latin typeface="Arial" panose="020B0604020202020204" pitchFamily="34" charset="0"/>
                        <a:cs typeface="Arial" panose="020B0604020202020204" pitchFamily="34" charset="0"/>
                      </a:endParaRPr>
                    </a:p>
                  </a:txBody>
                  <a:tcPr marL="8556" marR="8556" marT="8556" marB="8556" anchor="ctr"/>
                </a:tc>
                <a:extLst>
                  <a:ext uri="{0D108BD9-81ED-4DB2-BD59-A6C34878D82A}">
                    <a16:rowId xmlns:a16="http://schemas.microsoft.com/office/drawing/2014/main" val="4165875594"/>
                  </a:ext>
                </a:extLst>
              </a:tr>
            </a:tbl>
          </a:graphicData>
        </a:graphic>
      </p:graphicFrame>
      <p:sp>
        <p:nvSpPr>
          <p:cNvPr id="6" name="Teksta vietturis 5">
            <a:extLst>
              <a:ext uri="{FF2B5EF4-FFF2-40B4-BE49-F238E27FC236}">
                <a16:creationId xmlns:a16="http://schemas.microsoft.com/office/drawing/2014/main" id="{BDADE776-5688-26C4-C660-5040569C202C}"/>
              </a:ext>
            </a:extLst>
          </p:cNvPr>
          <p:cNvSpPr>
            <a:spLocks noGrp="1"/>
          </p:cNvSpPr>
          <p:nvPr>
            <p:ph type="body" sz="quarter" idx="10"/>
          </p:nvPr>
        </p:nvSpPr>
        <p:spPr/>
        <p:txBody>
          <a:bodyPr/>
          <a:lstStyle/>
          <a:p>
            <a:endParaRPr lang="lv-LV"/>
          </a:p>
        </p:txBody>
      </p:sp>
    </p:spTree>
    <p:extLst>
      <p:ext uri="{BB962C8B-B14F-4D97-AF65-F5344CB8AC3E}">
        <p14:creationId xmlns:p14="http://schemas.microsoft.com/office/powerpoint/2010/main" val="2786718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3C034F6-EC6A-4A34-9EA4-E756FE731861}"/>
              </a:ext>
            </a:extLst>
          </p:cNvPr>
          <p:cNvSpPr txBox="1"/>
          <p:nvPr/>
        </p:nvSpPr>
        <p:spPr>
          <a:xfrm>
            <a:off x="1530157" y="75712"/>
            <a:ext cx="9509318" cy="1269897"/>
          </a:xfrm>
          <a:prstGeom prst="rect">
            <a:avLst/>
          </a:prstGeom>
        </p:spPr>
        <p:txBody>
          <a:bodyPr vert="horz" lIns="91440" tIns="45720" rIns="91440" bIns="45720" rtlCol="0" anchor="ctr">
            <a:normAutofit/>
          </a:bodyPr>
          <a:lstStyle/>
          <a:p>
            <a:pPr marL="0" indent="0" algn="ctr" defTabSz="914400">
              <a:lnSpc>
                <a:spcPct val="90000"/>
              </a:lnSpc>
              <a:spcBef>
                <a:spcPct val="0"/>
              </a:spcBef>
              <a:spcAft>
                <a:spcPts val="200"/>
              </a:spcAft>
            </a:pPr>
            <a:r>
              <a:rPr lang="en-US" sz="2800" b="1" kern="1200" dirty="0" err="1">
                <a:solidFill>
                  <a:schemeClr val="tx1"/>
                </a:solidFill>
                <a:latin typeface="Arial" panose="020B0604020202020204" pitchFamily="34" charset="0"/>
                <a:ea typeface="+mj-ea"/>
                <a:cs typeface="Arial" panose="020B0604020202020204" pitchFamily="34" charset="0"/>
              </a:rPr>
              <a:t>Projektu</a:t>
            </a:r>
            <a:r>
              <a:rPr lang="en-US" sz="2800" b="1" kern="1200" dirty="0">
                <a:solidFill>
                  <a:schemeClr val="tx1"/>
                </a:solidFill>
                <a:latin typeface="Arial" panose="020B0604020202020204" pitchFamily="34" charset="0"/>
                <a:ea typeface="+mj-ea"/>
                <a:cs typeface="Arial" panose="020B0604020202020204" pitchFamily="34" charset="0"/>
              </a:rPr>
              <a:t> atlases </a:t>
            </a:r>
            <a:r>
              <a:rPr lang="en-US" sz="2800" b="1" kern="1200" dirty="0" err="1">
                <a:solidFill>
                  <a:schemeClr val="tx1"/>
                </a:solidFill>
                <a:latin typeface="Arial" panose="020B0604020202020204" pitchFamily="34" charset="0"/>
                <a:ea typeface="+mj-ea"/>
                <a:cs typeface="Arial" panose="020B0604020202020204" pitchFamily="34" charset="0"/>
              </a:rPr>
              <a:t>kritēriji</a:t>
            </a:r>
            <a:r>
              <a:rPr lang="en-US" sz="2800" b="1" kern="1200" dirty="0">
                <a:solidFill>
                  <a:schemeClr val="tx1"/>
                </a:solidFill>
                <a:latin typeface="Arial" panose="020B0604020202020204" pitchFamily="34" charset="0"/>
                <a:ea typeface="+mj-ea"/>
                <a:cs typeface="Arial" panose="020B0604020202020204" pitchFamily="34" charset="0"/>
              </a:rPr>
              <a:t> (</a:t>
            </a:r>
            <a:r>
              <a:rPr lang="en-US" sz="2800" b="1" kern="1200" dirty="0" err="1">
                <a:solidFill>
                  <a:schemeClr val="tx1"/>
                </a:solidFill>
                <a:latin typeface="Arial" panose="020B0604020202020204" pitchFamily="34" charset="0"/>
                <a:ea typeface="+mj-ea"/>
                <a:cs typeface="Arial" panose="020B0604020202020204" pitchFamily="34" charset="0"/>
              </a:rPr>
              <a:t>ieaudzēšana</a:t>
            </a:r>
            <a:r>
              <a:rPr lang="en-US" sz="2800" b="1" kern="1200" dirty="0">
                <a:solidFill>
                  <a:schemeClr val="tx1"/>
                </a:solidFill>
                <a:latin typeface="Arial" panose="020B0604020202020204" pitchFamily="34" charset="0"/>
                <a:ea typeface="+mj-ea"/>
                <a:cs typeface="Arial" panose="020B0604020202020204" pitchFamily="34" charset="0"/>
              </a:rPr>
              <a:t>)</a:t>
            </a:r>
            <a:endParaRPr lang="en-US" sz="2800" b="1" kern="1200" dirty="0">
              <a:solidFill>
                <a:schemeClr val="tx1"/>
              </a:solidFill>
              <a:effectLst/>
              <a:latin typeface="Arial" panose="020B0604020202020204" pitchFamily="34" charset="0"/>
              <a:ea typeface="+mj-ea"/>
              <a:cs typeface="Arial" panose="020B0604020202020204" pitchFamily="34" charset="0"/>
            </a:endParaRPr>
          </a:p>
        </p:txBody>
      </p:sp>
      <p:sp>
        <p:nvSpPr>
          <p:cNvPr id="5" name="Slide Number Placeholder 4">
            <a:extLst>
              <a:ext uri="{FF2B5EF4-FFF2-40B4-BE49-F238E27FC236}">
                <a16:creationId xmlns:a16="http://schemas.microsoft.com/office/drawing/2014/main" id="{971FA39A-EA7E-4DBD-874D-FA4CE1FBB244}"/>
              </a:ext>
            </a:extLst>
          </p:cNvPr>
          <p:cNvSpPr>
            <a:spLocks noGrp="1"/>
          </p:cNvSpPr>
          <p:nvPr>
            <p:ph type="sldNum" sz="quarter" idx="13"/>
          </p:nvPr>
        </p:nvSpPr>
        <p:spPr>
          <a:xfrm>
            <a:off x="8610600" y="6356350"/>
            <a:ext cx="2743200" cy="365125"/>
          </a:xfrm>
        </p:spPr>
        <p:txBody>
          <a:bodyPr vert="horz" lIns="91440" tIns="45720" rIns="91440" bIns="45720" rtlCol="0" anchor="ctr">
            <a:normAutofit/>
          </a:bodyPr>
          <a:lstStyle/>
          <a:p>
            <a:pPr defTabSz="914400">
              <a:spcAft>
                <a:spcPts val="600"/>
              </a:spcAft>
            </a:pPr>
            <a:fld id="{4503EEEB-F15E-4925-815F-2D3BDC176C91}" type="slidenum">
              <a:rPr lang="en-US" sz="1200" smtClean="0">
                <a:solidFill>
                  <a:schemeClr val="tx1">
                    <a:lumMod val="50000"/>
                    <a:lumOff val="50000"/>
                  </a:schemeClr>
                </a:solidFill>
                <a:latin typeface="+mn-lt"/>
              </a:rPr>
              <a:pPr defTabSz="914400">
                <a:spcAft>
                  <a:spcPts val="600"/>
                </a:spcAft>
              </a:pPr>
              <a:t>17</a:t>
            </a:fld>
            <a:endParaRPr lang="en-US" sz="1200">
              <a:solidFill>
                <a:schemeClr val="tx1">
                  <a:lumMod val="50000"/>
                  <a:lumOff val="50000"/>
                </a:schemeClr>
              </a:solidFill>
              <a:latin typeface="+mn-lt"/>
            </a:endParaRPr>
          </a:p>
        </p:txBody>
      </p:sp>
      <p:sp>
        <p:nvSpPr>
          <p:cNvPr id="13" name="Content Placeholder 2">
            <a:extLst>
              <a:ext uri="{FF2B5EF4-FFF2-40B4-BE49-F238E27FC236}">
                <a16:creationId xmlns:a16="http://schemas.microsoft.com/office/drawing/2014/main" id="{0B01C435-FB57-48CF-822A-A18B9CA4D7CB}"/>
              </a:ext>
            </a:extLst>
          </p:cNvPr>
          <p:cNvSpPr txBox="1">
            <a:spLocks/>
          </p:cNvSpPr>
          <p:nvPr/>
        </p:nvSpPr>
        <p:spPr>
          <a:xfrm>
            <a:off x="485775" y="1514475"/>
            <a:ext cx="11199034" cy="446722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lv-LV" sz="1600" dirty="0"/>
          </a:p>
        </p:txBody>
      </p:sp>
      <p:graphicFrame>
        <p:nvGraphicFramePr>
          <p:cNvPr id="4" name="Tabula 3">
            <a:extLst>
              <a:ext uri="{FF2B5EF4-FFF2-40B4-BE49-F238E27FC236}">
                <a16:creationId xmlns:a16="http://schemas.microsoft.com/office/drawing/2014/main" id="{57B1A098-6816-22CB-7CA3-1F0543D6ACA8}"/>
              </a:ext>
            </a:extLst>
          </p:cNvPr>
          <p:cNvGraphicFramePr>
            <a:graphicFrameLocks noGrp="1"/>
          </p:cNvGraphicFramePr>
          <p:nvPr>
            <p:extLst>
              <p:ext uri="{D42A27DB-BD31-4B8C-83A1-F6EECF244321}">
                <p14:modId xmlns:p14="http://schemas.microsoft.com/office/powerpoint/2010/main" val="2394332038"/>
              </p:ext>
            </p:extLst>
          </p:nvPr>
        </p:nvGraphicFramePr>
        <p:xfrm>
          <a:off x="168161" y="1343025"/>
          <a:ext cx="11928589" cy="5608447"/>
        </p:xfrm>
        <a:graphic>
          <a:graphicData uri="http://schemas.openxmlformats.org/drawingml/2006/table">
            <a:tbl>
              <a:tblPr>
                <a:tableStyleId>{616DA210-FB5B-4158-B5E0-FEB733F419BA}</a:tableStyleId>
              </a:tblPr>
              <a:tblGrid>
                <a:gridCol w="414322">
                  <a:extLst>
                    <a:ext uri="{9D8B030D-6E8A-4147-A177-3AD203B41FA5}">
                      <a16:colId xmlns:a16="http://schemas.microsoft.com/office/drawing/2014/main" val="50879517"/>
                    </a:ext>
                  </a:extLst>
                </a:gridCol>
                <a:gridCol w="1129027">
                  <a:extLst>
                    <a:ext uri="{9D8B030D-6E8A-4147-A177-3AD203B41FA5}">
                      <a16:colId xmlns:a16="http://schemas.microsoft.com/office/drawing/2014/main" val="451509718"/>
                    </a:ext>
                  </a:extLst>
                </a:gridCol>
                <a:gridCol w="9343938">
                  <a:extLst>
                    <a:ext uri="{9D8B030D-6E8A-4147-A177-3AD203B41FA5}">
                      <a16:colId xmlns:a16="http://schemas.microsoft.com/office/drawing/2014/main" val="1933892545"/>
                    </a:ext>
                  </a:extLst>
                </a:gridCol>
                <a:gridCol w="515496">
                  <a:extLst>
                    <a:ext uri="{9D8B030D-6E8A-4147-A177-3AD203B41FA5}">
                      <a16:colId xmlns:a16="http://schemas.microsoft.com/office/drawing/2014/main" val="2035360891"/>
                    </a:ext>
                  </a:extLst>
                </a:gridCol>
                <a:gridCol w="525806">
                  <a:extLst>
                    <a:ext uri="{9D8B030D-6E8A-4147-A177-3AD203B41FA5}">
                      <a16:colId xmlns:a16="http://schemas.microsoft.com/office/drawing/2014/main" val="1871538710"/>
                    </a:ext>
                  </a:extLst>
                </a:gridCol>
              </a:tblGrid>
              <a:tr h="804233">
                <a:tc rowSpan="3">
                  <a:txBody>
                    <a:bodyPr/>
                    <a:lstStyle/>
                    <a:p>
                      <a:pPr algn="l" fontAlgn="ctr">
                        <a:spcBef>
                          <a:spcPts val="0"/>
                        </a:spcBef>
                        <a:spcAft>
                          <a:spcPts val="0"/>
                        </a:spcAft>
                      </a:pPr>
                      <a:r>
                        <a:rPr lang="lv-LV" sz="1400" b="1" u="none" strike="noStrike">
                          <a:solidFill>
                            <a:schemeClr val="tx1"/>
                          </a:solidFill>
                          <a:effectLst/>
                        </a:rPr>
                        <a:t>6.</a:t>
                      </a:r>
                      <a:endParaRPr lang="lv-LV" sz="1400" b="1" i="0" u="none" strike="noStrike">
                        <a:solidFill>
                          <a:schemeClr val="tx1"/>
                        </a:solidFill>
                        <a:effectLst/>
                        <a:latin typeface="Arial" panose="020B0604020202020204" pitchFamily="34" charset="0"/>
                      </a:endParaRPr>
                    </a:p>
                  </a:txBody>
                  <a:tcPr marL="39123" marR="39123" marT="19561" marB="19561"/>
                </a:tc>
                <a:tc rowSpan="3">
                  <a:txBody>
                    <a:bodyPr/>
                    <a:lstStyle/>
                    <a:p>
                      <a:pPr algn="l" fontAlgn="ctr">
                        <a:spcBef>
                          <a:spcPts val="0"/>
                        </a:spcBef>
                        <a:spcAft>
                          <a:spcPts val="0"/>
                        </a:spcAft>
                      </a:pPr>
                      <a:r>
                        <a:rPr lang="lv-LV" sz="1400" b="1" u="none" strike="noStrike" dirty="0">
                          <a:solidFill>
                            <a:schemeClr val="tx1"/>
                          </a:solidFill>
                          <a:effectLst/>
                        </a:rPr>
                        <a:t>Atbalsta pretendents</a:t>
                      </a:r>
                      <a:endParaRPr lang="lv-LV" sz="1400" b="1" i="0" u="none" strike="noStrike" dirty="0">
                        <a:solidFill>
                          <a:schemeClr val="tx1"/>
                        </a:solidFill>
                        <a:effectLst/>
                        <a:latin typeface="Arial" panose="020B0604020202020204" pitchFamily="34" charset="0"/>
                      </a:endParaRPr>
                    </a:p>
                  </a:txBody>
                  <a:tcPr marL="39123" marR="39123" marT="19561" marB="19561"/>
                </a:tc>
                <a:tc>
                  <a:txBody>
                    <a:bodyPr/>
                    <a:lstStyle/>
                    <a:p>
                      <a:pPr algn="l" fontAlgn="ctr">
                        <a:spcBef>
                          <a:spcPts val="0"/>
                        </a:spcBef>
                        <a:spcAft>
                          <a:spcPts val="0"/>
                        </a:spcAft>
                      </a:pPr>
                      <a:r>
                        <a:rPr lang="lv-LV" sz="1400" b="1" u="none" strike="noStrike" dirty="0">
                          <a:solidFill>
                            <a:schemeClr val="tx1"/>
                          </a:solidFill>
                          <a:effectLst/>
                        </a:rPr>
                        <a:t>Pretendentam (fiziskai personai) ir augstākā vai vidējā speciālā mežsaimnieciskā izglītība vai pretendents ir meža īpašnieku kooperatīva (mežsaimniecības pakalpojumu kooperatīvās sabiedrības) vai biedrību un nodibinājumu reģistrā reģistrētas meža īpašnieku biedrības biedrs</a:t>
                      </a:r>
                      <a:r>
                        <a:rPr lang="lv-LV" sz="1400" b="1" u="none" strike="noStrike" baseline="30000" dirty="0">
                          <a:solidFill>
                            <a:schemeClr val="tx1"/>
                          </a:solidFill>
                          <a:effectLst/>
                        </a:rPr>
                        <a:t>1</a:t>
                      </a:r>
                      <a:endParaRPr lang="lv-LV" sz="1400" b="1" i="0" u="none" strike="noStrike" dirty="0">
                        <a:solidFill>
                          <a:schemeClr val="tx1"/>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a:solidFill>
                            <a:schemeClr val="tx1"/>
                          </a:solidFill>
                          <a:effectLst/>
                        </a:rPr>
                        <a:t>15</a:t>
                      </a:r>
                      <a:endParaRPr lang="lv-LV" sz="1400" b="1" i="0" u="none" strike="noStrike">
                        <a:solidFill>
                          <a:schemeClr val="tx1"/>
                        </a:solidFill>
                        <a:effectLst/>
                        <a:latin typeface="Arial" panose="020B0604020202020204" pitchFamily="34" charset="0"/>
                      </a:endParaRPr>
                    </a:p>
                  </a:txBody>
                  <a:tcPr marL="13584" marR="13584" marT="13584" marB="13584" anchor="ctr"/>
                </a:tc>
                <a:tc rowSpan="3">
                  <a:txBody>
                    <a:bodyPr/>
                    <a:lstStyle/>
                    <a:p>
                      <a:pPr algn="ctr" fontAlgn="ctr">
                        <a:spcBef>
                          <a:spcPts val="0"/>
                        </a:spcBef>
                        <a:spcAft>
                          <a:spcPts val="0"/>
                        </a:spcAft>
                      </a:pPr>
                      <a:r>
                        <a:rPr lang="lv-LV" sz="1400" b="1" u="none" strike="noStrike" dirty="0">
                          <a:solidFill>
                            <a:schemeClr val="tx1"/>
                          </a:solidFill>
                          <a:effectLst/>
                        </a:rPr>
                        <a:t>15</a:t>
                      </a:r>
                      <a:endParaRPr lang="lv-LV" sz="1400" b="1" i="0" u="none" strike="noStrike" dirty="0">
                        <a:solidFill>
                          <a:schemeClr val="tx1"/>
                        </a:solidFill>
                        <a:effectLst/>
                        <a:latin typeface="Arial" panose="020B0604020202020204" pitchFamily="34" charset="0"/>
                      </a:endParaRPr>
                    </a:p>
                  </a:txBody>
                  <a:tcPr marL="39123" marR="39123" marT="19561" marB="19561"/>
                </a:tc>
                <a:extLst>
                  <a:ext uri="{0D108BD9-81ED-4DB2-BD59-A6C34878D82A}">
                    <a16:rowId xmlns:a16="http://schemas.microsoft.com/office/drawing/2014/main" val="3008679494"/>
                  </a:ext>
                </a:extLst>
              </a:tr>
              <a:tr h="776917">
                <a:tc vMerge="1">
                  <a:txBody>
                    <a:bodyPr/>
                    <a:lstStyle/>
                    <a:p>
                      <a:endParaRPr lang="lv-LV"/>
                    </a:p>
                  </a:txBody>
                  <a:tcPr/>
                </a:tc>
                <a:tc vMerge="1">
                  <a:txBody>
                    <a:bodyPr/>
                    <a:lstStyle/>
                    <a:p>
                      <a:endParaRPr lang="lv-LV"/>
                    </a:p>
                  </a:txBody>
                  <a:tcPr/>
                </a:tc>
                <a:tc>
                  <a:txBody>
                    <a:bodyPr/>
                    <a:lstStyle/>
                    <a:p>
                      <a:pPr algn="l" fontAlgn="ctr">
                        <a:spcBef>
                          <a:spcPts val="0"/>
                        </a:spcBef>
                        <a:spcAft>
                          <a:spcPts val="0"/>
                        </a:spcAft>
                      </a:pPr>
                      <a:r>
                        <a:rPr lang="lv-LV" sz="1400" b="1" u="none" strike="noStrike" dirty="0">
                          <a:solidFill>
                            <a:schemeClr val="tx1"/>
                          </a:solidFill>
                          <a:effectLst/>
                        </a:rPr>
                        <a:t>Pretendents (fiziska persona) ir apguvis mežsaimniecības mācību kursu </a:t>
                      </a:r>
                      <a:r>
                        <a:rPr lang="lv-LV" sz="1400" b="1" u="none" strike="noStrike" dirty="0">
                          <a:solidFill>
                            <a:srgbClr val="FF0000"/>
                          </a:solidFill>
                          <a:effectLst/>
                        </a:rPr>
                        <a:t>Lauku attīstības programmas 2014.–2020</a:t>
                      </a:r>
                      <a:r>
                        <a:rPr lang="lv-LV" sz="1400" b="1" u="none" strike="noStrike" dirty="0">
                          <a:solidFill>
                            <a:schemeClr val="tx1"/>
                          </a:solidFill>
                          <a:effectLst/>
                        </a:rPr>
                        <a:t>. gadam pasākuma "Zināšanu pārneses un informācijas pasākumi" apakšpasākumā "Profesionālās izglītības un prasmju apguves pasākumi" </a:t>
                      </a:r>
                      <a:r>
                        <a:rPr lang="lv-LV" sz="1400" b="1" u="none" strike="noStrike" dirty="0">
                          <a:solidFill>
                            <a:srgbClr val="FF0000"/>
                          </a:solidFill>
                          <a:effectLst/>
                        </a:rPr>
                        <a:t>un</a:t>
                      </a:r>
                      <a:r>
                        <a:rPr lang="lv-LV" sz="1400" b="1" u="none" strike="noStrike" dirty="0">
                          <a:solidFill>
                            <a:schemeClr val="tx1"/>
                          </a:solidFill>
                          <a:effectLst/>
                        </a:rPr>
                        <a:t> mežsaimniecības mācību kursu </a:t>
                      </a:r>
                      <a:r>
                        <a:rPr lang="lv-LV" sz="1400" b="1" u="none" strike="noStrike" dirty="0">
                          <a:solidFill>
                            <a:srgbClr val="FF0000"/>
                          </a:solidFill>
                          <a:effectLst/>
                        </a:rPr>
                        <a:t>Latvijas Kopējās lauksaimniecības politikas stratēģiskā plāna 2023.–2027</a:t>
                      </a:r>
                      <a:r>
                        <a:rPr lang="lv-LV" sz="1400" b="1" u="none" strike="noStrike" dirty="0">
                          <a:solidFill>
                            <a:schemeClr val="tx1"/>
                          </a:solidFill>
                          <a:effectLst/>
                        </a:rPr>
                        <a:t>. gadam intervencē "Profesionālo zināšanu un prasmju pilnveide"</a:t>
                      </a:r>
                      <a:endParaRPr lang="lv-LV" sz="1400" b="1" i="0" u="none" strike="noStrike" dirty="0">
                        <a:solidFill>
                          <a:schemeClr val="tx1"/>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dirty="0">
                          <a:solidFill>
                            <a:schemeClr val="tx1"/>
                          </a:solidFill>
                          <a:effectLst/>
                        </a:rPr>
                        <a:t>10</a:t>
                      </a:r>
                      <a:endParaRPr lang="lv-LV" sz="1400" b="1" i="0" u="none" strike="noStrike" dirty="0">
                        <a:solidFill>
                          <a:schemeClr val="tx1"/>
                        </a:solidFill>
                        <a:effectLst/>
                        <a:latin typeface="Arial" panose="020B0604020202020204" pitchFamily="34" charset="0"/>
                      </a:endParaRPr>
                    </a:p>
                  </a:txBody>
                  <a:tcPr marL="13584" marR="13584" marT="13584" marB="13584" anchor="ctr"/>
                </a:tc>
                <a:tc vMerge="1">
                  <a:txBody>
                    <a:bodyPr/>
                    <a:lstStyle/>
                    <a:p>
                      <a:endParaRPr lang="lv-LV"/>
                    </a:p>
                  </a:txBody>
                  <a:tcPr/>
                </a:tc>
                <a:extLst>
                  <a:ext uri="{0D108BD9-81ED-4DB2-BD59-A6C34878D82A}">
                    <a16:rowId xmlns:a16="http://schemas.microsoft.com/office/drawing/2014/main" val="1461192750"/>
                  </a:ext>
                </a:extLst>
              </a:tr>
              <a:tr h="871120">
                <a:tc vMerge="1">
                  <a:txBody>
                    <a:bodyPr/>
                    <a:lstStyle/>
                    <a:p>
                      <a:endParaRPr lang="lv-LV"/>
                    </a:p>
                  </a:txBody>
                  <a:tcPr/>
                </a:tc>
                <a:tc vMerge="1">
                  <a:txBody>
                    <a:bodyPr/>
                    <a:lstStyle/>
                    <a:p>
                      <a:endParaRPr lang="lv-LV"/>
                    </a:p>
                  </a:txBody>
                  <a:tcPr/>
                </a:tc>
                <a:tc>
                  <a:txBody>
                    <a:bodyPr/>
                    <a:lstStyle/>
                    <a:p>
                      <a:pPr algn="l" fontAlgn="ctr">
                        <a:spcBef>
                          <a:spcPts val="0"/>
                        </a:spcBef>
                        <a:spcAft>
                          <a:spcPts val="0"/>
                        </a:spcAft>
                      </a:pPr>
                      <a:r>
                        <a:rPr lang="lv-LV" sz="1400" b="1" u="none" strike="noStrike" dirty="0">
                          <a:solidFill>
                            <a:schemeClr val="tx1"/>
                          </a:solidFill>
                          <a:effectLst/>
                        </a:rPr>
                        <a:t>Pretendents (fiziska persona) ir apguvis mežsaimniecības mācību kursu Lauku attīstības programmas 2014.–2020. gadam pasākuma "Zināšanu pārneses un informācijas pasākumi" apakšpasākumā "Profesionālās izglītības un prasmju apguves pasākumi" vai mežsaimniecības mācību kursu Latvijas Kopējās lauksaimniecības politikas stratēģiskā plāna 2023.–2027. gadam intervencē "Profesionālo zināšanu un prasmju pilnveide"</a:t>
                      </a:r>
                      <a:endParaRPr lang="lv-LV" sz="1400" b="1" i="0" u="none" strike="noStrike" dirty="0">
                        <a:solidFill>
                          <a:schemeClr val="tx1"/>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dirty="0">
                          <a:solidFill>
                            <a:schemeClr val="tx1"/>
                          </a:solidFill>
                          <a:effectLst/>
                        </a:rPr>
                        <a:t>5</a:t>
                      </a:r>
                      <a:endParaRPr lang="lv-LV" sz="1400" b="1" i="0" u="none" strike="noStrike" dirty="0">
                        <a:solidFill>
                          <a:schemeClr val="tx1"/>
                        </a:solidFill>
                        <a:effectLst/>
                        <a:latin typeface="Arial" panose="020B0604020202020204" pitchFamily="34" charset="0"/>
                      </a:endParaRPr>
                    </a:p>
                  </a:txBody>
                  <a:tcPr marL="13584" marR="13584" marT="13584" marB="13584" anchor="ctr"/>
                </a:tc>
                <a:tc vMerge="1">
                  <a:txBody>
                    <a:bodyPr/>
                    <a:lstStyle/>
                    <a:p>
                      <a:endParaRPr lang="lv-LV"/>
                    </a:p>
                  </a:txBody>
                  <a:tcPr/>
                </a:tc>
                <a:extLst>
                  <a:ext uri="{0D108BD9-81ED-4DB2-BD59-A6C34878D82A}">
                    <a16:rowId xmlns:a16="http://schemas.microsoft.com/office/drawing/2014/main" val="905067253"/>
                  </a:ext>
                </a:extLst>
              </a:tr>
              <a:tr h="240198">
                <a:tc rowSpan="4">
                  <a:txBody>
                    <a:bodyPr/>
                    <a:lstStyle/>
                    <a:p>
                      <a:pPr algn="l" fontAlgn="ctr">
                        <a:spcBef>
                          <a:spcPts val="0"/>
                        </a:spcBef>
                        <a:spcAft>
                          <a:spcPts val="0"/>
                        </a:spcAft>
                      </a:pPr>
                      <a:r>
                        <a:rPr lang="lv-LV" sz="1400" b="1" u="none" strike="noStrike">
                          <a:solidFill>
                            <a:schemeClr val="tx1"/>
                          </a:solidFill>
                          <a:effectLst/>
                        </a:rPr>
                        <a:t>7.</a:t>
                      </a:r>
                      <a:endParaRPr lang="lv-LV" sz="1400" b="1" i="0" u="none" strike="noStrike">
                        <a:solidFill>
                          <a:schemeClr val="tx1"/>
                        </a:solidFill>
                        <a:effectLst/>
                        <a:latin typeface="Arial" panose="020B0604020202020204" pitchFamily="34" charset="0"/>
                      </a:endParaRPr>
                    </a:p>
                  </a:txBody>
                  <a:tcPr marL="39123" marR="39123" marT="19561" marB="19561"/>
                </a:tc>
                <a:tc rowSpan="4">
                  <a:txBody>
                    <a:bodyPr/>
                    <a:lstStyle/>
                    <a:p>
                      <a:pPr algn="l" fontAlgn="ctr">
                        <a:spcBef>
                          <a:spcPts val="0"/>
                        </a:spcBef>
                        <a:spcAft>
                          <a:spcPts val="0"/>
                        </a:spcAft>
                      </a:pPr>
                      <a:r>
                        <a:rPr lang="lv-LV" sz="1400" b="1" u="none" strike="noStrike">
                          <a:solidFill>
                            <a:schemeClr val="tx1"/>
                          </a:solidFill>
                          <a:effectLst/>
                        </a:rPr>
                        <a:t>Īpašumā esošā meža platība</a:t>
                      </a:r>
                      <a:endParaRPr lang="lv-LV" sz="1400" b="1" i="0" u="none" strike="noStrike">
                        <a:solidFill>
                          <a:schemeClr val="tx1"/>
                        </a:solidFill>
                        <a:effectLst/>
                        <a:latin typeface="Arial" panose="020B0604020202020204" pitchFamily="34" charset="0"/>
                      </a:endParaRPr>
                    </a:p>
                  </a:txBody>
                  <a:tcPr marL="39123" marR="39123" marT="19561" marB="19561"/>
                </a:tc>
                <a:tc>
                  <a:txBody>
                    <a:bodyPr/>
                    <a:lstStyle/>
                    <a:p>
                      <a:pPr algn="l" fontAlgn="ctr">
                        <a:spcBef>
                          <a:spcPts val="0"/>
                        </a:spcBef>
                        <a:spcAft>
                          <a:spcPts val="0"/>
                        </a:spcAft>
                      </a:pPr>
                      <a:r>
                        <a:rPr lang="lv-LV" sz="1400" b="1" u="none" strike="noStrike">
                          <a:solidFill>
                            <a:schemeClr val="tx1"/>
                          </a:solidFill>
                          <a:effectLst/>
                        </a:rPr>
                        <a:t>Līdz 50 ha (ieskaitot)</a:t>
                      </a:r>
                      <a:endParaRPr lang="lv-LV" sz="1400" b="1" i="0" u="none" strike="noStrike">
                        <a:solidFill>
                          <a:schemeClr val="tx1"/>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a:solidFill>
                            <a:schemeClr val="tx1"/>
                          </a:solidFill>
                          <a:effectLst/>
                        </a:rPr>
                        <a:t>15</a:t>
                      </a:r>
                      <a:endParaRPr lang="lv-LV" sz="1400" b="1" i="0" u="none" strike="noStrike">
                        <a:solidFill>
                          <a:schemeClr val="tx1"/>
                        </a:solidFill>
                        <a:effectLst/>
                        <a:latin typeface="Arial" panose="020B0604020202020204" pitchFamily="34" charset="0"/>
                      </a:endParaRPr>
                    </a:p>
                  </a:txBody>
                  <a:tcPr marL="13584" marR="13584" marT="13584" marB="13584" anchor="ctr"/>
                </a:tc>
                <a:tc rowSpan="4">
                  <a:txBody>
                    <a:bodyPr/>
                    <a:lstStyle/>
                    <a:p>
                      <a:pPr algn="ctr" fontAlgn="ctr">
                        <a:spcBef>
                          <a:spcPts val="0"/>
                        </a:spcBef>
                        <a:spcAft>
                          <a:spcPts val="0"/>
                        </a:spcAft>
                      </a:pPr>
                      <a:r>
                        <a:rPr lang="lv-LV" sz="1400" b="1" u="none" strike="noStrike" dirty="0">
                          <a:solidFill>
                            <a:schemeClr val="tx1"/>
                          </a:solidFill>
                          <a:effectLst/>
                        </a:rPr>
                        <a:t>15</a:t>
                      </a:r>
                      <a:endParaRPr lang="lv-LV" sz="1400" b="1" i="0" u="none" strike="noStrike" dirty="0">
                        <a:solidFill>
                          <a:schemeClr val="tx1"/>
                        </a:solidFill>
                        <a:effectLst/>
                        <a:latin typeface="Arial" panose="020B0604020202020204" pitchFamily="34" charset="0"/>
                      </a:endParaRPr>
                    </a:p>
                  </a:txBody>
                  <a:tcPr marL="39123" marR="39123" marT="19561" marB="19561"/>
                </a:tc>
                <a:extLst>
                  <a:ext uri="{0D108BD9-81ED-4DB2-BD59-A6C34878D82A}">
                    <a16:rowId xmlns:a16="http://schemas.microsoft.com/office/drawing/2014/main" val="4075765953"/>
                  </a:ext>
                </a:extLst>
              </a:tr>
              <a:tr h="240198">
                <a:tc vMerge="1">
                  <a:txBody>
                    <a:bodyPr/>
                    <a:lstStyle/>
                    <a:p>
                      <a:endParaRPr lang="lv-LV"/>
                    </a:p>
                  </a:txBody>
                  <a:tcPr/>
                </a:tc>
                <a:tc vMerge="1">
                  <a:txBody>
                    <a:bodyPr/>
                    <a:lstStyle/>
                    <a:p>
                      <a:endParaRPr lang="lv-LV"/>
                    </a:p>
                  </a:txBody>
                  <a:tcPr/>
                </a:tc>
                <a:tc>
                  <a:txBody>
                    <a:bodyPr/>
                    <a:lstStyle/>
                    <a:p>
                      <a:pPr algn="l" fontAlgn="ctr">
                        <a:spcBef>
                          <a:spcPts val="0"/>
                        </a:spcBef>
                        <a:spcAft>
                          <a:spcPts val="0"/>
                        </a:spcAft>
                      </a:pPr>
                      <a:r>
                        <a:rPr lang="lv-LV" sz="1400" b="1" u="none" strike="noStrike">
                          <a:solidFill>
                            <a:schemeClr val="tx1"/>
                          </a:solidFill>
                          <a:effectLst/>
                        </a:rPr>
                        <a:t>No 50,1 līdz 200 ha (ieskaitot)</a:t>
                      </a:r>
                      <a:endParaRPr lang="lv-LV" sz="1400" b="1" i="0" u="none" strike="noStrike">
                        <a:solidFill>
                          <a:schemeClr val="tx1"/>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dirty="0">
                          <a:solidFill>
                            <a:schemeClr val="tx1"/>
                          </a:solidFill>
                          <a:effectLst/>
                        </a:rPr>
                        <a:t>10</a:t>
                      </a:r>
                      <a:endParaRPr lang="lv-LV" sz="1400" b="1" i="0" u="none" strike="noStrike" dirty="0">
                        <a:solidFill>
                          <a:schemeClr val="tx1"/>
                        </a:solidFill>
                        <a:effectLst/>
                        <a:latin typeface="Arial" panose="020B0604020202020204" pitchFamily="34" charset="0"/>
                      </a:endParaRPr>
                    </a:p>
                  </a:txBody>
                  <a:tcPr marL="13584" marR="13584" marT="13584" marB="13584" anchor="ctr"/>
                </a:tc>
                <a:tc vMerge="1">
                  <a:txBody>
                    <a:bodyPr/>
                    <a:lstStyle/>
                    <a:p>
                      <a:endParaRPr lang="lv-LV"/>
                    </a:p>
                  </a:txBody>
                  <a:tcPr/>
                </a:tc>
                <a:extLst>
                  <a:ext uri="{0D108BD9-81ED-4DB2-BD59-A6C34878D82A}">
                    <a16:rowId xmlns:a16="http://schemas.microsoft.com/office/drawing/2014/main" val="3002736400"/>
                  </a:ext>
                </a:extLst>
              </a:tr>
              <a:tr h="240198">
                <a:tc vMerge="1">
                  <a:txBody>
                    <a:bodyPr/>
                    <a:lstStyle/>
                    <a:p>
                      <a:endParaRPr lang="lv-LV"/>
                    </a:p>
                  </a:txBody>
                  <a:tcPr/>
                </a:tc>
                <a:tc vMerge="1">
                  <a:txBody>
                    <a:bodyPr/>
                    <a:lstStyle/>
                    <a:p>
                      <a:endParaRPr lang="lv-LV"/>
                    </a:p>
                  </a:txBody>
                  <a:tcPr/>
                </a:tc>
                <a:tc>
                  <a:txBody>
                    <a:bodyPr/>
                    <a:lstStyle/>
                    <a:p>
                      <a:pPr algn="l" fontAlgn="ctr">
                        <a:spcBef>
                          <a:spcPts val="0"/>
                        </a:spcBef>
                        <a:spcAft>
                          <a:spcPts val="0"/>
                        </a:spcAft>
                      </a:pPr>
                      <a:r>
                        <a:rPr lang="lv-LV" sz="1400" b="1" u="none" strike="noStrike" dirty="0">
                          <a:solidFill>
                            <a:schemeClr val="tx1"/>
                          </a:solidFill>
                          <a:effectLst/>
                        </a:rPr>
                        <a:t>No 200,1 līdz 500 ha (ieskaitot)</a:t>
                      </a:r>
                      <a:endParaRPr lang="lv-LV" sz="1400" b="1" i="0" u="none" strike="noStrike" dirty="0">
                        <a:solidFill>
                          <a:schemeClr val="tx1"/>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dirty="0">
                          <a:solidFill>
                            <a:schemeClr val="tx1"/>
                          </a:solidFill>
                          <a:effectLst/>
                        </a:rPr>
                        <a:t>5</a:t>
                      </a:r>
                      <a:endParaRPr lang="lv-LV" sz="1400" b="1" i="0" u="none" strike="noStrike" dirty="0">
                        <a:solidFill>
                          <a:schemeClr val="tx1"/>
                        </a:solidFill>
                        <a:effectLst/>
                        <a:latin typeface="Arial" panose="020B0604020202020204" pitchFamily="34" charset="0"/>
                      </a:endParaRPr>
                    </a:p>
                  </a:txBody>
                  <a:tcPr marL="13584" marR="13584" marT="13584" marB="13584" anchor="ctr"/>
                </a:tc>
                <a:tc vMerge="1">
                  <a:txBody>
                    <a:bodyPr/>
                    <a:lstStyle/>
                    <a:p>
                      <a:endParaRPr lang="lv-LV"/>
                    </a:p>
                  </a:txBody>
                  <a:tcPr/>
                </a:tc>
                <a:extLst>
                  <a:ext uri="{0D108BD9-81ED-4DB2-BD59-A6C34878D82A}">
                    <a16:rowId xmlns:a16="http://schemas.microsoft.com/office/drawing/2014/main" val="595762423"/>
                  </a:ext>
                </a:extLst>
              </a:tr>
              <a:tr h="240198">
                <a:tc vMerge="1">
                  <a:txBody>
                    <a:bodyPr/>
                    <a:lstStyle/>
                    <a:p>
                      <a:endParaRPr lang="lv-LV"/>
                    </a:p>
                  </a:txBody>
                  <a:tcPr/>
                </a:tc>
                <a:tc vMerge="1">
                  <a:txBody>
                    <a:bodyPr/>
                    <a:lstStyle/>
                    <a:p>
                      <a:endParaRPr lang="lv-LV"/>
                    </a:p>
                  </a:txBody>
                  <a:tcPr/>
                </a:tc>
                <a:tc>
                  <a:txBody>
                    <a:bodyPr/>
                    <a:lstStyle/>
                    <a:p>
                      <a:pPr algn="l" fontAlgn="ctr">
                        <a:spcBef>
                          <a:spcPts val="0"/>
                        </a:spcBef>
                        <a:spcAft>
                          <a:spcPts val="0"/>
                        </a:spcAft>
                      </a:pPr>
                      <a:r>
                        <a:rPr lang="lv-LV" sz="1400" b="1" u="none" strike="noStrike" dirty="0">
                          <a:solidFill>
                            <a:schemeClr val="tx1"/>
                          </a:solidFill>
                          <a:effectLst/>
                        </a:rPr>
                        <a:t>Vairāk nekā 500,1 ha</a:t>
                      </a:r>
                      <a:endParaRPr lang="lv-LV" sz="1400" b="1" i="0" u="none" strike="noStrike" dirty="0">
                        <a:solidFill>
                          <a:schemeClr val="tx1"/>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dirty="0">
                          <a:solidFill>
                            <a:schemeClr val="tx1"/>
                          </a:solidFill>
                          <a:effectLst/>
                        </a:rPr>
                        <a:t>0</a:t>
                      </a:r>
                      <a:endParaRPr lang="lv-LV" sz="1400" b="1" i="0" u="none" strike="noStrike" dirty="0">
                        <a:solidFill>
                          <a:schemeClr val="tx1"/>
                        </a:solidFill>
                        <a:effectLst/>
                        <a:latin typeface="Arial" panose="020B0604020202020204" pitchFamily="34" charset="0"/>
                      </a:endParaRPr>
                    </a:p>
                  </a:txBody>
                  <a:tcPr marL="13584" marR="13584" marT="13584" marB="13584" anchor="ctr"/>
                </a:tc>
                <a:tc vMerge="1">
                  <a:txBody>
                    <a:bodyPr/>
                    <a:lstStyle/>
                    <a:p>
                      <a:endParaRPr lang="lv-LV"/>
                    </a:p>
                  </a:txBody>
                  <a:tcPr/>
                </a:tc>
                <a:extLst>
                  <a:ext uri="{0D108BD9-81ED-4DB2-BD59-A6C34878D82A}">
                    <a16:rowId xmlns:a16="http://schemas.microsoft.com/office/drawing/2014/main" val="3837416764"/>
                  </a:ext>
                </a:extLst>
              </a:tr>
              <a:tr h="240198">
                <a:tc rowSpan="2">
                  <a:txBody>
                    <a:bodyPr/>
                    <a:lstStyle/>
                    <a:p>
                      <a:pPr algn="l" fontAlgn="ctr">
                        <a:spcBef>
                          <a:spcPts val="0"/>
                        </a:spcBef>
                        <a:spcAft>
                          <a:spcPts val="0"/>
                        </a:spcAft>
                      </a:pPr>
                      <a:r>
                        <a:rPr lang="lv-LV" sz="1400" b="1" u="none" strike="noStrike">
                          <a:solidFill>
                            <a:schemeClr val="tx1"/>
                          </a:solidFill>
                          <a:effectLst/>
                        </a:rPr>
                        <a:t>8.</a:t>
                      </a:r>
                      <a:endParaRPr lang="lv-LV" sz="1400" b="1" i="0" u="none" strike="noStrike">
                        <a:solidFill>
                          <a:schemeClr val="tx1"/>
                        </a:solidFill>
                        <a:effectLst/>
                        <a:latin typeface="Arial" panose="020B0604020202020204" pitchFamily="34" charset="0"/>
                      </a:endParaRPr>
                    </a:p>
                  </a:txBody>
                  <a:tcPr marL="39123" marR="39123" marT="19561" marB="19561"/>
                </a:tc>
                <a:tc rowSpan="2">
                  <a:txBody>
                    <a:bodyPr/>
                    <a:lstStyle/>
                    <a:p>
                      <a:pPr algn="l" fontAlgn="ctr">
                        <a:spcBef>
                          <a:spcPts val="0"/>
                        </a:spcBef>
                        <a:spcAft>
                          <a:spcPts val="0"/>
                        </a:spcAft>
                      </a:pPr>
                      <a:r>
                        <a:rPr lang="lv-LV" sz="1400" b="1" u="none" strike="noStrike">
                          <a:solidFill>
                            <a:schemeClr val="tx1"/>
                          </a:solidFill>
                          <a:effectLst/>
                        </a:rPr>
                        <a:t>Viena pretendenta atbalstam pieteiktās platības lielums kārtā</a:t>
                      </a:r>
                      <a:endParaRPr lang="lv-LV" sz="1400" b="1" i="0" u="none" strike="noStrike">
                        <a:solidFill>
                          <a:schemeClr val="tx1"/>
                        </a:solidFill>
                        <a:effectLst/>
                        <a:latin typeface="Arial" panose="020B0604020202020204" pitchFamily="34" charset="0"/>
                      </a:endParaRPr>
                    </a:p>
                  </a:txBody>
                  <a:tcPr marL="39123" marR="39123" marT="19561" marB="19561"/>
                </a:tc>
                <a:tc>
                  <a:txBody>
                    <a:bodyPr/>
                    <a:lstStyle/>
                    <a:p>
                      <a:pPr algn="l" fontAlgn="ctr">
                        <a:spcBef>
                          <a:spcPts val="0"/>
                        </a:spcBef>
                        <a:spcAft>
                          <a:spcPts val="0"/>
                        </a:spcAft>
                      </a:pPr>
                      <a:r>
                        <a:rPr lang="lv-LV" sz="1400" b="1" u="none" strike="noStrike" dirty="0">
                          <a:solidFill>
                            <a:srgbClr val="FF0000"/>
                          </a:solidFill>
                          <a:effectLst/>
                        </a:rPr>
                        <a:t>Līdz 5 ha (ieskaitot) </a:t>
                      </a:r>
                      <a:r>
                        <a:rPr lang="lv-LV" sz="1400" b="0" i="1" u="none" strike="noStrike" dirty="0">
                          <a:solidFill>
                            <a:srgbClr val="FF0000"/>
                          </a:solidFill>
                          <a:effectLst/>
                        </a:rPr>
                        <a:t>iepriekš līdz 2 ha</a:t>
                      </a:r>
                      <a:endParaRPr lang="lv-LV" sz="1400" b="1" i="0" u="none" strike="noStrike" dirty="0">
                        <a:solidFill>
                          <a:srgbClr val="FF0000"/>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a:solidFill>
                            <a:schemeClr val="tx1"/>
                          </a:solidFill>
                          <a:effectLst/>
                        </a:rPr>
                        <a:t>10</a:t>
                      </a:r>
                      <a:endParaRPr lang="lv-LV" sz="1400" b="1" i="0" u="none" strike="noStrike">
                        <a:solidFill>
                          <a:schemeClr val="tx1"/>
                        </a:solidFill>
                        <a:effectLst/>
                        <a:latin typeface="Arial" panose="020B0604020202020204" pitchFamily="34" charset="0"/>
                      </a:endParaRPr>
                    </a:p>
                  </a:txBody>
                  <a:tcPr marL="13584" marR="13584" marT="13584" marB="13584" anchor="ctr"/>
                </a:tc>
                <a:tc rowSpan="2">
                  <a:txBody>
                    <a:bodyPr/>
                    <a:lstStyle/>
                    <a:p>
                      <a:pPr algn="ctr" fontAlgn="ctr">
                        <a:spcBef>
                          <a:spcPts val="0"/>
                        </a:spcBef>
                        <a:spcAft>
                          <a:spcPts val="0"/>
                        </a:spcAft>
                      </a:pPr>
                      <a:r>
                        <a:rPr lang="lv-LV" sz="1400" b="1" u="none" strike="noStrike" dirty="0">
                          <a:solidFill>
                            <a:schemeClr val="tx1"/>
                          </a:solidFill>
                          <a:effectLst/>
                        </a:rPr>
                        <a:t>10</a:t>
                      </a:r>
                      <a:endParaRPr lang="lv-LV" sz="1400" b="1" i="0" u="none" strike="noStrike" dirty="0">
                        <a:solidFill>
                          <a:schemeClr val="tx1"/>
                        </a:solidFill>
                        <a:effectLst/>
                        <a:latin typeface="Arial" panose="020B0604020202020204" pitchFamily="34" charset="0"/>
                      </a:endParaRPr>
                    </a:p>
                  </a:txBody>
                  <a:tcPr marL="39123" marR="39123" marT="19561" marB="19561"/>
                </a:tc>
                <a:extLst>
                  <a:ext uri="{0D108BD9-81ED-4DB2-BD59-A6C34878D82A}">
                    <a16:rowId xmlns:a16="http://schemas.microsoft.com/office/drawing/2014/main" val="225641818"/>
                  </a:ext>
                </a:extLst>
              </a:tr>
              <a:tr h="1059324">
                <a:tc vMerge="1">
                  <a:txBody>
                    <a:bodyPr/>
                    <a:lstStyle/>
                    <a:p>
                      <a:endParaRPr lang="lv-LV"/>
                    </a:p>
                  </a:txBody>
                  <a:tcPr/>
                </a:tc>
                <a:tc vMerge="1">
                  <a:txBody>
                    <a:bodyPr/>
                    <a:lstStyle/>
                    <a:p>
                      <a:endParaRPr lang="lv-LV"/>
                    </a:p>
                  </a:txBody>
                  <a:tcPr/>
                </a:tc>
                <a:tc>
                  <a:txBody>
                    <a:bodyPr/>
                    <a:lstStyle/>
                    <a:p>
                      <a:pPr algn="l" fontAlgn="ctr">
                        <a:spcBef>
                          <a:spcPts val="0"/>
                        </a:spcBef>
                        <a:spcAft>
                          <a:spcPts val="0"/>
                        </a:spcAft>
                      </a:pPr>
                      <a:r>
                        <a:rPr lang="lv-LV" sz="1400" b="1" u="none" strike="noStrike" dirty="0">
                          <a:solidFill>
                            <a:schemeClr val="tx1"/>
                          </a:solidFill>
                          <a:effectLst/>
                        </a:rPr>
                        <a:t>Vairāk nekā 5 ha</a:t>
                      </a:r>
                      <a:endParaRPr lang="lv-LV" sz="1400" b="1" i="0" u="none" strike="noStrike" dirty="0">
                        <a:solidFill>
                          <a:schemeClr val="tx1"/>
                        </a:solidFill>
                        <a:effectLst/>
                        <a:latin typeface="Arial" panose="020B0604020202020204" pitchFamily="34" charset="0"/>
                      </a:endParaRPr>
                    </a:p>
                  </a:txBody>
                  <a:tcPr marL="13584" marR="13584" marT="13584" marB="13584" anchor="ctr"/>
                </a:tc>
                <a:tc>
                  <a:txBody>
                    <a:bodyPr/>
                    <a:lstStyle/>
                    <a:p>
                      <a:pPr algn="ctr" fontAlgn="ctr">
                        <a:spcBef>
                          <a:spcPts val="0"/>
                        </a:spcBef>
                        <a:spcAft>
                          <a:spcPts val="0"/>
                        </a:spcAft>
                      </a:pPr>
                      <a:r>
                        <a:rPr lang="lv-LV" sz="1400" b="1" u="none" strike="noStrike" dirty="0">
                          <a:solidFill>
                            <a:schemeClr val="tx1"/>
                          </a:solidFill>
                          <a:effectLst/>
                        </a:rPr>
                        <a:t>0</a:t>
                      </a:r>
                      <a:endParaRPr lang="lv-LV" sz="1400" b="1" i="0" u="none" strike="noStrike" dirty="0">
                        <a:solidFill>
                          <a:schemeClr val="tx1"/>
                        </a:solidFill>
                        <a:effectLst/>
                        <a:latin typeface="Arial" panose="020B0604020202020204" pitchFamily="34" charset="0"/>
                      </a:endParaRPr>
                    </a:p>
                  </a:txBody>
                  <a:tcPr marL="13584" marR="13584" marT="13584" marB="13584" anchor="ctr"/>
                </a:tc>
                <a:tc vMerge="1">
                  <a:txBody>
                    <a:bodyPr/>
                    <a:lstStyle/>
                    <a:p>
                      <a:endParaRPr lang="lv-LV"/>
                    </a:p>
                  </a:txBody>
                  <a:tcPr/>
                </a:tc>
                <a:extLst>
                  <a:ext uri="{0D108BD9-81ED-4DB2-BD59-A6C34878D82A}">
                    <a16:rowId xmlns:a16="http://schemas.microsoft.com/office/drawing/2014/main" val="3402513516"/>
                  </a:ext>
                </a:extLst>
              </a:tr>
              <a:tr h="253868">
                <a:tc gridSpan="4">
                  <a:txBody>
                    <a:bodyPr/>
                    <a:lstStyle/>
                    <a:p>
                      <a:pPr algn="l" fontAlgn="ctr">
                        <a:spcBef>
                          <a:spcPts val="0"/>
                        </a:spcBef>
                        <a:spcAft>
                          <a:spcPts val="0"/>
                        </a:spcAft>
                      </a:pPr>
                      <a:r>
                        <a:rPr lang="lv-LV" sz="1400" b="1" u="none" strike="noStrike">
                          <a:solidFill>
                            <a:schemeClr val="tx1"/>
                          </a:solidFill>
                          <a:effectLst/>
                        </a:rPr>
                        <a:t>KOPĀ</a:t>
                      </a:r>
                      <a:endParaRPr lang="lv-LV" sz="1400" b="1" i="0" u="none" strike="noStrike">
                        <a:solidFill>
                          <a:schemeClr val="tx1"/>
                        </a:solidFill>
                        <a:effectLst/>
                        <a:latin typeface="Arial" panose="020B0604020202020204" pitchFamily="34" charset="0"/>
                      </a:endParaRPr>
                    </a:p>
                  </a:txBody>
                  <a:tcPr marL="39123" marR="39123" marT="19561" marB="19561"/>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ctr" fontAlgn="ctr">
                        <a:spcBef>
                          <a:spcPts val="0"/>
                        </a:spcBef>
                        <a:spcAft>
                          <a:spcPts val="0"/>
                        </a:spcAft>
                      </a:pPr>
                      <a:r>
                        <a:rPr lang="lv-LV" sz="1400" b="1" u="none" strike="noStrike" dirty="0">
                          <a:solidFill>
                            <a:schemeClr val="tx1"/>
                          </a:solidFill>
                          <a:effectLst/>
                        </a:rPr>
                        <a:t>140</a:t>
                      </a:r>
                      <a:endParaRPr lang="lv-LV" sz="1400" b="1" i="0" u="none" strike="noStrike" dirty="0">
                        <a:solidFill>
                          <a:schemeClr val="tx1"/>
                        </a:solidFill>
                        <a:effectLst/>
                        <a:latin typeface="Arial" panose="020B0604020202020204" pitchFamily="34" charset="0"/>
                      </a:endParaRPr>
                    </a:p>
                  </a:txBody>
                  <a:tcPr marL="13584" marR="13584" marT="13584" marB="13584" anchor="ctr"/>
                </a:tc>
                <a:extLst>
                  <a:ext uri="{0D108BD9-81ED-4DB2-BD59-A6C34878D82A}">
                    <a16:rowId xmlns:a16="http://schemas.microsoft.com/office/drawing/2014/main" val="2075316086"/>
                  </a:ext>
                </a:extLst>
              </a:tr>
              <a:tr h="253868">
                <a:tc gridSpan="5">
                  <a:txBody>
                    <a:bodyPr/>
                    <a:lstStyle/>
                    <a:p>
                      <a:pPr algn="l" fontAlgn="ctr">
                        <a:spcBef>
                          <a:spcPts val="0"/>
                        </a:spcBef>
                        <a:spcAft>
                          <a:spcPts val="0"/>
                        </a:spcAft>
                      </a:pPr>
                      <a:r>
                        <a:rPr lang="lv-LV" sz="1400" b="1" u="none" strike="noStrike" dirty="0">
                          <a:solidFill>
                            <a:srgbClr val="FF0000"/>
                          </a:solidFill>
                          <a:effectLst/>
                        </a:rPr>
                        <a:t>Minimālais punktu skaits, lai pretendētu uz atbalstu, ir 30 punktu.</a:t>
                      </a:r>
                      <a:endParaRPr lang="lv-LV" sz="1400" b="1" i="0" u="none" strike="noStrike" dirty="0">
                        <a:solidFill>
                          <a:srgbClr val="FF0000"/>
                        </a:solidFill>
                        <a:effectLst/>
                        <a:latin typeface="Arial" panose="020B0604020202020204" pitchFamily="34" charset="0"/>
                      </a:endParaRPr>
                    </a:p>
                  </a:txBody>
                  <a:tcPr marL="39123" marR="39123" marT="19561" marB="19561"/>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809638360"/>
                  </a:ext>
                </a:extLst>
              </a:tr>
              <a:tr h="253868">
                <a:tc gridSpan="5">
                  <a:txBody>
                    <a:bodyPr/>
                    <a:lstStyle/>
                    <a:p>
                      <a:pPr algn="l" fontAlgn="ctr">
                        <a:spcBef>
                          <a:spcPts val="0"/>
                        </a:spcBef>
                        <a:spcAft>
                          <a:spcPts val="0"/>
                        </a:spcAft>
                      </a:pPr>
                      <a:r>
                        <a:rPr lang="lv-LV" sz="1400" b="1" u="none" strike="noStrike" dirty="0">
                          <a:solidFill>
                            <a:schemeClr val="tx1"/>
                          </a:solidFill>
                          <a:effectLst/>
                        </a:rPr>
                        <a:t>Piezīme. </a:t>
                      </a:r>
                      <a:r>
                        <a:rPr lang="lv-LV" sz="1400" b="1" u="none" strike="noStrike" baseline="30000" dirty="0">
                          <a:solidFill>
                            <a:schemeClr val="tx1"/>
                          </a:solidFill>
                          <a:effectLst/>
                        </a:rPr>
                        <a:t>1 </a:t>
                      </a:r>
                      <a:r>
                        <a:rPr lang="lv-LV" sz="1400" b="1" u="none" strike="noStrike" dirty="0">
                          <a:solidFill>
                            <a:schemeClr val="tx1"/>
                          </a:solidFill>
                          <a:effectLst/>
                        </a:rPr>
                        <a:t>Meža īpašnieku biedrība Biedrību un nodibinājumu reģistrā ir reģistrēta vismaz trīs gadus.</a:t>
                      </a:r>
                      <a:endParaRPr lang="lv-LV" sz="1400" b="1" i="0" u="none" strike="noStrike" dirty="0">
                        <a:solidFill>
                          <a:schemeClr val="tx1"/>
                        </a:solidFill>
                        <a:effectLst/>
                        <a:latin typeface="Arial" panose="020B0604020202020204" pitchFamily="34" charset="0"/>
                      </a:endParaRPr>
                    </a:p>
                  </a:txBody>
                  <a:tcPr marL="39123" marR="39123" marT="19561" marB="19561"/>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126087624"/>
                  </a:ext>
                </a:extLst>
              </a:tr>
            </a:tbl>
          </a:graphicData>
        </a:graphic>
      </p:graphicFrame>
    </p:spTree>
    <p:extLst>
      <p:ext uri="{BB962C8B-B14F-4D97-AF65-F5344CB8AC3E}">
        <p14:creationId xmlns:p14="http://schemas.microsoft.com/office/powerpoint/2010/main" val="1831043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3C034F6-EC6A-4A34-9EA4-E756FE731861}"/>
              </a:ext>
            </a:extLst>
          </p:cNvPr>
          <p:cNvSpPr txBox="1"/>
          <p:nvPr/>
        </p:nvSpPr>
        <p:spPr>
          <a:xfrm>
            <a:off x="2656470" y="123271"/>
            <a:ext cx="8224889" cy="1203878"/>
          </a:xfrm>
          <a:prstGeom prst="rect">
            <a:avLst/>
          </a:prstGeom>
        </p:spPr>
        <p:txBody>
          <a:bodyPr vert="horz" lIns="91440" tIns="45720" rIns="91440" bIns="45720" rtlCol="0" anchor="ctr">
            <a:normAutofit/>
          </a:bodyPr>
          <a:lstStyle/>
          <a:p>
            <a:pPr marL="0" indent="0" defTabSz="914400">
              <a:lnSpc>
                <a:spcPct val="90000"/>
              </a:lnSpc>
              <a:spcBef>
                <a:spcPct val="0"/>
              </a:spcBef>
              <a:spcAft>
                <a:spcPts val="200"/>
              </a:spcAft>
            </a:pPr>
            <a:r>
              <a:rPr lang="en-US" sz="2800" b="1" kern="1200" dirty="0" err="1">
                <a:solidFill>
                  <a:schemeClr val="tx1"/>
                </a:solidFill>
                <a:latin typeface="Arial" panose="020B0604020202020204" pitchFamily="34" charset="0"/>
                <a:ea typeface="+mj-ea"/>
                <a:cs typeface="Arial" panose="020B0604020202020204" pitchFamily="34" charset="0"/>
              </a:rPr>
              <a:t>Projektu</a:t>
            </a:r>
            <a:r>
              <a:rPr lang="en-US" sz="2800" b="1" kern="1200" dirty="0">
                <a:solidFill>
                  <a:schemeClr val="tx1"/>
                </a:solidFill>
                <a:latin typeface="Arial" panose="020B0604020202020204" pitchFamily="34" charset="0"/>
                <a:ea typeface="+mj-ea"/>
                <a:cs typeface="Arial" panose="020B0604020202020204" pitchFamily="34" charset="0"/>
              </a:rPr>
              <a:t> atlases </a:t>
            </a:r>
            <a:r>
              <a:rPr lang="en-US" sz="2800" b="1" kern="1200" dirty="0" err="1">
                <a:solidFill>
                  <a:schemeClr val="tx1"/>
                </a:solidFill>
                <a:latin typeface="Arial" panose="020B0604020202020204" pitchFamily="34" charset="0"/>
                <a:ea typeface="+mj-ea"/>
                <a:cs typeface="Arial" panose="020B0604020202020204" pitchFamily="34" charset="0"/>
              </a:rPr>
              <a:t>kritēriji</a:t>
            </a:r>
            <a:r>
              <a:rPr lang="en-US" sz="2800" b="1" kern="1200" dirty="0">
                <a:solidFill>
                  <a:schemeClr val="tx1"/>
                </a:solidFill>
                <a:latin typeface="Arial" panose="020B0604020202020204" pitchFamily="34" charset="0"/>
                <a:ea typeface="+mj-ea"/>
                <a:cs typeface="Arial" panose="020B0604020202020204" pitchFamily="34" charset="0"/>
              </a:rPr>
              <a:t> (</a:t>
            </a:r>
            <a:r>
              <a:rPr lang="lv-LV" sz="2800" b="1" dirty="0">
                <a:latin typeface="Arial" panose="020B0604020202020204" pitchFamily="34" charset="0"/>
                <a:ea typeface="+mj-ea"/>
                <a:cs typeface="Arial" panose="020B0604020202020204" pitchFamily="34" charset="0"/>
              </a:rPr>
              <a:t>retināšana, nomaiņa</a:t>
            </a:r>
            <a:r>
              <a:rPr lang="en-US" sz="2800" b="1" kern="1200" dirty="0">
                <a:solidFill>
                  <a:schemeClr val="tx1"/>
                </a:solidFill>
                <a:latin typeface="Arial" panose="020B0604020202020204" pitchFamily="34" charset="0"/>
                <a:ea typeface="+mj-ea"/>
                <a:cs typeface="Arial" panose="020B0604020202020204" pitchFamily="34" charset="0"/>
              </a:rPr>
              <a:t>)</a:t>
            </a:r>
            <a:endParaRPr lang="en-US" sz="2800" b="1" kern="1200" dirty="0">
              <a:solidFill>
                <a:schemeClr val="tx1"/>
              </a:solidFill>
              <a:effectLst/>
              <a:latin typeface="Arial" panose="020B0604020202020204" pitchFamily="34" charset="0"/>
              <a:ea typeface="+mj-ea"/>
              <a:cs typeface="Arial" panose="020B0604020202020204" pitchFamily="34" charset="0"/>
            </a:endParaRPr>
          </a:p>
        </p:txBody>
      </p:sp>
      <p:sp>
        <p:nvSpPr>
          <p:cNvPr id="5" name="Slide Number Placeholder 4">
            <a:extLst>
              <a:ext uri="{FF2B5EF4-FFF2-40B4-BE49-F238E27FC236}">
                <a16:creationId xmlns:a16="http://schemas.microsoft.com/office/drawing/2014/main" id="{971FA39A-EA7E-4DBD-874D-FA4CE1FBB244}"/>
              </a:ext>
            </a:extLst>
          </p:cNvPr>
          <p:cNvSpPr>
            <a:spLocks noGrp="1"/>
          </p:cNvSpPr>
          <p:nvPr>
            <p:ph type="sldNum" sz="quarter" idx="13"/>
          </p:nvPr>
        </p:nvSpPr>
        <p:spPr>
          <a:xfrm>
            <a:off x="8610600" y="6356350"/>
            <a:ext cx="2743200" cy="365125"/>
          </a:xfrm>
        </p:spPr>
        <p:txBody>
          <a:bodyPr vert="horz" lIns="91440" tIns="45720" rIns="91440" bIns="45720" rtlCol="0" anchor="ctr">
            <a:normAutofit/>
          </a:bodyPr>
          <a:lstStyle/>
          <a:p>
            <a:pPr defTabSz="914400">
              <a:spcAft>
                <a:spcPts val="600"/>
              </a:spcAft>
            </a:pPr>
            <a:fld id="{4503EEEB-F15E-4925-815F-2D3BDC176C91}" type="slidenum">
              <a:rPr lang="en-US" sz="1200" smtClean="0">
                <a:solidFill>
                  <a:schemeClr val="tx1">
                    <a:lumMod val="50000"/>
                    <a:lumOff val="50000"/>
                  </a:schemeClr>
                </a:solidFill>
                <a:latin typeface="+mn-lt"/>
              </a:rPr>
              <a:pPr defTabSz="914400">
                <a:spcAft>
                  <a:spcPts val="600"/>
                </a:spcAft>
              </a:pPr>
              <a:t>18</a:t>
            </a:fld>
            <a:endParaRPr lang="en-US" sz="1200">
              <a:solidFill>
                <a:schemeClr val="tx1">
                  <a:lumMod val="50000"/>
                  <a:lumOff val="50000"/>
                </a:schemeClr>
              </a:solidFill>
              <a:latin typeface="+mn-lt"/>
            </a:endParaRPr>
          </a:p>
        </p:txBody>
      </p:sp>
      <p:sp>
        <p:nvSpPr>
          <p:cNvPr id="13" name="Content Placeholder 2">
            <a:extLst>
              <a:ext uri="{FF2B5EF4-FFF2-40B4-BE49-F238E27FC236}">
                <a16:creationId xmlns:a16="http://schemas.microsoft.com/office/drawing/2014/main" id="{0B01C435-FB57-48CF-822A-A18B9CA4D7CB}"/>
              </a:ext>
            </a:extLst>
          </p:cNvPr>
          <p:cNvSpPr txBox="1">
            <a:spLocks/>
          </p:cNvSpPr>
          <p:nvPr/>
        </p:nvSpPr>
        <p:spPr>
          <a:xfrm>
            <a:off x="485775" y="1514475"/>
            <a:ext cx="11199034" cy="446722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lv-LV" sz="1600" dirty="0"/>
          </a:p>
        </p:txBody>
      </p:sp>
      <p:graphicFrame>
        <p:nvGraphicFramePr>
          <p:cNvPr id="6" name="Tabula 5">
            <a:extLst>
              <a:ext uri="{FF2B5EF4-FFF2-40B4-BE49-F238E27FC236}">
                <a16:creationId xmlns:a16="http://schemas.microsoft.com/office/drawing/2014/main" id="{3A5DC9B5-B04B-7DF1-60AC-46F54CB723D8}"/>
              </a:ext>
            </a:extLst>
          </p:cNvPr>
          <p:cNvGraphicFramePr>
            <a:graphicFrameLocks noGrp="1"/>
          </p:cNvGraphicFramePr>
          <p:nvPr>
            <p:extLst>
              <p:ext uri="{D42A27DB-BD31-4B8C-83A1-F6EECF244321}">
                <p14:modId xmlns:p14="http://schemas.microsoft.com/office/powerpoint/2010/main" val="2772174251"/>
              </p:ext>
            </p:extLst>
          </p:nvPr>
        </p:nvGraphicFramePr>
        <p:xfrm>
          <a:off x="285751" y="1514474"/>
          <a:ext cx="11553824" cy="5207001"/>
        </p:xfrm>
        <a:graphic>
          <a:graphicData uri="http://schemas.openxmlformats.org/drawingml/2006/table">
            <a:tbl>
              <a:tblPr>
                <a:tableStyleId>{616DA210-FB5B-4158-B5E0-FEB733F419BA}</a:tableStyleId>
              </a:tblPr>
              <a:tblGrid>
                <a:gridCol w="525171">
                  <a:extLst>
                    <a:ext uri="{9D8B030D-6E8A-4147-A177-3AD203B41FA5}">
                      <a16:colId xmlns:a16="http://schemas.microsoft.com/office/drawing/2014/main" val="1569812379"/>
                    </a:ext>
                  </a:extLst>
                </a:gridCol>
                <a:gridCol w="2980360">
                  <a:extLst>
                    <a:ext uri="{9D8B030D-6E8A-4147-A177-3AD203B41FA5}">
                      <a16:colId xmlns:a16="http://schemas.microsoft.com/office/drawing/2014/main" val="1578150786"/>
                    </a:ext>
                  </a:extLst>
                </a:gridCol>
                <a:gridCol w="4779081">
                  <a:extLst>
                    <a:ext uri="{9D8B030D-6E8A-4147-A177-3AD203B41FA5}">
                      <a16:colId xmlns:a16="http://schemas.microsoft.com/office/drawing/2014/main" val="3457537472"/>
                    </a:ext>
                  </a:extLst>
                </a:gridCol>
                <a:gridCol w="932185">
                  <a:extLst>
                    <a:ext uri="{9D8B030D-6E8A-4147-A177-3AD203B41FA5}">
                      <a16:colId xmlns:a16="http://schemas.microsoft.com/office/drawing/2014/main" val="1073892541"/>
                    </a:ext>
                  </a:extLst>
                </a:gridCol>
                <a:gridCol w="1207902">
                  <a:extLst>
                    <a:ext uri="{9D8B030D-6E8A-4147-A177-3AD203B41FA5}">
                      <a16:colId xmlns:a16="http://schemas.microsoft.com/office/drawing/2014/main" val="2594868465"/>
                    </a:ext>
                  </a:extLst>
                </a:gridCol>
                <a:gridCol w="1129125">
                  <a:extLst>
                    <a:ext uri="{9D8B030D-6E8A-4147-A177-3AD203B41FA5}">
                      <a16:colId xmlns:a16="http://schemas.microsoft.com/office/drawing/2014/main" val="909992217"/>
                    </a:ext>
                  </a:extLst>
                </a:gridCol>
              </a:tblGrid>
              <a:tr h="644080">
                <a:tc>
                  <a:txBody>
                    <a:bodyPr/>
                    <a:lstStyle/>
                    <a:p>
                      <a:r>
                        <a:rPr lang="lv-LV" sz="1200" b="1">
                          <a:solidFill>
                            <a:schemeClr val="tx1"/>
                          </a:solidFill>
                          <a:effectLst/>
                          <a:latin typeface="Arial" panose="020B0604020202020204" pitchFamily="34" charset="0"/>
                          <a:cs typeface="Arial" panose="020B0604020202020204" pitchFamily="34" charset="0"/>
                        </a:rPr>
                        <a:t>Nr.</a:t>
                      </a:r>
                      <a:br>
                        <a:rPr lang="lv-LV" sz="1200" b="1">
                          <a:solidFill>
                            <a:schemeClr val="tx1"/>
                          </a:solidFill>
                          <a:effectLst/>
                          <a:latin typeface="Arial" panose="020B0604020202020204" pitchFamily="34" charset="0"/>
                          <a:cs typeface="Arial" panose="020B0604020202020204" pitchFamily="34" charset="0"/>
                        </a:rPr>
                      </a:br>
                      <a:r>
                        <a:rPr lang="lv-LV" sz="1200" b="1">
                          <a:solidFill>
                            <a:schemeClr val="tx1"/>
                          </a:solidFill>
                          <a:effectLst/>
                          <a:latin typeface="Arial" panose="020B0604020202020204" pitchFamily="34" charset="0"/>
                          <a:cs typeface="Arial" panose="020B0604020202020204" pitchFamily="34" charset="0"/>
                        </a:rPr>
                        <a:t>p. k.</a:t>
                      </a:r>
                    </a:p>
                  </a:txBody>
                  <a:tcPr marL="7916" marR="7916" marT="7916" marB="7916" anchor="ctr"/>
                </a:tc>
                <a:tc>
                  <a:txBody>
                    <a:bodyPr/>
                    <a:lstStyle/>
                    <a:p>
                      <a:r>
                        <a:rPr lang="lv-LV" sz="1200" b="1" dirty="0">
                          <a:solidFill>
                            <a:schemeClr val="tx1"/>
                          </a:solidFill>
                          <a:effectLst/>
                          <a:latin typeface="Arial" panose="020B0604020202020204" pitchFamily="34" charset="0"/>
                          <a:cs typeface="Arial" panose="020B0604020202020204" pitchFamily="34" charset="0"/>
                        </a:rPr>
                        <a:t>Kritēriju grupa</a:t>
                      </a:r>
                    </a:p>
                  </a:txBody>
                  <a:tcPr marL="7916" marR="7916" marT="7916" marB="7916" anchor="ctr"/>
                </a:tc>
                <a:tc>
                  <a:txBody>
                    <a:bodyPr/>
                    <a:lstStyle/>
                    <a:p>
                      <a:r>
                        <a:rPr lang="lv-LV" sz="1200" b="1">
                          <a:solidFill>
                            <a:schemeClr val="tx1"/>
                          </a:solidFill>
                          <a:effectLst/>
                          <a:latin typeface="Arial" panose="020B0604020202020204" pitchFamily="34" charset="0"/>
                          <a:cs typeface="Arial" panose="020B0604020202020204" pitchFamily="34" charset="0"/>
                        </a:rPr>
                        <a:t>Projekta atlases kritērijs</a:t>
                      </a:r>
                    </a:p>
                  </a:txBody>
                  <a:tcPr marL="7916" marR="7916" marT="7916" marB="7916" anchor="ctr"/>
                </a:tc>
                <a:tc>
                  <a:txBody>
                    <a:bodyPr/>
                    <a:lstStyle/>
                    <a:p>
                      <a:pPr algn="ctr"/>
                      <a:r>
                        <a:rPr lang="lv-LV" sz="1200" b="1">
                          <a:solidFill>
                            <a:schemeClr val="tx1"/>
                          </a:solidFill>
                          <a:effectLst/>
                          <a:latin typeface="Arial" panose="020B0604020202020204" pitchFamily="34" charset="0"/>
                          <a:cs typeface="Arial" panose="020B0604020202020204" pitchFamily="34" charset="0"/>
                        </a:rPr>
                        <a:t>Rādītājs</a:t>
                      </a:r>
                    </a:p>
                  </a:txBody>
                  <a:tcPr marL="7916" marR="7916" marT="7916" marB="7916" anchor="ctr"/>
                </a:tc>
                <a:tc>
                  <a:txBody>
                    <a:bodyPr/>
                    <a:lstStyle/>
                    <a:p>
                      <a:pPr algn="ctr"/>
                      <a:r>
                        <a:rPr lang="lv-LV" sz="1200" b="1">
                          <a:solidFill>
                            <a:schemeClr val="tx1"/>
                          </a:solidFill>
                          <a:effectLst/>
                          <a:latin typeface="Arial" panose="020B0604020202020204" pitchFamily="34" charset="0"/>
                          <a:cs typeface="Arial" panose="020B0604020202020204" pitchFamily="34" charset="0"/>
                        </a:rPr>
                        <a:t>Punktu skaits kritērijā</a:t>
                      </a:r>
                    </a:p>
                  </a:txBody>
                  <a:tcPr marL="7916" marR="7916" marT="7916" marB="7916" anchor="ctr"/>
                </a:tc>
                <a:tc>
                  <a:txBody>
                    <a:bodyPr/>
                    <a:lstStyle/>
                    <a:p>
                      <a:pPr algn="ctr"/>
                      <a:r>
                        <a:rPr lang="lv-LV" sz="1200" b="1">
                          <a:solidFill>
                            <a:schemeClr val="tx1"/>
                          </a:solidFill>
                          <a:effectLst/>
                          <a:latin typeface="Arial" panose="020B0604020202020204" pitchFamily="34" charset="0"/>
                          <a:cs typeface="Arial" panose="020B0604020202020204" pitchFamily="34" charset="0"/>
                        </a:rPr>
                        <a:t>Maksimāli iespējamais punktu skaits</a:t>
                      </a:r>
                    </a:p>
                  </a:txBody>
                  <a:tcPr marL="7916" marR="7916" marT="7916" marB="7916" anchor="ctr"/>
                </a:tc>
                <a:extLst>
                  <a:ext uri="{0D108BD9-81ED-4DB2-BD59-A6C34878D82A}">
                    <a16:rowId xmlns:a16="http://schemas.microsoft.com/office/drawing/2014/main" val="2263484852"/>
                  </a:ext>
                </a:extLst>
              </a:tr>
              <a:tr h="800571">
                <a:tc rowSpan="3">
                  <a:txBody>
                    <a:bodyPr/>
                    <a:lstStyle/>
                    <a:p>
                      <a:r>
                        <a:rPr lang="lv-LV" sz="1200" b="1">
                          <a:solidFill>
                            <a:schemeClr val="tx1"/>
                          </a:solidFill>
                          <a:effectLst/>
                          <a:latin typeface="Arial" panose="020B0604020202020204" pitchFamily="34" charset="0"/>
                          <a:cs typeface="Arial" panose="020B0604020202020204" pitchFamily="34" charset="0"/>
                        </a:rPr>
                        <a:t>1.</a:t>
                      </a:r>
                    </a:p>
                  </a:txBody>
                  <a:tcPr marL="7916" marR="7916" marT="7916" marB="7916" anchor="ctr"/>
                </a:tc>
                <a:tc rowSpan="3">
                  <a:txBody>
                    <a:bodyPr/>
                    <a:lstStyle/>
                    <a:p>
                      <a:r>
                        <a:rPr lang="lv-LV" sz="1200" b="1" dirty="0">
                          <a:solidFill>
                            <a:schemeClr val="tx1"/>
                          </a:solidFill>
                          <a:effectLst/>
                          <a:latin typeface="Arial" panose="020B0604020202020204" pitchFamily="34" charset="0"/>
                          <a:cs typeface="Arial" panose="020B0604020202020204" pitchFamily="34" charset="0"/>
                        </a:rPr>
                        <a:t>Atbalsta pretendents</a:t>
                      </a:r>
                    </a:p>
                  </a:txBody>
                  <a:tcPr marL="7916" marR="7916" marT="7916" marB="7916" anchor="ctr"/>
                </a:tc>
                <a:tc gridSpan="2">
                  <a:txBody>
                    <a:bodyPr/>
                    <a:lstStyle/>
                    <a:p>
                      <a:r>
                        <a:rPr lang="lv-LV" sz="1200" b="1">
                          <a:solidFill>
                            <a:schemeClr val="tx1"/>
                          </a:solidFill>
                          <a:effectLst/>
                          <a:latin typeface="Arial" panose="020B0604020202020204" pitchFamily="34" charset="0"/>
                          <a:cs typeface="Arial" panose="020B0604020202020204" pitchFamily="34" charset="0"/>
                        </a:rPr>
                        <a:t>Pretendentam (fiziskai personai) ir augstākā vai vidējā speciālā mežsaimnieciskā izglītība vai pretendents ir meža īpašnieku kooperatīva (mežsaimniecības pakalpojumu kooperatīvās sabiedrības) vai Biedrību un nodibinājumu reģistrā reģistrētas meža īpašnieku biedrības biedrs</a:t>
                      </a:r>
                      <a:r>
                        <a:rPr lang="lv-LV" sz="1200" b="1" baseline="30000">
                          <a:solidFill>
                            <a:schemeClr val="tx1"/>
                          </a:solidFill>
                          <a:effectLst/>
                          <a:latin typeface="Arial" panose="020B0604020202020204" pitchFamily="34" charset="0"/>
                          <a:cs typeface="Arial" panose="020B0604020202020204" pitchFamily="34" charset="0"/>
                        </a:rPr>
                        <a:t>1</a:t>
                      </a:r>
                      <a:endParaRPr lang="lv-LV" sz="1200" b="1">
                        <a:solidFill>
                          <a:schemeClr val="tx1"/>
                        </a:solidFill>
                        <a:effectLst/>
                        <a:latin typeface="Arial" panose="020B0604020202020204" pitchFamily="34" charset="0"/>
                        <a:cs typeface="Arial" panose="020B0604020202020204" pitchFamily="34" charset="0"/>
                      </a:endParaRPr>
                    </a:p>
                  </a:txBody>
                  <a:tcPr marL="7916" marR="7916" marT="7916" marB="7916"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15</a:t>
                      </a:r>
                    </a:p>
                  </a:txBody>
                  <a:tcPr marL="7916" marR="7916" marT="7916" marB="7916" anchor="ctr"/>
                </a:tc>
                <a:tc rowSpan="3">
                  <a:txBody>
                    <a:bodyPr/>
                    <a:lstStyle/>
                    <a:p>
                      <a:pPr algn="ctr"/>
                      <a:r>
                        <a:rPr lang="lv-LV" sz="1200" b="1">
                          <a:solidFill>
                            <a:schemeClr val="tx1"/>
                          </a:solidFill>
                          <a:effectLst/>
                          <a:latin typeface="Arial" panose="020B0604020202020204" pitchFamily="34" charset="0"/>
                          <a:cs typeface="Arial" panose="020B0604020202020204" pitchFamily="34" charset="0"/>
                        </a:rPr>
                        <a:t>15</a:t>
                      </a:r>
                    </a:p>
                  </a:txBody>
                  <a:tcPr marL="7916" marR="7916" marT="7916" marB="7916" anchor="ctr"/>
                </a:tc>
                <a:extLst>
                  <a:ext uri="{0D108BD9-81ED-4DB2-BD59-A6C34878D82A}">
                    <a16:rowId xmlns:a16="http://schemas.microsoft.com/office/drawing/2014/main" val="3310157569"/>
                  </a:ext>
                </a:extLst>
              </a:tr>
              <a:tr h="1270048">
                <a:tc vMerge="1">
                  <a:txBody>
                    <a:bodyPr/>
                    <a:lstStyle/>
                    <a:p>
                      <a:endParaRPr lang="lv-LV"/>
                    </a:p>
                  </a:txBody>
                  <a:tcPr/>
                </a:tc>
                <a:tc vMerge="1">
                  <a:txBody>
                    <a:bodyPr/>
                    <a:lstStyle/>
                    <a:p>
                      <a:endParaRPr lang="lv-LV"/>
                    </a:p>
                  </a:txBody>
                  <a:tcPr/>
                </a:tc>
                <a:tc gridSpan="2">
                  <a:txBody>
                    <a:bodyPr/>
                    <a:lstStyle/>
                    <a:p>
                      <a:r>
                        <a:rPr lang="lv-LV" sz="1200" b="1" dirty="0">
                          <a:solidFill>
                            <a:schemeClr val="tx1"/>
                          </a:solidFill>
                          <a:effectLst/>
                          <a:latin typeface="Arial" panose="020B0604020202020204" pitchFamily="34" charset="0"/>
                          <a:cs typeface="Arial" panose="020B0604020202020204" pitchFamily="34" charset="0"/>
                        </a:rPr>
                        <a:t>Pretendents (fiziska persona) ir apguvis mežsaimniecības mācību kursu </a:t>
                      </a:r>
                      <a:r>
                        <a:rPr lang="lv-LV" sz="1200" b="1" dirty="0">
                          <a:solidFill>
                            <a:srgbClr val="FF0000"/>
                          </a:solidFill>
                          <a:effectLst/>
                          <a:latin typeface="Arial" panose="020B0604020202020204" pitchFamily="34" charset="0"/>
                          <a:cs typeface="Arial" panose="020B0604020202020204" pitchFamily="34" charset="0"/>
                        </a:rPr>
                        <a:t>Lauku attīstības programmas 2014.–2020</a:t>
                      </a:r>
                      <a:r>
                        <a:rPr lang="lv-LV" sz="1200" b="1" dirty="0">
                          <a:solidFill>
                            <a:schemeClr val="tx1"/>
                          </a:solidFill>
                          <a:effectLst/>
                          <a:latin typeface="Arial" panose="020B0604020202020204" pitchFamily="34" charset="0"/>
                          <a:cs typeface="Arial" panose="020B0604020202020204" pitchFamily="34" charset="0"/>
                        </a:rPr>
                        <a:t>. gadam pasākuma "Zināšanu pārneses </a:t>
                      </a:r>
                      <a:r>
                        <a:rPr lang="lv-LV" sz="1200" b="1" dirty="0">
                          <a:solidFill>
                            <a:srgbClr val="FF0000"/>
                          </a:solidFill>
                          <a:effectLst/>
                          <a:latin typeface="Arial" panose="020B0604020202020204" pitchFamily="34" charset="0"/>
                          <a:cs typeface="Arial" panose="020B0604020202020204" pitchFamily="34" charset="0"/>
                        </a:rPr>
                        <a:t>un</a:t>
                      </a:r>
                      <a:r>
                        <a:rPr lang="lv-LV" sz="1200" b="1" dirty="0">
                          <a:solidFill>
                            <a:schemeClr val="tx1"/>
                          </a:solidFill>
                          <a:effectLst/>
                          <a:latin typeface="Arial" panose="020B0604020202020204" pitchFamily="34" charset="0"/>
                          <a:cs typeface="Arial" panose="020B0604020202020204" pitchFamily="34" charset="0"/>
                        </a:rPr>
                        <a:t> informācijas pasākumi" apakšpasākumā "Profesionālās izglītības un prasmju apguves pasākumi" un mežsaimniecības mācību kursu Latvijas </a:t>
                      </a:r>
                      <a:r>
                        <a:rPr lang="lv-LV" sz="1200" b="1" dirty="0">
                          <a:solidFill>
                            <a:srgbClr val="FF0000"/>
                          </a:solidFill>
                          <a:effectLst/>
                          <a:latin typeface="Arial" panose="020B0604020202020204" pitchFamily="34" charset="0"/>
                          <a:cs typeface="Arial" panose="020B0604020202020204" pitchFamily="34" charset="0"/>
                        </a:rPr>
                        <a:t>Kopējās lauksaimniecības politikas stratēģiskā plāna 2023.–2027</a:t>
                      </a:r>
                      <a:r>
                        <a:rPr lang="lv-LV" sz="1200" b="1" dirty="0">
                          <a:solidFill>
                            <a:schemeClr val="tx1"/>
                          </a:solidFill>
                          <a:effectLst/>
                          <a:latin typeface="Arial" panose="020B0604020202020204" pitchFamily="34" charset="0"/>
                          <a:cs typeface="Arial" panose="020B0604020202020204" pitchFamily="34" charset="0"/>
                        </a:rPr>
                        <a:t>. gadam intervencē "Profesionālo zināšanu un prasmju pilnveide"</a:t>
                      </a:r>
                    </a:p>
                  </a:txBody>
                  <a:tcPr marL="7916" marR="7916" marT="7916" marB="7916"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10</a:t>
                      </a:r>
                    </a:p>
                  </a:txBody>
                  <a:tcPr marL="7916" marR="7916" marT="7916" marB="7916" anchor="ctr"/>
                </a:tc>
                <a:tc vMerge="1">
                  <a:txBody>
                    <a:bodyPr/>
                    <a:lstStyle/>
                    <a:p>
                      <a:endParaRPr lang="lv-LV"/>
                    </a:p>
                  </a:txBody>
                  <a:tcPr/>
                </a:tc>
                <a:extLst>
                  <a:ext uri="{0D108BD9-81ED-4DB2-BD59-A6C34878D82A}">
                    <a16:rowId xmlns:a16="http://schemas.microsoft.com/office/drawing/2014/main" val="1722103829"/>
                  </a:ext>
                </a:extLst>
              </a:tr>
              <a:tr h="1270048">
                <a:tc vMerge="1">
                  <a:txBody>
                    <a:bodyPr/>
                    <a:lstStyle/>
                    <a:p>
                      <a:endParaRPr lang="lv-LV"/>
                    </a:p>
                  </a:txBody>
                  <a:tcPr/>
                </a:tc>
                <a:tc vMerge="1">
                  <a:txBody>
                    <a:bodyPr/>
                    <a:lstStyle/>
                    <a:p>
                      <a:endParaRPr lang="lv-LV"/>
                    </a:p>
                  </a:txBody>
                  <a:tcPr/>
                </a:tc>
                <a:tc gridSpan="2">
                  <a:txBody>
                    <a:bodyPr/>
                    <a:lstStyle/>
                    <a:p>
                      <a:r>
                        <a:rPr lang="lv-LV" sz="1200" b="1" dirty="0">
                          <a:solidFill>
                            <a:schemeClr val="tx1"/>
                          </a:solidFill>
                          <a:effectLst/>
                          <a:latin typeface="Arial" panose="020B0604020202020204" pitchFamily="34" charset="0"/>
                          <a:cs typeface="Arial" panose="020B0604020202020204" pitchFamily="34" charset="0"/>
                        </a:rPr>
                        <a:t>Pretendents (fiziska persona) ir apguvis mežsaimniecības mācību kursu Lauku attīstības programmas 2014.–2020. gadam pasākuma "Zināšanu pārneses un informācijas pasākumi" apakšpasākumā "Profesionālās izglītības un prasmju apguves pasākumi" vai mežsaimniecības mācību kursu Latvijas Kopējās lauksaimniecības politikas stratēģiskā plāna 2023.–2027. gadam intervencē "Profesionālo zināšanu un prasmju pilnveide"</a:t>
                      </a:r>
                    </a:p>
                  </a:txBody>
                  <a:tcPr marL="7916" marR="7916" marT="7916" marB="7916"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5</a:t>
                      </a:r>
                    </a:p>
                  </a:txBody>
                  <a:tcPr marL="7916" marR="7916" marT="7916" marB="7916" anchor="ctr"/>
                </a:tc>
                <a:tc vMerge="1">
                  <a:txBody>
                    <a:bodyPr/>
                    <a:lstStyle/>
                    <a:p>
                      <a:endParaRPr lang="lv-LV"/>
                    </a:p>
                  </a:txBody>
                  <a:tcPr/>
                </a:tc>
                <a:extLst>
                  <a:ext uri="{0D108BD9-81ED-4DB2-BD59-A6C34878D82A}">
                    <a16:rowId xmlns:a16="http://schemas.microsoft.com/office/drawing/2014/main" val="2896516530"/>
                  </a:ext>
                </a:extLst>
              </a:tr>
              <a:tr h="407418">
                <a:tc rowSpan="3">
                  <a:txBody>
                    <a:bodyPr/>
                    <a:lstStyle/>
                    <a:p>
                      <a:r>
                        <a:rPr lang="lv-LV" sz="1200" b="1" dirty="0">
                          <a:solidFill>
                            <a:schemeClr val="tx1"/>
                          </a:solidFill>
                          <a:effectLst/>
                          <a:latin typeface="Arial" panose="020B0604020202020204" pitchFamily="34" charset="0"/>
                          <a:cs typeface="Arial" panose="020B0604020202020204" pitchFamily="34" charset="0"/>
                        </a:rPr>
                        <a:t>2.</a:t>
                      </a:r>
                    </a:p>
                  </a:txBody>
                  <a:tcPr marL="7916" marR="7916" marT="7916" marB="7916" anchor="ctr"/>
                </a:tc>
                <a:tc rowSpan="3">
                  <a:txBody>
                    <a:bodyPr/>
                    <a:lstStyle/>
                    <a:p>
                      <a:r>
                        <a:rPr lang="lv-LV" sz="1200" b="1" dirty="0">
                          <a:solidFill>
                            <a:schemeClr val="tx1"/>
                          </a:solidFill>
                          <a:effectLst/>
                          <a:latin typeface="Arial" panose="020B0604020202020204" pitchFamily="34" charset="0"/>
                          <a:cs typeface="Arial" panose="020B0604020202020204" pitchFamily="34" charset="0"/>
                        </a:rPr>
                        <a:t>Projektā īstenojamā darbība</a:t>
                      </a:r>
                    </a:p>
                  </a:txBody>
                  <a:tcPr marL="7916" marR="7916" marT="7916" marB="7916" anchor="ctr"/>
                </a:tc>
                <a:tc gridSpan="2">
                  <a:txBody>
                    <a:bodyPr/>
                    <a:lstStyle/>
                    <a:p>
                      <a:r>
                        <a:rPr lang="lv-LV" sz="1200" b="1">
                          <a:solidFill>
                            <a:schemeClr val="tx1"/>
                          </a:solidFill>
                          <a:effectLst/>
                          <a:latin typeface="Arial" panose="020B0604020202020204" pitchFamily="34" charset="0"/>
                          <a:cs typeface="Arial" panose="020B0604020202020204" pitchFamily="34" charset="0"/>
                        </a:rPr>
                        <a:t>Projektu paredzēts īstenot platībās, no kurām vismaz 50 procentu ir sētas vai stādītas mežaudzes</a:t>
                      </a:r>
                    </a:p>
                  </a:txBody>
                  <a:tcPr marL="7916" marR="7916" marT="7916" marB="7916"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15</a:t>
                      </a:r>
                    </a:p>
                  </a:txBody>
                  <a:tcPr marL="7916" marR="7916" marT="7916" marB="7916" anchor="ctr"/>
                </a:tc>
                <a:tc rowSpan="3">
                  <a:txBody>
                    <a:bodyPr/>
                    <a:lstStyle/>
                    <a:p>
                      <a:pPr algn="ctr"/>
                      <a:r>
                        <a:rPr lang="lv-LV" sz="1200" b="1" dirty="0">
                          <a:solidFill>
                            <a:schemeClr val="tx1"/>
                          </a:solidFill>
                          <a:effectLst/>
                          <a:latin typeface="Arial" panose="020B0604020202020204" pitchFamily="34" charset="0"/>
                          <a:cs typeface="Arial" panose="020B0604020202020204" pitchFamily="34" charset="0"/>
                        </a:rPr>
                        <a:t>15</a:t>
                      </a:r>
                    </a:p>
                  </a:txBody>
                  <a:tcPr marL="7916" marR="7916" marT="7916" marB="7916" anchor="ctr"/>
                </a:tc>
                <a:extLst>
                  <a:ext uri="{0D108BD9-81ED-4DB2-BD59-A6C34878D82A}">
                    <a16:rowId xmlns:a16="http://schemas.microsoft.com/office/drawing/2014/main" val="1608351283"/>
                  </a:ext>
                </a:extLst>
              </a:tr>
              <a:tr h="407418">
                <a:tc vMerge="1">
                  <a:txBody>
                    <a:bodyPr/>
                    <a:lstStyle/>
                    <a:p>
                      <a:endParaRPr lang="lv-LV"/>
                    </a:p>
                  </a:txBody>
                  <a:tcPr/>
                </a:tc>
                <a:tc vMerge="1">
                  <a:txBody>
                    <a:bodyPr/>
                    <a:lstStyle/>
                    <a:p>
                      <a:endParaRPr lang="lv-LV"/>
                    </a:p>
                  </a:txBody>
                  <a:tcPr/>
                </a:tc>
                <a:tc gridSpan="2">
                  <a:txBody>
                    <a:bodyPr/>
                    <a:lstStyle/>
                    <a:p>
                      <a:r>
                        <a:rPr lang="lv-LV" sz="1200" b="1">
                          <a:solidFill>
                            <a:schemeClr val="tx1"/>
                          </a:solidFill>
                          <a:effectLst/>
                          <a:latin typeface="Arial" panose="020B0604020202020204" pitchFamily="34" charset="0"/>
                          <a:cs typeface="Arial" panose="020B0604020202020204" pitchFamily="34" charset="0"/>
                        </a:rPr>
                        <a:t>Projektu paredzēts īstenot platībās, no kurām 25–49,9 procenti ir sētas vai stādītas mežaudzes</a:t>
                      </a:r>
                    </a:p>
                  </a:txBody>
                  <a:tcPr marL="7916" marR="7916" marT="7916" marB="7916"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10</a:t>
                      </a:r>
                    </a:p>
                  </a:txBody>
                  <a:tcPr marL="7916" marR="7916" marT="7916" marB="7916" anchor="ctr"/>
                </a:tc>
                <a:tc vMerge="1">
                  <a:txBody>
                    <a:bodyPr/>
                    <a:lstStyle/>
                    <a:p>
                      <a:endParaRPr lang="lv-LV"/>
                    </a:p>
                  </a:txBody>
                  <a:tcPr/>
                </a:tc>
                <a:extLst>
                  <a:ext uri="{0D108BD9-81ED-4DB2-BD59-A6C34878D82A}">
                    <a16:rowId xmlns:a16="http://schemas.microsoft.com/office/drawing/2014/main" val="389581630"/>
                  </a:ext>
                </a:extLst>
              </a:tr>
              <a:tr h="407418">
                <a:tc vMerge="1">
                  <a:txBody>
                    <a:bodyPr/>
                    <a:lstStyle/>
                    <a:p>
                      <a:endParaRPr lang="lv-LV"/>
                    </a:p>
                  </a:txBody>
                  <a:tcPr/>
                </a:tc>
                <a:tc vMerge="1">
                  <a:txBody>
                    <a:bodyPr/>
                    <a:lstStyle/>
                    <a:p>
                      <a:endParaRPr lang="lv-LV"/>
                    </a:p>
                  </a:txBody>
                  <a:tcPr/>
                </a:tc>
                <a:tc gridSpan="2">
                  <a:txBody>
                    <a:bodyPr/>
                    <a:lstStyle/>
                    <a:p>
                      <a:r>
                        <a:rPr lang="lv-LV" sz="1200" b="1" dirty="0">
                          <a:solidFill>
                            <a:schemeClr val="tx1"/>
                          </a:solidFill>
                          <a:effectLst/>
                          <a:latin typeface="Arial" panose="020B0604020202020204" pitchFamily="34" charset="0"/>
                          <a:cs typeface="Arial" panose="020B0604020202020204" pitchFamily="34" charset="0"/>
                        </a:rPr>
                        <a:t>Projektu paredzēts īstenot platībās, no kurām ne vairāk kā 24,9 procenti ir sētas vai stādītas mežaudzes</a:t>
                      </a:r>
                    </a:p>
                  </a:txBody>
                  <a:tcPr marL="7916" marR="7916" marT="7916" marB="7916" anchor="ctr"/>
                </a:tc>
                <a:tc hMerge="1">
                  <a:txBody>
                    <a:bodyPr/>
                    <a:lstStyle/>
                    <a:p>
                      <a:endParaRPr lang="lv-LV"/>
                    </a:p>
                  </a:txBody>
                  <a:tcPr/>
                </a:tc>
                <a:tc>
                  <a:txBody>
                    <a:bodyPr/>
                    <a:lstStyle/>
                    <a:p>
                      <a:pPr algn="ctr"/>
                      <a:r>
                        <a:rPr lang="lv-LV" sz="1200" b="1" dirty="0">
                          <a:solidFill>
                            <a:schemeClr val="tx1"/>
                          </a:solidFill>
                          <a:effectLst/>
                          <a:latin typeface="Arial" panose="020B0604020202020204" pitchFamily="34" charset="0"/>
                          <a:cs typeface="Arial" panose="020B0604020202020204" pitchFamily="34" charset="0"/>
                        </a:rPr>
                        <a:t>5</a:t>
                      </a:r>
                    </a:p>
                  </a:txBody>
                  <a:tcPr marL="7916" marR="7916" marT="7916" marB="7916" anchor="ctr"/>
                </a:tc>
                <a:tc vMerge="1">
                  <a:txBody>
                    <a:bodyPr/>
                    <a:lstStyle/>
                    <a:p>
                      <a:endParaRPr lang="lv-LV"/>
                    </a:p>
                  </a:txBody>
                  <a:tcPr/>
                </a:tc>
                <a:extLst>
                  <a:ext uri="{0D108BD9-81ED-4DB2-BD59-A6C34878D82A}">
                    <a16:rowId xmlns:a16="http://schemas.microsoft.com/office/drawing/2014/main" val="1138968448"/>
                  </a:ext>
                </a:extLst>
              </a:tr>
            </a:tbl>
          </a:graphicData>
        </a:graphic>
      </p:graphicFrame>
    </p:spTree>
    <p:extLst>
      <p:ext uri="{BB962C8B-B14F-4D97-AF65-F5344CB8AC3E}">
        <p14:creationId xmlns:p14="http://schemas.microsoft.com/office/powerpoint/2010/main" val="80939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3C034F6-EC6A-4A34-9EA4-E756FE731861}"/>
              </a:ext>
            </a:extLst>
          </p:cNvPr>
          <p:cNvSpPr txBox="1"/>
          <p:nvPr/>
        </p:nvSpPr>
        <p:spPr>
          <a:xfrm>
            <a:off x="2646310" y="224871"/>
            <a:ext cx="8265529" cy="914954"/>
          </a:xfrm>
          <a:prstGeom prst="rect">
            <a:avLst/>
          </a:prstGeom>
        </p:spPr>
        <p:txBody>
          <a:bodyPr vert="horz" lIns="91440" tIns="45720" rIns="91440" bIns="45720" rtlCol="0" anchor="ctr">
            <a:normAutofit/>
          </a:bodyPr>
          <a:lstStyle/>
          <a:p>
            <a:pPr marL="0" indent="0" defTabSz="914400">
              <a:lnSpc>
                <a:spcPct val="90000"/>
              </a:lnSpc>
              <a:spcBef>
                <a:spcPct val="0"/>
              </a:spcBef>
              <a:spcAft>
                <a:spcPts val="200"/>
              </a:spcAft>
            </a:pPr>
            <a:r>
              <a:rPr lang="en-US" sz="2800" b="1" kern="1200" dirty="0" err="1">
                <a:solidFill>
                  <a:schemeClr val="tx1"/>
                </a:solidFill>
                <a:latin typeface="Arial" panose="020B0604020202020204" pitchFamily="34" charset="0"/>
                <a:ea typeface="+mj-ea"/>
                <a:cs typeface="Arial" panose="020B0604020202020204" pitchFamily="34" charset="0"/>
              </a:rPr>
              <a:t>Projektu</a:t>
            </a:r>
            <a:r>
              <a:rPr lang="en-US" sz="2800" b="1" kern="1200" dirty="0">
                <a:solidFill>
                  <a:schemeClr val="tx1"/>
                </a:solidFill>
                <a:latin typeface="Arial" panose="020B0604020202020204" pitchFamily="34" charset="0"/>
                <a:ea typeface="+mj-ea"/>
                <a:cs typeface="Arial" panose="020B0604020202020204" pitchFamily="34" charset="0"/>
              </a:rPr>
              <a:t> atlases </a:t>
            </a:r>
            <a:r>
              <a:rPr lang="en-US" sz="2800" b="1" kern="1200" dirty="0" err="1">
                <a:solidFill>
                  <a:schemeClr val="tx1"/>
                </a:solidFill>
                <a:latin typeface="Arial" panose="020B0604020202020204" pitchFamily="34" charset="0"/>
                <a:ea typeface="+mj-ea"/>
                <a:cs typeface="Arial" panose="020B0604020202020204" pitchFamily="34" charset="0"/>
              </a:rPr>
              <a:t>kritēriji</a:t>
            </a:r>
            <a:r>
              <a:rPr lang="en-US" sz="2800" b="1" kern="1200" dirty="0">
                <a:solidFill>
                  <a:schemeClr val="tx1"/>
                </a:solidFill>
                <a:latin typeface="Arial" panose="020B0604020202020204" pitchFamily="34" charset="0"/>
                <a:ea typeface="+mj-ea"/>
                <a:cs typeface="Arial" panose="020B0604020202020204" pitchFamily="34" charset="0"/>
              </a:rPr>
              <a:t> (</a:t>
            </a:r>
            <a:r>
              <a:rPr lang="lv-LV" sz="2800" b="1" dirty="0">
                <a:latin typeface="Arial" panose="020B0604020202020204" pitchFamily="34" charset="0"/>
                <a:ea typeface="+mj-ea"/>
                <a:cs typeface="Arial" panose="020B0604020202020204" pitchFamily="34" charset="0"/>
              </a:rPr>
              <a:t>retināšana, nomaiņa</a:t>
            </a:r>
            <a:r>
              <a:rPr lang="en-US" sz="2800" b="1" kern="1200" dirty="0">
                <a:solidFill>
                  <a:schemeClr val="tx1"/>
                </a:solidFill>
                <a:latin typeface="Arial" panose="020B0604020202020204" pitchFamily="34" charset="0"/>
                <a:ea typeface="+mj-ea"/>
                <a:cs typeface="Arial" panose="020B0604020202020204" pitchFamily="34" charset="0"/>
              </a:rPr>
              <a:t>)</a:t>
            </a:r>
            <a:endParaRPr lang="en-US" sz="2800" b="1" kern="1200" dirty="0">
              <a:solidFill>
                <a:schemeClr val="tx1"/>
              </a:solidFill>
              <a:effectLst/>
              <a:latin typeface="Arial" panose="020B0604020202020204" pitchFamily="34" charset="0"/>
              <a:ea typeface="+mj-ea"/>
              <a:cs typeface="Arial" panose="020B0604020202020204" pitchFamily="34" charset="0"/>
            </a:endParaRPr>
          </a:p>
        </p:txBody>
      </p:sp>
      <p:sp>
        <p:nvSpPr>
          <p:cNvPr id="5" name="Slide Number Placeholder 4">
            <a:extLst>
              <a:ext uri="{FF2B5EF4-FFF2-40B4-BE49-F238E27FC236}">
                <a16:creationId xmlns:a16="http://schemas.microsoft.com/office/drawing/2014/main" id="{971FA39A-EA7E-4DBD-874D-FA4CE1FBB244}"/>
              </a:ext>
            </a:extLst>
          </p:cNvPr>
          <p:cNvSpPr>
            <a:spLocks noGrp="1"/>
          </p:cNvSpPr>
          <p:nvPr>
            <p:ph type="sldNum" sz="quarter" idx="13"/>
          </p:nvPr>
        </p:nvSpPr>
        <p:spPr>
          <a:xfrm>
            <a:off x="8610600" y="6356350"/>
            <a:ext cx="2743200" cy="365125"/>
          </a:xfrm>
        </p:spPr>
        <p:txBody>
          <a:bodyPr vert="horz" lIns="91440" tIns="45720" rIns="91440" bIns="45720" rtlCol="0" anchor="ctr">
            <a:normAutofit/>
          </a:bodyPr>
          <a:lstStyle/>
          <a:p>
            <a:pPr defTabSz="914400">
              <a:spcAft>
                <a:spcPts val="600"/>
              </a:spcAft>
            </a:pPr>
            <a:fld id="{4503EEEB-F15E-4925-815F-2D3BDC176C91}" type="slidenum">
              <a:rPr lang="en-US" sz="1200" smtClean="0">
                <a:solidFill>
                  <a:schemeClr val="tx1">
                    <a:lumMod val="50000"/>
                    <a:lumOff val="50000"/>
                  </a:schemeClr>
                </a:solidFill>
                <a:latin typeface="+mn-lt"/>
              </a:rPr>
              <a:pPr defTabSz="914400">
                <a:spcAft>
                  <a:spcPts val="600"/>
                </a:spcAft>
              </a:pPr>
              <a:t>19</a:t>
            </a:fld>
            <a:endParaRPr lang="en-US" sz="1200">
              <a:solidFill>
                <a:schemeClr val="tx1">
                  <a:lumMod val="50000"/>
                  <a:lumOff val="50000"/>
                </a:schemeClr>
              </a:solidFill>
              <a:latin typeface="+mn-lt"/>
            </a:endParaRPr>
          </a:p>
        </p:txBody>
      </p:sp>
      <p:sp>
        <p:nvSpPr>
          <p:cNvPr id="13" name="Content Placeholder 2">
            <a:extLst>
              <a:ext uri="{FF2B5EF4-FFF2-40B4-BE49-F238E27FC236}">
                <a16:creationId xmlns:a16="http://schemas.microsoft.com/office/drawing/2014/main" id="{0B01C435-FB57-48CF-822A-A18B9CA4D7CB}"/>
              </a:ext>
            </a:extLst>
          </p:cNvPr>
          <p:cNvSpPr txBox="1">
            <a:spLocks/>
          </p:cNvSpPr>
          <p:nvPr/>
        </p:nvSpPr>
        <p:spPr>
          <a:xfrm>
            <a:off x="485775" y="1514475"/>
            <a:ext cx="11199034" cy="446722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lv-LV" sz="1600" dirty="0"/>
          </a:p>
        </p:txBody>
      </p:sp>
      <p:graphicFrame>
        <p:nvGraphicFramePr>
          <p:cNvPr id="2" name="Tabula 1">
            <a:extLst>
              <a:ext uri="{FF2B5EF4-FFF2-40B4-BE49-F238E27FC236}">
                <a16:creationId xmlns:a16="http://schemas.microsoft.com/office/drawing/2014/main" id="{9B33ACFD-3C4E-4334-98F8-2E985B146DEB}"/>
              </a:ext>
            </a:extLst>
          </p:cNvPr>
          <p:cNvGraphicFramePr>
            <a:graphicFrameLocks noGrp="1"/>
          </p:cNvGraphicFramePr>
          <p:nvPr>
            <p:extLst>
              <p:ext uri="{D42A27DB-BD31-4B8C-83A1-F6EECF244321}">
                <p14:modId xmlns:p14="http://schemas.microsoft.com/office/powerpoint/2010/main" val="1055730441"/>
              </p:ext>
            </p:extLst>
          </p:nvPr>
        </p:nvGraphicFramePr>
        <p:xfrm>
          <a:off x="276225" y="1327150"/>
          <a:ext cx="11610975" cy="5357822"/>
        </p:xfrm>
        <a:graphic>
          <a:graphicData uri="http://schemas.openxmlformats.org/drawingml/2006/table">
            <a:tbl>
              <a:tblPr>
                <a:tableStyleId>{616DA210-FB5B-4158-B5E0-FEB733F419BA}</a:tableStyleId>
              </a:tblPr>
              <a:tblGrid>
                <a:gridCol w="884528">
                  <a:extLst>
                    <a:ext uri="{9D8B030D-6E8A-4147-A177-3AD203B41FA5}">
                      <a16:colId xmlns:a16="http://schemas.microsoft.com/office/drawing/2014/main" val="1601745923"/>
                    </a:ext>
                  </a:extLst>
                </a:gridCol>
                <a:gridCol w="2164507">
                  <a:extLst>
                    <a:ext uri="{9D8B030D-6E8A-4147-A177-3AD203B41FA5}">
                      <a16:colId xmlns:a16="http://schemas.microsoft.com/office/drawing/2014/main" val="2721069621"/>
                    </a:ext>
                  </a:extLst>
                </a:gridCol>
                <a:gridCol w="5198241">
                  <a:extLst>
                    <a:ext uri="{9D8B030D-6E8A-4147-A177-3AD203B41FA5}">
                      <a16:colId xmlns:a16="http://schemas.microsoft.com/office/drawing/2014/main" val="763894643"/>
                    </a:ext>
                  </a:extLst>
                </a:gridCol>
                <a:gridCol w="1146149">
                  <a:extLst>
                    <a:ext uri="{9D8B030D-6E8A-4147-A177-3AD203B41FA5}">
                      <a16:colId xmlns:a16="http://schemas.microsoft.com/office/drawing/2014/main" val="3906220900"/>
                    </a:ext>
                  </a:extLst>
                </a:gridCol>
                <a:gridCol w="1146149">
                  <a:extLst>
                    <a:ext uri="{9D8B030D-6E8A-4147-A177-3AD203B41FA5}">
                      <a16:colId xmlns:a16="http://schemas.microsoft.com/office/drawing/2014/main" val="716891385"/>
                    </a:ext>
                  </a:extLst>
                </a:gridCol>
                <a:gridCol w="1071401">
                  <a:extLst>
                    <a:ext uri="{9D8B030D-6E8A-4147-A177-3AD203B41FA5}">
                      <a16:colId xmlns:a16="http://schemas.microsoft.com/office/drawing/2014/main" val="1953056068"/>
                    </a:ext>
                  </a:extLst>
                </a:gridCol>
              </a:tblGrid>
              <a:tr h="216196">
                <a:tc rowSpan="2">
                  <a:txBody>
                    <a:bodyPr/>
                    <a:lstStyle/>
                    <a:p>
                      <a:r>
                        <a:rPr lang="lv-LV" sz="1200" b="1">
                          <a:solidFill>
                            <a:schemeClr val="tx1"/>
                          </a:solidFill>
                          <a:effectLst/>
                          <a:latin typeface="Arial" panose="020B0604020202020204" pitchFamily="34" charset="0"/>
                          <a:cs typeface="Arial" panose="020B0604020202020204" pitchFamily="34" charset="0"/>
                        </a:rPr>
                        <a:t>3.</a:t>
                      </a:r>
                    </a:p>
                  </a:txBody>
                  <a:tcPr marL="15697" marR="15697" marT="15697" marB="15697" anchor="ctr"/>
                </a:tc>
                <a:tc rowSpan="2">
                  <a:txBody>
                    <a:bodyPr/>
                    <a:lstStyle/>
                    <a:p>
                      <a:r>
                        <a:rPr lang="lv-LV" sz="1200" b="1" dirty="0">
                          <a:solidFill>
                            <a:schemeClr val="tx1"/>
                          </a:solidFill>
                          <a:effectLst/>
                          <a:latin typeface="Arial" panose="020B0604020202020204" pitchFamily="34" charset="0"/>
                          <a:cs typeface="Arial" panose="020B0604020202020204" pitchFamily="34" charset="0"/>
                        </a:rPr>
                        <a:t>Ilgtspējīgas meža apsaimniekošanas sertifikāts</a:t>
                      </a:r>
                    </a:p>
                  </a:txBody>
                  <a:tcPr marL="15697" marR="15697" marT="15697" marB="15697" anchor="ctr"/>
                </a:tc>
                <a:tc rowSpan="2">
                  <a:txBody>
                    <a:bodyPr/>
                    <a:lstStyle/>
                    <a:p>
                      <a:r>
                        <a:rPr lang="lv-LV" sz="1200" b="1">
                          <a:solidFill>
                            <a:schemeClr val="tx1"/>
                          </a:solidFill>
                          <a:effectLst/>
                          <a:latin typeface="Arial" panose="020B0604020202020204" pitchFamily="34" charset="0"/>
                          <a:cs typeface="Arial" panose="020B0604020202020204" pitchFamily="34" charset="0"/>
                        </a:rPr>
                        <a:t>Platībai, kurā paredzēta mežaudžu retināšana vai nomaiņa, ir piešķirts ilgtspējīgas meža apsaimniekošanas sertifikāts</a:t>
                      </a:r>
                    </a:p>
                  </a:txBody>
                  <a:tcPr marL="15697" marR="15697" marT="15697" marB="15697" anchor="ctr"/>
                </a:tc>
                <a:tc>
                  <a:txBody>
                    <a:bodyPr/>
                    <a:lstStyle/>
                    <a:p>
                      <a:pPr algn="ctr"/>
                      <a:r>
                        <a:rPr lang="lv-LV" sz="1200" b="1">
                          <a:solidFill>
                            <a:schemeClr val="tx1"/>
                          </a:solidFill>
                          <a:effectLst/>
                        </a:rPr>
                        <a:t>Jā</a:t>
                      </a:r>
                    </a:p>
                  </a:txBody>
                  <a:tcPr marL="15697" marR="15697" marT="15697" marB="15697" anchor="ctr"/>
                </a:tc>
                <a:tc>
                  <a:txBody>
                    <a:bodyPr/>
                    <a:lstStyle/>
                    <a:p>
                      <a:pPr algn="ctr"/>
                      <a:r>
                        <a:rPr lang="lv-LV" sz="1200" b="1">
                          <a:solidFill>
                            <a:schemeClr val="tx1"/>
                          </a:solidFill>
                          <a:effectLst/>
                        </a:rPr>
                        <a:t>5</a:t>
                      </a:r>
                    </a:p>
                  </a:txBody>
                  <a:tcPr marL="15697" marR="15697" marT="15697" marB="15697" anchor="ctr"/>
                </a:tc>
                <a:tc rowSpan="2">
                  <a:txBody>
                    <a:bodyPr/>
                    <a:lstStyle/>
                    <a:p>
                      <a:pPr algn="ctr"/>
                      <a:r>
                        <a:rPr lang="lv-LV" sz="1200" b="1" dirty="0">
                          <a:solidFill>
                            <a:schemeClr val="tx1"/>
                          </a:solidFill>
                          <a:effectLst/>
                          <a:latin typeface="Arial" panose="020B0604020202020204" pitchFamily="34" charset="0"/>
                          <a:cs typeface="Arial" panose="020B0604020202020204" pitchFamily="34" charset="0"/>
                        </a:rPr>
                        <a:t>5</a:t>
                      </a:r>
                    </a:p>
                  </a:txBody>
                  <a:tcPr marL="15697" marR="15697" marT="15697" marB="15697" anchor="ctr"/>
                </a:tc>
                <a:extLst>
                  <a:ext uri="{0D108BD9-81ED-4DB2-BD59-A6C34878D82A}">
                    <a16:rowId xmlns:a16="http://schemas.microsoft.com/office/drawing/2014/main" val="743599355"/>
                  </a:ext>
                </a:extLst>
              </a:tr>
              <a:tr h="599234">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Nē</a:t>
                      </a:r>
                    </a:p>
                  </a:txBody>
                  <a:tcPr marL="15697" marR="15697" marT="15697" marB="15697" anchor="ctr"/>
                </a:tc>
                <a:tc>
                  <a:txBody>
                    <a:bodyPr/>
                    <a:lstStyle/>
                    <a:p>
                      <a:pPr algn="ctr"/>
                      <a:r>
                        <a:rPr lang="lv-LV" sz="1200" b="1" dirty="0">
                          <a:solidFill>
                            <a:schemeClr val="tx1"/>
                          </a:solidFill>
                          <a:effectLst/>
                          <a:latin typeface="Arial" panose="020B0604020202020204" pitchFamily="34" charset="0"/>
                          <a:cs typeface="Arial" panose="020B0604020202020204" pitchFamily="34" charset="0"/>
                        </a:rPr>
                        <a:t>0</a:t>
                      </a:r>
                    </a:p>
                  </a:txBody>
                  <a:tcPr marL="15697" marR="15697" marT="15697" marB="15697" anchor="ctr"/>
                </a:tc>
                <a:tc vMerge="1">
                  <a:txBody>
                    <a:bodyPr/>
                    <a:lstStyle/>
                    <a:p>
                      <a:endParaRPr lang="lv-LV"/>
                    </a:p>
                  </a:txBody>
                  <a:tcPr/>
                </a:tc>
                <a:extLst>
                  <a:ext uri="{0D108BD9-81ED-4DB2-BD59-A6C34878D82A}">
                    <a16:rowId xmlns:a16="http://schemas.microsoft.com/office/drawing/2014/main" val="1324943279"/>
                  </a:ext>
                </a:extLst>
              </a:tr>
              <a:tr h="338368">
                <a:tc rowSpan="4">
                  <a:txBody>
                    <a:bodyPr/>
                    <a:lstStyle/>
                    <a:p>
                      <a:r>
                        <a:rPr lang="lv-LV" sz="1200" b="1">
                          <a:solidFill>
                            <a:schemeClr val="tx1"/>
                          </a:solidFill>
                          <a:effectLst/>
                          <a:latin typeface="Arial" panose="020B0604020202020204" pitchFamily="34" charset="0"/>
                          <a:cs typeface="Arial" panose="020B0604020202020204" pitchFamily="34" charset="0"/>
                        </a:rPr>
                        <a:t>4.</a:t>
                      </a:r>
                    </a:p>
                  </a:txBody>
                  <a:tcPr marL="15697" marR="15697" marT="15697" marB="15697" anchor="ctr"/>
                </a:tc>
                <a:tc rowSpan="4">
                  <a:txBody>
                    <a:bodyPr/>
                    <a:lstStyle/>
                    <a:p>
                      <a:r>
                        <a:rPr lang="lv-LV" sz="1200" b="1">
                          <a:solidFill>
                            <a:schemeClr val="tx1"/>
                          </a:solidFill>
                          <a:effectLst/>
                          <a:latin typeface="Arial" panose="020B0604020202020204" pitchFamily="34" charset="0"/>
                          <a:cs typeface="Arial" panose="020B0604020202020204" pitchFamily="34" charset="0"/>
                        </a:rPr>
                        <a:t>Īpašumā esošā meža platība</a:t>
                      </a:r>
                    </a:p>
                  </a:txBody>
                  <a:tcPr marL="15697" marR="15697" marT="15697" marB="15697" anchor="ctr"/>
                </a:tc>
                <a:tc gridSpan="2">
                  <a:txBody>
                    <a:bodyPr/>
                    <a:lstStyle/>
                    <a:p>
                      <a:r>
                        <a:rPr lang="lv-LV" sz="1200" b="1">
                          <a:solidFill>
                            <a:schemeClr val="tx1"/>
                          </a:solidFill>
                          <a:effectLst/>
                          <a:latin typeface="Arial" panose="020B0604020202020204" pitchFamily="34" charset="0"/>
                          <a:cs typeface="Arial" panose="020B0604020202020204" pitchFamily="34" charset="0"/>
                        </a:rPr>
                        <a:t>Līdz 50 ha (ieskaitot)</a:t>
                      </a:r>
                    </a:p>
                  </a:txBody>
                  <a:tcPr marL="15697" marR="15697" marT="15697" marB="15697"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15</a:t>
                      </a:r>
                    </a:p>
                  </a:txBody>
                  <a:tcPr marL="15697" marR="15697" marT="15697" marB="15697" anchor="ctr"/>
                </a:tc>
                <a:tc rowSpan="4">
                  <a:txBody>
                    <a:bodyPr/>
                    <a:lstStyle/>
                    <a:p>
                      <a:pPr algn="ctr"/>
                      <a:r>
                        <a:rPr lang="lv-LV" sz="1200" b="1" dirty="0">
                          <a:solidFill>
                            <a:schemeClr val="tx1"/>
                          </a:solidFill>
                          <a:effectLst/>
                          <a:latin typeface="Arial" panose="020B0604020202020204" pitchFamily="34" charset="0"/>
                          <a:cs typeface="Arial" panose="020B0604020202020204" pitchFamily="34" charset="0"/>
                        </a:rPr>
                        <a:t>15</a:t>
                      </a:r>
                    </a:p>
                  </a:txBody>
                  <a:tcPr marL="15697" marR="15697" marT="15697" marB="15697" anchor="ctr"/>
                </a:tc>
                <a:extLst>
                  <a:ext uri="{0D108BD9-81ED-4DB2-BD59-A6C34878D82A}">
                    <a16:rowId xmlns:a16="http://schemas.microsoft.com/office/drawing/2014/main" val="1890817277"/>
                  </a:ext>
                </a:extLst>
              </a:tr>
              <a:tr h="494177">
                <a:tc vMerge="1">
                  <a:txBody>
                    <a:bodyPr/>
                    <a:lstStyle/>
                    <a:p>
                      <a:endParaRPr lang="lv-LV"/>
                    </a:p>
                  </a:txBody>
                  <a:tcPr/>
                </a:tc>
                <a:tc vMerge="1">
                  <a:txBody>
                    <a:bodyPr/>
                    <a:lstStyle/>
                    <a:p>
                      <a:endParaRPr lang="lv-LV"/>
                    </a:p>
                  </a:txBody>
                  <a:tcPr/>
                </a:tc>
                <a:tc gridSpan="2">
                  <a:txBody>
                    <a:bodyPr/>
                    <a:lstStyle/>
                    <a:p>
                      <a:r>
                        <a:rPr lang="it-IT" sz="1200" b="1">
                          <a:solidFill>
                            <a:schemeClr val="tx1"/>
                          </a:solidFill>
                          <a:effectLst/>
                          <a:latin typeface="Arial" panose="020B0604020202020204" pitchFamily="34" charset="0"/>
                          <a:cs typeface="Arial" panose="020B0604020202020204" pitchFamily="34" charset="0"/>
                        </a:rPr>
                        <a:t>No 50,1 ha (ieskaitot) līdz 200 ha (ieskaitot)</a:t>
                      </a:r>
                    </a:p>
                  </a:txBody>
                  <a:tcPr marL="15697" marR="15697" marT="15697" marB="15697" anchor="ctr"/>
                </a:tc>
                <a:tc hMerge="1">
                  <a:txBody>
                    <a:bodyPr/>
                    <a:lstStyle/>
                    <a:p>
                      <a:endParaRPr lang="lv-LV"/>
                    </a:p>
                  </a:txBody>
                  <a:tcPr/>
                </a:tc>
                <a:tc>
                  <a:txBody>
                    <a:bodyPr/>
                    <a:lstStyle/>
                    <a:p>
                      <a:pPr algn="ctr"/>
                      <a:r>
                        <a:rPr lang="lv-LV" sz="1200" b="1" dirty="0">
                          <a:solidFill>
                            <a:schemeClr val="tx1"/>
                          </a:solidFill>
                          <a:effectLst/>
                          <a:latin typeface="Arial" panose="020B0604020202020204" pitchFamily="34" charset="0"/>
                          <a:cs typeface="Arial" panose="020B0604020202020204" pitchFamily="34" charset="0"/>
                        </a:rPr>
                        <a:t>10</a:t>
                      </a:r>
                    </a:p>
                  </a:txBody>
                  <a:tcPr marL="15697" marR="15697" marT="15697" marB="15697" anchor="ctr"/>
                </a:tc>
                <a:tc vMerge="1">
                  <a:txBody>
                    <a:bodyPr/>
                    <a:lstStyle/>
                    <a:p>
                      <a:endParaRPr lang="lv-LV"/>
                    </a:p>
                  </a:txBody>
                  <a:tcPr/>
                </a:tc>
                <a:extLst>
                  <a:ext uri="{0D108BD9-81ED-4DB2-BD59-A6C34878D82A}">
                    <a16:rowId xmlns:a16="http://schemas.microsoft.com/office/drawing/2014/main" val="3622593492"/>
                  </a:ext>
                </a:extLst>
              </a:tr>
              <a:tr h="494177">
                <a:tc vMerge="1">
                  <a:txBody>
                    <a:bodyPr/>
                    <a:lstStyle/>
                    <a:p>
                      <a:endParaRPr lang="lv-LV"/>
                    </a:p>
                  </a:txBody>
                  <a:tcPr/>
                </a:tc>
                <a:tc vMerge="1">
                  <a:txBody>
                    <a:bodyPr/>
                    <a:lstStyle/>
                    <a:p>
                      <a:endParaRPr lang="lv-LV"/>
                    </a:p>
                  </a:txBody>
                  <a:tcPr/>
                </a:tc>
                <a:tc gridSpan="2">
                  <a:txBody>
                    <a:bodyPr/>
                    <a:lstStyle/>
                    <a:p>
                      <a:r>
                        <a:rPr lang="it-IT" sz="1200" b="1">
                          <a:solidFill>
                            <a:schemeClr val="tx1"/>
                          </a:solidFill>
                          <a:effectLst/>
                          <a:latin typeface="Arial" panose="020B0604020202020204" pitchFamily="34" charset="0"/>
                          <a:cs typeface="Arial" panose="020B0604020202020204" pitchFamily="34" charset="0"/>
                        </a:rPr>
                        <a:t>No 200,1 ha (ieskaitot) līdz 500 ha (ieskaitot)</a:t>
                      </a:r>
                    </a:p>
                  </a:txBody>
                  <a:tcPr marL="15697" marR="15697" marT="15697" marB="15697"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5</a:t>
                      </a:r>
                    </a:p>
                  </a:txBody>
                  <a:tcPr marL="15697" marR="15697" marT="15697" marB="15697" anchor="ctr"/>
                </a:tc>
                <a:tc vMerge="1">
                  <a:txBody>
                    <a:bodyPr/>
                    <a:lstStyle/>
                    <a:p>
                      <a:endParaRPr lang="lv-LV"/>
                    </a:p>
                  </a:txBody>
                  <a:tcPr/>
                </a:tc>
                <a:extLst>
                  <a:ext uri="{0D108BD9-81ED-4DB2-BD59-A6C34878D82A}">
                    <a16:rowId xmlns:a16="http://schemas.microsoft.com/office/drawing/2014/main" val="733368372"/>
                  </a:ext>
                </a:extLst>
              </a:tr>
              <a:tr h="216196">
                <a:tc vMerge="1">
                  <a:txBody>
                    <a:bodyPr/>
                    <a:lstStyle/>
                    <a:p>
                      <a:endParaRPr lang="lv-LV"/>
                    </a:p>
                  </a:txBody>
                  <a:tcPr/>
                </a:tc>
                <a:tc vMerge="1">
                  <a:txBody>
                    <a:bodyPr/>
                    <a:lstStyle/>
                    <a:p>
                      <a:endParaRPr lang="lv-LV"/>
                    </a:p>
                  </a:txBody>
                  <a:tcPr/>
                </a:tc>
                <a:tc gridSpan="2">
                  <a:txBody>
                    <a:bodyPr/>
                    <a:lstStyle/>
                    <a:p>
                      <a:r>
                        <a:rPr lang="lv-LV" sz="1200" b="1">
                          <a:solidFill>
                            <a:schemeClr val="tx1"/>
                          </a:solidFill>
                          <a:effectLst/>
                          <a:latin typeface="Arial" panose="020B0604020202020204" pitchFamily="34" charset="0"/>
                          <a:cs typeface="Arial" panose="020B0604020202020204" pitchFamily="34" charset="0"/>
                        </a:rPr>
                        <a:t>No 500,1 ha</a:t>
                      </a:r>
                    </a:p>
                  </a:txBody>
                  <a:tcPr marL="15697" marR="15697" marT="15697" marB="15697" anchor="ctr"/>
                </a:tc>
                <a:tc hMerge="1">
                  <a:txBody>
                    <a:bodyPr/>
                    <a:lstStyle/>
                    <a:p>
                      <a:endParaRPr lang="lv-LV"/>
                    </a:p>
                  </a:txBody>
                  <a:tcPr/>
                </a:tc>
                <a:tc>
                  <a:txBody>
                    <a:bodyPr/>
                    <a:lstStyle/>
                    <a:p>
                      <a:pPr algn="ctr"/>
                      <a:r>
                        <a:rPr lang="lv-LV" sz="1200" b="1" dirty="0">
                          <a:solidFill>
                            <a:schemeClr val="tx1"/>
                          </a:solidFill>
                          <a:effectLst/>
                          <a:latin typeface="Arial" panose="020B0604020202020204" pitchFamily="34" charset="0"/>
                          <a:cs typeface="Arial" panose="020B0604020202020204" pitchFamily="34" charset="0"/>
                        </a:rPr>
                        <a:t>0</a:t>
                      </a:r>
                    </a:p>
                  </a:txBody>
                  <a:tcPr marL="15697" marR="15697" marT="15697" marB="15697" anchor="ctr"/>
                </a:tc>
                <a:tc vMerge="1">
                  <a:txBody>
                    <a:bodyPr/>
                    <a:lstStyle/>
                    <a:p>
                      <a:endParaRPr lang="lv-LV"/>
                    </a:p>
                  </a:txBody>
                  <a:tcPr/>
                </a:tc>
                <a:extLst>
                  <a:ext uri="{0D108BD9-81ED-4DB2-BD59-A6C34878D82A}">
                    <a16:rowId xmlns:a16="http://schemas.microsoft.com/office/drawing/2014/main" val="3057337320"/>
                  </a:ext>
                </a:extLst>
              </a:tr>
              <a:tr h="338368">
                <a:tc rowSpan="5">
                  <a:txBody>
                    <a:bodyPr/>
                    <a:lstStyle/>
                    <a:p>
                      <a:r>
                        <a:rPr lang="lv-LV" sz="1200" b="1">
                          <a:solidFill>
                            <a:schemeClr val="tx1"/>
                          </a:solidFill>
                          <a:effectLst/>
                          <a:latin typeface="Arial" panose="020B0604020202020204" pitchFamily="34" charset="0"/>
                          <a:cs typeface="Arial" panose="020B0604020202020204" pitchFamily="34" charset="0"/>
                        </a:rPr>
                        <a:t>5.</a:t>
                      </a:r>
                    </a:p>
                  </a:txBody>
                  <a:tcPr marL="15697" marR="15697" marT="15697" marB="15697" anchor="ctr"/>
                </a:tc>
                <a:tc rowSpan="5">
                  <a:txBody>
                    <a:bodyPr/>
                    <a:lstStyle/>
                    <a:p>
                      <a:r>
                        <a:rPr lang="lv-LV" sz="1200" b="1">
                          <a:solidFill>
                            <a:schemeClr val="tx1"/>
                          </a:solidFill>
                          <a:effectLst/>
                          <a:latin typeface="Arial" panose="020B0604020202020204" pitchFamily="34" charset="0"/>
                          <a:cs typeface="Arial" panose="020B0604020202020204" pitchFamily="34" charset="0"/>
                        </a:rPr>
                        <a:t>Viena pretendenta (neskaitot fiziskas personas īpašumu kopā ar juridiskai personai piederošo īpašumu) atbalstam pieteiktās platības lielums kārtā</a:t>
                      </a:r>
                    </a:p>
                  </a:txBody>
                  <a:tcPr marL="15697" marR="15697" marT="15697" marB="15697" anchor="ctr"/>
                </a:tc>
                <a:tc gridSpan="2">
                  <a:txBody>
                    <a:bodyPr/>
                    <a:lstStyle/>
                    <a:p>
                      <a:r>
                        <a:rPr lang="lv-LV" sz="1200" b="1">
                          <a:solidFill>
                            <a:schemeClr val="tx1"/>
                          </a:solidFill>
                          <a:effectLst/>
                          <a:latin typeface="Arial" panose="020B0604020202020204" pitchFamily="34" charset="0"/>
                          <a:cs typeface="Arial" panose="020B0604020202020204" pitchFamily="34" charset="0"/>
                        </a:rPr>
                        <a:t>Līdz 10 ha (ieskaitot)</a:t>
                      </a:r>
                    </a:p>
                  </a:txBody>
                  <a:tcPr marL="15697" marR="15697" marT="15697" marB="15697"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30</a:t>
                      </a:r>
                    </a:p>
                  </a:txBody>
                  <a:tcPr marL="15697" marR="15697" marT="15697" marB="15697" anchor="ctr"/>
                </a:tc>
                <a:tc rowSpan="5">
                  <a:txBody>
                    <a:bodyPr/>
                    <a:lstStyle/>
                    <a:p>
                      <a:pPr algn="ctr"/>
                      <a:r>
                        <a:rPr lang="lv-LV" sz="1200" b="1">
                          <a:solidFill>
                            <a:schemeClr val="tx1"/>
                          </a:solidFill>
                          <a:effectLst/>
                          <a:latin typeface="Arial" panose="020B0604020202020204" pitchFamily="34" charset="0"/>
                          <a:cs typeface="Arial" panose="020B0604020202020204" pitchFamily="34" charset="0"/>
                        </a:rPr>
                        <a:t>30</a:t>
                      </a:r>
                    </a:p>
                  </a:txBody>
                  <a:tcPr marL="15697" marR="15697" marT="15697" marB="15697" anchor="ctr"/>
                </a:tc>
                <a:extLst>
                  <a:ext uri="{0D108BD9-81ED-4DB2-BD59-A6C34878D82A}">
                    <a16:rowId xmlns:a16="http://schemas.microsoft.com/office/drawing/2014/main" val="3887333775"/>
                  </a:ext>
                </a:extLst>
              </a:tr>
              <a:tr h="338368">
                <a:tc vMerge="1">
                  <a:txBody>
                    <a:bodyPr/>
                    <a:lstStyle/>
                    <a:p>
                      <a:endParaRPr lang="lv-LV"/>
                    </a:p>
                  </a:txBody>
                  <a:tcPr/>
                </a:tc>
                <a:tc vMerge="1">
                  <a:txBody>
                    <a:bodyPr/>
                    <a:lstStyle/>
                    <a:p>
                      <a:endParaRPr lang="lv-LV"/>
                    </a:p>
                  </a:txBody>
                  <a:tcPr/>
                </a:tc>
                <a:tc gridSpan="2">
                  <a:txBody>
                    <a:bodyPr/>
                    <a:lstStyle/>
                    <a:p>
                      <a:r>
                        <a:rPr lang="it-IT" sz="1200" b="1">
                          <a:solidFill>
                            <a:schemeClr val="tx1"/>
                          </a:solidFill>
                          <a:effectLst/>
                          <a:latin typeface="Arial" panose="020B0604020202020204" pitchFamily="34" charset="0"/>
                          <a:cs typeface="Arial" panose="020B0604020202020204" pitchFamily="34" charset="0"/>
                        </a:rPr>
                        <a:t>10,1 līdz 15 ha (ieskaitot)</a:t>
                      </a:r>
                    </a:p>
                  </a:txBody>
                  <a:tcPr marL="15697" marR="15697" marT="15697" marB="15697" anchor="ctr"/>
                </a:tc>
                <a:tc hMerge="1">
                  <a:txBody>
                    <a:bodyPr/>
                    <a:lstStyle/>
                    <a:p>
                      <a:endParaRPr lang="lv-LV"/>
                    </a:p>
                  </a:txBody>
                  <a:tcPr/>
                </a:tc>
                <a:tc>
                  <a:txBody>
                    <a:bodyPr/>
                    <a:lstStyle/>
                    <a:p>
                      <a:pPr algn="ctr"/>
                      <a:r>
                        <a:rPr lang="lv-LV" sz="1200" b="1" dirty="0">
                          <a:solidFill>
                            <a:schemeClr val="tx1"/>
                          </a:solidFill>
                          <a:effectLst/>
                          <a:latin typeface="Arial" panose="020B0604020202020204" pitchFamily="34" charset="0"/>
                          <a:cs typeface="Arial" panose="020B0604020202020204" pitchFamily="34" charset="0"/>
                        </a:rPr>
                        <a:t>20</a:t>
                      </a:r>
                    </a:p>
                  </a:txBody>
                  <a:tcPr marL="15697" marR="15697" marT="15697" marB="15697" anchor="ctr"/>
                </a:tc>
                <a:tc vMerge="1">
                  <a:txBody>
                    <a:bodyPr/>
                    <a:lstStyle/>
                    <a:p>
                      <a:endParaRPr lang="lv-LV"/>
                    </a:p>
                  </a:txBody>
                  <a:tcPr/>
                </a:tc>
                <a:extLst>
                  <a:ext uri="{0D108BD9-81ED-4DB2-BD59-A6C34878D82A}">
                    <a16:rowId xmlns:a16="http://schemas.microsoft.com/office/drawing/2014/main" val="66156674"/>
                  </a:ext>
                </a:extLst>
              </a:tr>
              <a:tr h="338368">
                <a:tc vMerge="1">
                  <a:txBody>
                    <a:bodyPr/>
                    <a:lstStyle/>
                    <a:p>
                      <a:endParaRPr lang="lv-LV"/>
                    </a:p>
                  </a:txBody>
                  <a:tcPr/>
                </a:tc>
                <a:tc vMerge="1">
                  <a:txBody>
                    <a:bodyPr/>
                    <a:lstStyle/>
                    <a:p>
                      <a:endParaRPr lang="lv-LV"/>
                    </a:p>
                  </a:txBody>
                  <a:tcPr/>
                </a:tc>
                <a:tc gridSpan="2">
                  <a:txBody>
                    <a:bodyPr/>
                    <a:lstStyle/>
                    <a:p>
                      <a:r>
                        <a:rPr lang="lv-LV" sz="1200" b="1">
                          <a:solidFill>
                            <a:schemeClr val="tx1"/>
                          </a:solidFill>
                          <a:effectLst/>
                          <a:latin typeface="Arial" panose="020B0604020202020204" pitchFamily="34" charset="0"/>
                          <a:cs typeface="Arial" panose="020B0604020202020204" pitchFamily="34" charset="0"/>
                        </a:rPr>
                        <a:t>No 15,1 līdz 50 ha (ieskaitot)</a:t>
                      </a:r>
                    </a:p>
                  </a:txBody>
                  <a:tcPr marL="15697" marR="15697" marT="15697" marB="15697" anchor="ctr"/>
                </a:tc>
                <a:tc hMerge="1">
                  <a:txBody>
                    <a:bodyPr/>
                    <a:lstStyle/>
                    <a:p>
                      <a:endParaRPr lang="lv-LV"/>
                    </a:p>
                  </a:txBody>
                  <a:tcPr/>
                </a:tc>
                <a:tc>
                  <a:txBody>
                    <a:bodyPr/>
                    <a:lstStyle/>
                    <a:p>
                      <a:pPr algn="ctr"/>
                      <a:r>
                        <a:rPr lang="lv-LV" sz="1200" b="1" dirty="0">
                          <a:solidFill>
                            <a:schemeClr val="tx1"/>
                          </a:solidFill>
                          <a:effectLst/>
                          <a:latin typeface="Arial" panose="020B0604020202020204" pitchFamily="34" charset="0"/>
                          <a:cs typeface="Arial" panose="020B0604020202020204" pitchFamily="34" charset="0"/>
                        </a:rPr>
                        <a:t>10</a:t>
                      </a:r>
                    </a:p>
                  </a:txBody>
                  <a:tcPr marL="15697" marR="15697" marT="15697" marB="15697" anchor="ctr"/>
                </a:tc>
                <a:tc vMerge="1">
                  <a:txBody>
                    <a:bodyPr/>
                    <a:lstStyle/>
                    <a:p>
                      <a:endParaRPr lang="lv-LV"/>
                    </a:p>
                  </a:txBody>
                  <a:tcPr/>
                </a:tc>
                <a:extLst>
                  <a:ext uri="{0D108BD9-81ED-4DB2-BD59-A6C34878D82A}">
                    <a16:rowId xmlns:a16="http://schemas.microsoft.com/office/drawing/2014/main" val="1193107221"/>
                  </a:ext>
                </a:extLst>
              </a:tr>
              <a:tr h="338368">
                <a:tc vMerge="1">
                  <a:txBody>
                    <a:bodyPr/>
                    <a:lstStyle/>
                    <a:p>
                      <a:endParaRPr lang="lv-LV"/>
                    </a:p>
                  </a:txBody>
                  <a:tcPr/>
                </a:tc>
                <a:tc vMerge="1">
                  <a:txBody>
                    <a:bodyPr/>
                    <a:lstStyle/>
                    <a:p>
                      <a:endParaRPr lang="lv-LV"/>
                    </a:p>
                  </a:txBody>
                  <a:tcPr/>
                </a:tc>
                <a:tc gridSpan="2">
                  <a:txBody>
                    <a:bodyPr/>
                    <a:lstStyle/>
                    <a:p>
                      <a:r>
                        <a:rPr lang="lv-LV" sz="1200" b="1">
                          <a:solidFill>
                            <a:schemeClr val="tx1"/>
                          </a:solidFill>
                          <a:effectLst/>
                          <a:latin typeface="Arial" panose="020B0604020202020204" pitchFamily="34" charset="0"/>
                          <a:cs typeface="Arial" panose="020B0604020202020204" pitchFamily="34" charset="0"/>
                        </a:rPr>
                        <a:t>No 50,1 līdz 100 ha (ieskaitot)</a:t>
                      </a:r>
                    </a:p>
                  </a:txBody>
                  <a:tcPr marL="15697" marR="15697" marT="15697" marB="15697" anchor="ctr"/>
                </a:tc>
                <a:tc hMerge="1">
                  <a:txBody>
                    <a:bodyPr/>
                    <a:lstStyle/>
                    <a:p>
                      <a:endParaRPr lang="lv-LV"/>
                    </a:p>
                  </a:txBody>
                  <a:tcPr/>
                </a:tc>
                <a:tc>
                  <a:txBody>
                    <a:bodyPr/>
                    <a:lstStyle/>
                    <a:p>
                      <a:pPr algn="ctr"/>
                      <a:r>
                        <a:rPr lang="lv-LV" sz="1200" b="1">
                          <a:solidFill>
                            <a:schemeClr val="tx1"/>
                          </a:solidFill>
                          <a:effectLst/>
                          <a:latin typeface="Arial" panose="020B0604020202020204" pitchFamily="34" charset="0"/>
                          <a:cs typeface="Arial" panose="020B0604020202020204" pitchFamily="34" charset="0"/>
                        </a:rPr>
                        <a:t>5</a:t>
                      </a:r>
                    </a:p>
                  </a:txBody>
                  <a:tcPr marL="15697" marR="15697" marT="15697" marB="15697" anchor="ctr"/>
                </a:tc>
                <a:tc vMerge="1">
                  <a:txBody>
                    <a:bodyPr/>
                    <a:lstStyle/>
                    <a:p>
                      <a:endParaRPr lang="lv-LV"/>
                    </a:p>
                  </a:txBody>
                  <a:tcPr/>
                </a:tc>
                <a:extLst>
                  <a:ext uri="{0D108BD9-81ED-4DB2-BD59-A6C34878D82A}">
                    <a16:rowId xmlns:a16="http://schemas.microsoft.com/office/drawing/2014/main" val="848520996"/>
                  </a:ext>
                </a:extLst>
              </a:tr>
              <a:tr h="597261">
                <a:tc vMerge="1">
                  <a:txBody>
                    <a:bodyPr/>
                    <a:lstStyle/>
                    <a:p>
                      <a:endParaRPr lang="lv-LV"/>
                    </a:p>
                  </a:txBody>
                  <a:tcPr/>
                </a:tc>
                <a:tc vMerge="1">
                  <a:txBody>
                    <a:bodyPr/>
                    <a:lstStyle/>
                    <a:p>
                      <a:endParaRPr lang="lv-LV"/>
                    </a:p>
                  </a:txBody>
                  <a:tcPr/>
                </a:tc>
                <a:tc gridSpan="2">
                  <a:txBody>
                    <a:bodyPr/>
                    <a:lstStyle/>
                    <a:p>
                      <a:r>
                        <a:rPr lang="lv-LV" sz="1200" b="1">
                          <a:solidFill>
                            <a:schemeClr val="tx1"/>
                          </a:solidFill>
                          <a:effectLst/>
                          <a:latin typeface="Arial" panose="020B0604020202020204" pitchFamily="34" charset="0"/>
                          <a:cs typeface="Arial" panose="020B0604020202020204" pitchFamily="34" charset="0"/>
                        </a:rPr>
                        <a:t>No 100,1 ha</a:t>
                      </a:r>
                    </a:p>
                  </a:txBody>
                  <a:tcPr marL="15697" marR="15697" marT="15697" marB="15697" anchor="ctr"/>
                </a:tc>
                <a:tc hMerge="1">
                  <a:txBody>
                    <a:bodyPr/>
                    <a:lstStyle/>
                    <a:p>
                      <a:endParaRPr lang="lv-LV"/>
                    </a:p>
                  </a:txBody>
                  <a:tcPr/>
                </a:tc>
                <a:tc>
                  <a:txBody>
                    <a:bodyPr/>
                    <a:lstStyle/>
                    <a:p>
                      <a:pPr algn="ctr"/>
                      <a:r>
                        <a:rPr lang="lv-LV" sz="1200" b="1" dirty="0">
                          <a:solidFill>
                            <a:schemeClr val="tx1"/>
                          </a:solidFill>
                          <a:effectLst/>
                          <a:latin typeface="Arial" panose="020B0604020202020204" pitchFamily="34" charset="0"/>
                          <a:cs typeface="Arial" panose="020B0604020202020204" pitchFamily="34" charset="0"/>
                        </a:rPr>
                        <a:t>0</a:t>
                      </a:r>
                    </a:p>
                  </a:txBody>
                  <a:tcPr marL="15697" marR="15697" marT="15697" marB="15697" anchor="ctr"/>
                </a:tc>
                <a:tc vMerge="1">
                  <a:txBody>
                    <a:bodyPr/>
                    <a:lstStyle/>
                    <a:p>
                      <a:endParaRPr lang="lv-LV"/>
                    </a:p>
                  </a:txBody>
                  <a:tcPr/>
                </a:tc>
                <a:extLst>
                  <a:ext uri="{0D108BD9-81ED-4DB2-BD59-A6C34878D82A}">
                    <a16:rowId xmlns:a16="http://schemas.microsoft.com/office/drawing/2014/main" val="858061473"/>
                  </a:ext>
                </a:extLst>
              </a:tr>
              <a:tr h="216196">
                <a:tc gridSpan="5">
                  <a:txBody>
                    <a:bodyPr/>
                    <a:lstStyle/>
                    <a:p>
                      <a:r>
                        <a:rPr lang="lv-LV" sz="1200" b="1">
                          <a:solidFill>
                            <a:schemeClr val="tx1"/>
                          </a:solidFill>
                          <a:effectLst/>
                          <a:latin typeface="Arial" panose="020B0604020202020204" pitchFamily="34" charset="0"/>
                          <a:cs typeface="Arial" panose="020B0604020202020204" pitchFamily="34" charset="0"/>
                        </a:rPr>
                        <a:t>KOPĀ</a:t>
                      </a:r>
                    </a:p>
                  </a:txBody>
                  <a:tcPr marL="15697" marR="15697" marT="15697" marB="15697"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ctr"/>
                      <a:r>
                        <a:rPr lang="lv-LV" sz="1200" b="1" dirty="0">
                          <a:solidFill>
                            <a:schemeClr val="tx1"/>
                          </a:solidFill>
                          <a:effectLst/>
                          <a:latin typeface="Arial" panose="020B0604020202020204" pitchFamily="34" charset="0"/>
                          <a:cs typeface="Arial" panose="020B0604020202020204" pitchFamily="34" charset="0"/>
                        </a:rPr>
                        <a:t>80</a:t>
                      </a:r>
                    </a:p>
                  </a:txBody>
                  <a:tcPr marL="15697" marR="15697" marT="15697" marB="15697" anchor="ctr"/>
                </a:tc>
                <a:extLst>
                  <a:ext uri="{0D108BD9-81ED-4DB2-BD59-A6C34878D82A}">
                    <a16:rowId xmlns:a16="http://schemas.microsoft.com/office/drawing/2014/main" val="2444023873"/>
                  </a:ext>
                </a:extLst>
              </a:tr>
              <a:tr h="338368">
                <a:tc gridSpan="6">
                  <a:txBody>
                    <a:bodyPr/>
                    <a:lstStyle/>
                    <a:p>
                      <a:r>
                        <a:rPr lang="lv-LV" sz="1200" b="1" dirty="0">
                          <a:solidFill>
                            <a:srgbClr val="FF0000"/>
                          </a:solidFill>
                          <a:effectLst/>
                          <a:latin typeface="Arial" panose="020B0604020202020204" pitchFamily="34" charset="0"/>
                          <a:cs typeface="Arial" panose="020B0604020202020204" pitchFamily="34" charset="0"/>
                        </a:rPr>
                        <a:t>Minimālais punktu skaits, lai pretendētu uz atbalstu, ir 30 punktu.</a:t>
                      </a:r>
                    </a:p>
                  </a:txBody>
                  <a:tcPr marL="15697" marR="15697" marT="15697" marB="15697"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567815551"/>
                  </a:ext>
                </a:extLst>
              </a:tr>
              <a:tr h="494177">
                <a:tc gridSpan="6">
                  <a:txBody>
                    <a:bodyPr/>
                    <a:lstStyle/>
                    <a:p>
                      <a:r>
                        <a:rPr lang="lv-LV" sz="1200" b="1" dirty="0">
                          <a:solidFill>
                            <a:schemeClr val="tx1"/>
                          </a:solidFill>
                          <a:effectLst/>
                          <a:latin typeface="Arial" panose="020B0604020202020204" pitchFamily="34" charset="0"/>
                          <a:cs typeface="Arial" panose="020B0604020202020204" pitchFamily="34" charset="0"/>
                        </a:rPr>
                        <a:t>Piezīme. </a:t>
                      </a:r>
                      <a:r>
                        <a:rPr lang="lv-LV" sz="1200" b="1" baseline="30000" dirty="0">
                          <a:solidFill>
                            <a:schemeClr val="tx1"/>
                          </a:solidFill>
                          <a:effectLst/>
                          <a:latin typeface="Arial" panose="020B0604020202020204" pitchFamily="34" charset="0"/>
                          <a:cs typeface="Arial" panose="020B0604020202020204" pitchFamily="34" charset="0"/>
                        </a:rPr>
                        <a:t>1</a:t>
                      </a:r>
                      <a:r>
                        <a:rPr lang="lv-LV" sz="1200" b="1" dirty="0">
                          <a:solidFill>
                            <a:schemeClr val="tx1"/>
                          </a:solidFill>
                          <a:effectLst/>
                          <a:latin typeface="Arial" panose="020B0604020202020204" pitchFamily="34" charset="0"/>
                          <a:cs typeface="Arial" panose="020B0604020202020204" pitchFamily="34" charset="0"/>
                        </a:rPr>
                        <a:t> Meža īpašnieku biedrība Biedrību un nodibinājumu reģistrā ir reģistrēta vismaz trīs gadus.</a:t>
                      </a:r>
                    </a:p>
                  </a:txBody>
                  <a:tcPr marL="15697" marR="15697" marT="15697" marB="15697"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340978035"/>
                  </a:ext>
                </a:extLst>
              </a:tr>
            </a:tbl>
          </a:graphicData>
        </a:graphic>
      </p:graphicFrame>
    </p:spTree>
    <p:extLst>
      <p:ext uri="{BB962C8B-B14F-4D97-AF65-F5344CB8AC3E}">
        <p14:creationId xmlns:p14="http://schemas.microsoft.com/office/powerpoint/2010/main" val="2360256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CBE4FE61-0A1D-4B34-8FEC-E438CB802176}"/>
              </a:ext>
            </a:extLst>
          </p:cNvPr>
          <p:cNvSpPr>
            <a:spLocks noGrp="1"/>
          </p:cNvSpPr>
          <p:nvPr>
            <p:ph type="title"/>
          </p:nvPr>
        </p:nvSpPr>
        <p:spPr>
          <a:xfrm>
            <a:off x="2438400" y="447674"/>
            <a:ext cx="8058150" cy="894081"/>
          </a:xfrm>
        </p:spPr>
        <p:txBody>
          <a:bodyPr>
            <a:noAutofit/>
          </a:bodyPr>
          <a:lstStyle/>
          <a:p>
            <a:pPr algn="ctr">
              <a:spcBef>
                <a:spcPts val="2400"/>
              </a:spcBef>
              <a:spcAft>
                <a:spcPts val="1200"/>
              </a:spcAft>
            </a:pPr>
            <a:r>
              <a:rPr lang="lv-LV" sz="2800" dirty="0">
                <a:latin typeface="Arial" panose="020B0604020202020204" pitchFamily="34" charset="0"/>
                <a:cs typeface="Arial" panose="020B0604020202020204" pitchFamily="34" charset="0"/>
              </a:rPr>
              <a:t>KLP Stratēģiskā plāna </a:t>
            </a:r>
            <a:r>
              <a:rPr lang="lv-LV" sz="2800" i="0" dirty="0">
                <a:effectLst/>
                <a:latin typeface="Arial" panose="020B0604020202020204" pitchFamily="34" charset="0"/>
                <a:cs typeface="Arial" panose="020B0604020202020204" pitchFamily="34" charset="0"/>
              </a:rPr>
              <a:t>intervences </a:t>
            </a:r>
            <a:br>
              <a:rPr lang="lv-LV" sz="2800" i="0" dirty="0">
                <a:effectLst/>
                <a:latin typeface="Arial" panose="020B0604020202020204" pitchFamily="34" charset="0"/>
                <a:cs typeface="Arial" panose="020B0604020202020204" pitchFamily="34" charset="0"/>
              </a:rPr>
            </a:br>
            <a:r>
              <a:rPr lang="lv-LV" sz="2800" i="0" dirty="0">
                <a:effectLst/>
                <a:latin typeface="Arial" panose="020B0604020202020204" pitchFamily="34" charset="0"/>
                <a:cs typeface="Arial" panose="020B0604020202020204" pitchFamily="34" charset="0"/>
              </a:rPr>
              <a:t>meža nozares atbalstam</a:t>
            </a:r>
            <a:br>
              <a:rPr lang="lv-LV" altLang="lv-LV" sz="1800" dirty="0">
                <a:latin typeface="Arial" panose="020B0604020202020204" pitchFamily="34" charset="0"/>
                <a:cs typeface="Arial" panose="020B0604020202020204" pitchFamily="34" charset="0"/>
              </a:rPr>
            </a:br>
            <a:endParaRPr lang="lv-LV" altLang="en-US" sz="1800" dirty="0">
              <a:latin typeface="Arial" panose="020B0604020202020204" pitchFamily="34" charset="0"/>
              <a:cs typeface="Arial" panose="020B0604020202020204" pitchFamily="34" charset="0"/>
            </a:endParaRPr>
          </a:p>
        </p:txBody>
      </p:sp>
      <p:sp>
        <p:nvSpPr>
          <p:cNvPr id="17411" name="Content Placeholder 2">
            <a:extLst>
              <a:ext uri="{FF2B5EF4-FFF2-40B4-BE49-F238E27FC236}">
                <a16:creationId xmlns:a16="http://schemas.microsoft.com/office/drawing/2014/main" id="{71EBB70D-FBDF-47D9-8F44-5A1BEFFFC58F}"/>
              </a:ext>
            </a:extLst>
          </p:cNvPr>
          <p:cNvSpPr>
            <a:spLocks noGrp="1"/>
          </p:cNvSpPr>
          <p:nvPr>
            <p:ph idx="1"/>
          </p:nvPr>
        </p:nvSpPr>
        <p:spPr>
          <a:xfrm>
            <a:off x="406400" y="1724026"/>
            <a:ext cx="11118849" cy="4686300"/>
          </a:xfrm>
        </p:spPr>
        <p:txBody>
          <a:bodyPr>
            <a:normAutofit/>
          </a:bodyPr>
          <a:lstStyle/>
          <a:p>
            <a:pPr marL="800100" indent="-342900" algn="ctr">
              <a:buFont typeface="Arial" panose="020B0604020202020204" pitchFamily="34" charset="0"/>
              <a:buChar char="•"/>
            </a:pPr>
            <a:endParaRPr lang="lv-LV" sz="2200" b="1" i="0" dirty="0">
              <a:solidFill>
                <a:schemeClr val="accent6">
                  <a:lumMod val="75000"/>
                </a:schemeClr>
              </a:solidFill>
              <a:effectLst/>
              <a:latin typeface="Arial" panose="020B0604020202020204" pitchFamily="34" charset="0"/>
              <a:cs typeface="Arial" panose="020B0604020202020204" pitchFamily="34" charset="0"/>
            </a:endParaRPr>
          </a:p>
          <a:p>
            <a:pPr marL="457200" algn="ctr"/>
            <a:r>
              <a:rPr lang="lv-LV" sz="2800" b="1" i="0" dirty="0">
                <a:solidFill>
                  <a:schemeClr val="accent6">
                    <a:lumMod val="75000"/>
                  </a:schemeClr>
                </a:solidFill>
                <a:effectLst/>
                <a:latin typeface="Arial" panose="020B0604020202020204" pitchFamily="34" charset="0"/>
                <a:cs typeface="Arial" panose="020B0604020202020204" pitchFamily="34" charset="0"/>
              </a:rPr>
              <a:t>LA 7 Ieguldījumi ilgtspējīgai mežsaimniecībai </a:t>
            </a:r>
          </a:p>
          <a:p>
            <a:pPr marL="457200" algn="ctr"/>
            <a:r>
              <a:rPr lang="lv-LV" sz="2400" dirty="0">
                <a:latin typeface="Arial" panose="020B0604020202020204" pitchFamily="34" charset="0"/>
                <a:cs typeface="Arial" panose="020B0604020202020204" pitchFamily="34" charset="0"/>
              </a:rPr>
              <a:t>(i</a:t>
            </a:r>
            <a:r>
              <a:rPr lang="lv-LV" sz="2400" b="0" i="0" dirty="0">
                <a:effectLst/>
                <a:latin typeface="Arial" panose="020B0604020202020204" pitchFamily="34" charset="0"/>
                <a:cs typeface="Arial" panose="020B0604020202020204" pitchFamily="34" charset="0"/>
              </a:rPr>
              <a:t>nvestīciju atbalsts, kurš ietver retināšanu, meža ieaudzēšanu, mežaudžu nomaiņu, katastrofās iznīcinātu mežaudžu atjaunošana)</a:t>
            </a:r>
          </a:p>
          <a:p>
            <a:pPr marL="457200" algn="ctr"/>
            <a:endParaRPr lang="lv-LV" sz="2800" b="1" dirty="0">
              <a:latin typeface="Arial" panose="020B0604020202020204" pitchFamily="34" charset="0"/>
              <a:cs typeface="Arial" panose="020B0604020202020204" pitchFamily="34" charset="0"/>
            </a:endParaRPr>
          </a:p>
          <a:p>
            <a:pPr marL="457200" algn="ctr"/>
            <a:r>
              <a:rPr lang="lv-LV" sz="2800" b="1" i="0" dirty="0">
                <a:solidFill>
                  <a:schemeClr val="accent6">
                    <a:lumMod val="75000"/>
                  </a:schemeClr>
                </a:solidFill>
                <a:effectLst/>
                <a:latin typeface="Arial" panose="020B0604020202020204" pitchFamily="34" charset="0"/>
                <a:cs typeface="Arial" panose="020B0604020202020204" pitchFamily="34" charset="0"/>
              </a:rPr>
              <a:t>LA 8 Atbalsts meža ekosistēmu noturības un ekoloģiskās vērtības uzlabošanai un uzturēšanai</a:t>
            </a:r>
          </a:p>
          <a:p>
            <a:pPr marL="457200" algn="ctr"/>
            <a:r>
              <a:rPr lang="lv-LV" sz="2400" dirty="0">
                <a:latin typeface="Arial" panose="020B0604020202020204" pitchFamily="34" charset="0"/>
                <a:cs typeface="Arial" panose="020B0604020202020204" pitchFamily="34" charset="0"/>
              </a:rPr>
              <a:t>(</a:t>
            </a:r>
            <a:r>
              <a:rPr lang="lv-LV" sz="2400" b="0" i="0" dirty="0">
                <a:effectLst/>
                <a:latin typeface="Arial" panose="020B0604020202020204" pitchFamily="34" charset="0"/>
                <a:cs typeface="Arial" panose="020B0604020202020204" pitchFamily="34" charset="0"/>
              </a:rPr>
              <a:t>kompensējošais atbalsts, kurš ietver agrotehnisko kopšanu)</a:t>
            </a:r>
            <a:endParaRPr lang="lv-LV" altLang="lv-LV" sz="2400" b="1"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b="1" dirty="0">
              <a:latin typeface="Arial" panose="020B0604020202020204" pitchFamily="34" charset="0"/>
              <a:cs typeface="Arial" panose="020B0604020202020204" pitchFamily="34" charset="0"/>
            </a:endParaRPr>
          </a:p>
        </p:txBody>
      </p:sp>
      <p:sp>
        <p:nvSpPr>
          <p:cNvPr id="13317" name="TextBox 1">
            <a:extLst>
              <a:ext uri="{FF2B5EF4-FFF2-40B4-BE49-F238E27FC236}">
                <a16:creationId xmlns:a16="http://schemas.microsoft.com/office/drawing/2014/main" id="{A1CC80F2-598E-4428-866A-BF2D12E286E6}"/>
              </a:ext>
            </a:extLst>
          </p:cNvPr>
          <p:cNvSpPr txBox="1">
            <a:spLocks noChangeArrowheads="1"/>
          </p:cNvSpPr>
          <p:nvPr/>
        </p:nvSpPr>
        <p:spPr bwMode="auto">
          <a:xfrm>
            <a:off x="5638801" y="2974975"/>
            <a:ext cx="6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endParaRPr lang="lv-LV" altLang="lv-LV"/>
          </a:p>
        </p:txBody>
      </p:sp>
      <p:sp>
        <p:nvSpPr>
          <p:cNvPr id="13318" name="Taisnstūris 2">
            <a:extLst>
              <a:ext uri="{FF2B5EF4-FFF2-40B4-BE49-F238E27FC236}">
                <a16:creationId xmlns:a16="http://schemas.microsoft.com/office/drawing/2014/main" id="{B1A28BA5-F495-487E-B04F-58C8ABE0E8AF}"/>
              </a:ext>
            </a:extLst>
          </p:cNvPr>
          <p:cNvSpPr>
            <a:spLocks noChangeArrowheads="1"/>
          </p:cNvSpPr>
          <p:nvPr/>
        </p:nvSpPr>
        <p:spPr bwMode="auto">
          <a:xfrm>
            <a:off x="3810000" y="3548063"/>
            <a:ext cx="45720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539750" algn="l"/>
              </a:tabLst>
              <a:defRPr sz="1700">
                <a:solidFill>
                  <a:schemeClr val="tx1"/>
                </a:solidFill>
                <a:latin typeface="Times New Roman" panose="02020603050405020304" pitchFamily="18" charset="0"/>
                <a:cs typeface="Arial" panose="020B0604020202020204" pitchFamily="34" charset="0"/>
              </a:defRPr>
            </a:lvl1pPr>
            <a:lvl2pPr marL="742950" indent="-285750">
              <a:tabLst>
                <a:tab pos="539750" algn="l"/>
              </a:tabLst>
              <a:defRPr sz="1700">
                <a:solidFill>
                  <a:schemeClr val="tx1"/>
                </a:solidFill>
                <a:latin typeface="Times New Roman" panose="02020603050405020304" pitchFamily="18" charset="0"/>
                <a:cs typeface="Arial" panose="020B0604020202020204" pitchFamily="34" charset="0"/>
              </a:defRPr>
            </a:lvl2pPr>
            <a:lvl3pPr marL="1143000" indent="-228600">
              <a:tabLst>
                <a:tab pos="539750" algn="l"/>
              </a:tabLst>
              <a:defRPr sz="1700">
                <a:solidFill>
                  <a:schemeClr val="tx1"/>
                </a:solidFill>
                <a:latin typeface="Times New Roman" panose="02020603050405020304" pitchFamily="18" charset="0"/>
                <a:cs typeface="Arial" panose="020B0604020202020204" pitchFamily="34" charset="0"/>
              </a:defRPr>
            </a:lvl3pPr>
            <a:lvl4pPr marL="1600200" indent="-228600">
              <a:tabLst>
                <a:tab pos="539750" algn="l"/>
              </a:tabLst>
              <a:defRPr sz="1700">
                <a:solidFill>
                  <a:schemeClr val="tx1"/>
                </a:solidFill>
                <a:latin typeface="Times New Roman" panose="02020603050405020304" pitchFamily="18" charset="0"/>
                <a:cs typeface="Arial" panose="020B0604020202020204" pitchFamily="34" charset="0"/>
              </a:defRPr>
            </a:lvl4pPr>
            <a:lvl5pPr marL="2057400" indent="-228600">
              <a:tabLst>
                <a:tab pos="539750" algn="l"/>
              </a:tabLst>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9pPr>
          </a:lstStyle>
          <a:p>
            <a:pPr algn="just"/>
            <a:endParaRPr lang="lv-LV" altLang="lv-LV"/>
          </a:p>
        </p:txBody>
      </p:sp>
    </p:spTree>
    <p:extLst>
      <p:ext uri="{BB962C8B-B14F-4D97-AF65-F5344CB8AC3E}">
        <p14:creationId xmlns:p14="http://schemas.microsoft.com/office/powerpoint/2010/main" val="22094612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08EA5D32-E7FE-413F-89A4-E6AA662D429F}"/>
              </a:ext>
            </a:extLst>
          </p:cNvPr>
          <p:cNvSpPr>
            <a:spLocks noGrp="1"/>
          </p:cNvSpPr>
          <p:nvPr>
            <p:ph type="title"/>
          </p:nvPr>
        </p:nvSpPr>
        <p:spPr>
          <a:xfrm>
            <a:off x="2148839" y="228600"/>
            <a:ext cx="9230361" cy="1234881"/>
          </a:xfrm>
        </p:spPr>
        <p:txBody>
          <a:bodyPr>
            <a:normAutofit fontScale="90000"/>
          </a:bodyPr>
          <a:lstStyle/>
          <a:p>
            <a:pPr algn="ctr">
              <a:defRPr/>
            </a:pPr>
            <a:br>
              <a:rPr lang="lv-LV" altLang="lv-LV" sz="2200" dirty="0">
                <a:latin typeface="Arial" panose="020B0604020202020204" pitchFamily="34" charset="0"/>
                <a:cs typeface="Arial" panose="020B0604020202020204" pitchFamily="34" charset="0"/>
              </a:rPr>
            </a:br>
            <a:r>
              <a:rPr lang="lv-LV" sz="3100" b="1" dirty="0">
                <a:latin typeface="Arial" panose="020B0604020202020204" pitchFamily="34" charset="0"/>
                <a:cs typeface="Arial" panose="020B0604020202020204" pitchFamily="34" charset="0"/>
              </a:rPr>
              <a:t>Kur sekot aktuālajai informācijai par projektu sagatavošanu, iesniegšanu?</a:t>
            </a:r>
            <a:endParaRPr lang="lv-LV" altLang="en-US" sz="3100" dirty="0">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E34EB702-F5E9-2F08-B172-4783A258EBA9}"/>
              </a:ext>
            </a:extLst>
          </p:cNvPr>
          <p:cNvSpPr>
            <a:spLocks noGrp="1" noChangeArrowheads="1"/>
          </p:cNvSpPr>
          <p:nvPr>
            <p:ph idx="1"/>
          </p:nvPr>
        </p:nvSpPr>
        <p:spPr bwMode="auto">
          <a:xfrm>
            <a:off x="467359" y="1718311"/>
            <a:ext cx="11318241" cy="3847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600"/>
              </a:spcAft>
              <a:buClrTx/>
              <a:buSzTx/>
              <a:buFontTx/>
              <a:buNone/>
              <a:tabLst/>
            </a:pPr>
            <a:endParaRPr kumimoji="0" lang="lv-LV" altLang="lv-LV" sz="22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lv-LV" altLang="lv-LV" sz="24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Pasākuma nosacījumi pieejami interneta vietnē</a:t>
            </a:r>
            <a:r>
              <a:rPr kumimoji="0" lang="lv-LV" altLang="lv-LV" sz="2400" b="1" i="0" u="none" strike="noStrike" cap="none" normalizeH="0" baseline="0" dirty="0">
                <a:ln>
                  <a:noFill/>
                </a:ln>
                <a:solidFill>
                  <a:srgbClr val="CC0000"/>
                </a:solidFill>
                <a:effectLst/>
                <a:latin typeface="Calibri" panose="020F0502020204030204" pitchFamily="34" charset="0"/>
                <a:ea typeface="Calibri" panose="020F0502020204030204" pitchFamily="34" charset="0"/>
                <a:cs typeface="Arial" panose="020B0604020202020204" pitchFamily="34" charset="0"/>
              </a:rPr>
              <a:t> </a:t>
            </a:r>
            <a:r>
              <a:rPr kumimoji="0" lang="lv-LV" altLang="lv-LV" sz="2400" b="1" i="0" u="none" strike="noStrike" cap="none" normalizeH="0" baseline="0" dirty="0">
                <a:ln>
                  <a:noFill/>
                </a:ln>
                <a:solidFill>
                  <a:srgbClr val="CC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www.lad.gov.lv</a:t>
            </a:r>
            <a:r>
              <a:rPr kumimoji="0" lang="lv-LV" altLang="lv-LV" sz="2400" b="1" i="0" u="none" strike="noStrike" cap="none" normalizeH="0" baseline="0" dirty="0">
                <a:ln>
                  <a:noFill/>
                </a:ln>
                <a:solidFill>
                  <a:srgbClr val="CC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 </a:t>
            </a:r>
            <a:r>
              <a:rPr kumimoji="0" lang="lv-LV" altLang="lv-LV" sz="2400" b="1" i="0" u="none" strike="noStrike" cap="none" normalizeH="0" baseline="0" dirty="0">
                <a:ln>
                  <a:noFill/>
                </a:ln>
                <a:solidFill>
                  <a:srgbClr val="00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sadaļā: </a:t>
            </a:r>
          </a:p>
          <a:p>
            <a:pPr marL="0" marR="0" lvl="0" indent="0" algn="l" defTabSz="914400" rtl="0" eaLnBrk="0" fontAlgn="base" latinLnBrk="0" hangingPunct="0">
              <a:lnSpc>
                <a:spcPct val="100000"/>
              </a:lnSpc>
              <a:spcBef>
                <a:spcPct val="0"/>
              </a:spcBef>
              <a:spcAft>
                <a:spcPts val="600"/>
              </a:spcAft>
              <a:buClrTx/>
              <a:buSzTx/>
              <a:buFontTx/>
              <a:buNone/>
              <a:tabLst/>
            </a:pPr>
            <a:r>
              <a:rPr kumimoji="0" lang="lv-LV" altLang="lv-LV" sz="2400" b="1" i="0" u="none" strike="noStrike" cap="none" normalizeH="0" baseline="0" dirty="0">
                <a:ln>
                  <a:noFill/>
                </a:ln>
                <a:solidFill>
                  <a:srgbClr val="00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Atbalsta veidi → Projekti un investīcijas </a:t>
            </a:r>
            <a:r>
              <a:rPr kumimoji="0" lang="lv-LV" altLang="lv-LV" sz="2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ts val="600"/>
              </a:spcAft>
              <a:buClrTx/>
              <a:buSzTx/>
              <a:buFontTx/>
              <a:buNone/>
              <a:tabLst/>
            </a:pPr>
            <a:r>
              <a:rPr kumimoji="0" lang="lv-LV" altLang="lv-LV"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Kopējās lauksaimniecības politikas stratēģiskā plāna 2023.-2027.gadam (KLP) intervences (atbalsta pasākumi) </a:t>
            </a:r>
            <a:r>
              <a:rPr kumimoji="0" lang="lv-LV" altLang="lv-LV" sz="2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LA7, LA8</a:t>
            </a:r>
          </a:p>
          <a:p>
            <a:pPr marL="0" marR="0" lvl="0" indent="0" algn="l" defTabSz="914400" rtl="0" eaLnBrk="0" fontAlgn="base" latinLnBrk="0" hangingPunct="0">
              <a:lnSpc>
                <a:spcPct val="100000"/>
              </a:lnSpc>
              <a:spcBef>
                <a:spcPct val="0"/>
              </a:spcBef>
              <a:spcAft>
                <a:spcPts val="600"/>
              </a:spcAft>
              <a:buClrTx/>
              <a:buSzTx/>
              <a:buFontTx/>
              <a:buNone/>
              <a:tabLst/>
            </a:pPr>
            <a:endParaRPr lang="lv-LV" altLang="lv-LV" sz="2400" b="1" dirty="0">
              <a:latin typeface="Arial" panose="020B0604020202020204" pitchFamily="34" charset="0"/>
              <a:cs typeface="Arial" panose="020B0604020202020204" pitchFamily="34" charset="0"/>
            </a:endParaRPr>
          </a:p>
          <a:p>
            <a:pPr marL="342900" indent="-342900" eaLnBrk="0" fontAlgn="base" hangingPunct="0">
              <a:lnSpc>
                <a:spcPct val="100000"/>
              </a:lnSpc>
              <a:spcBef>
                <a:spcPct val="0"/>
              </a:spcBef>
              <a:spcAft>
                <a:spcPts val="600"/>
              </a:spcAft>
              <a:buFont typeface="Wingdings" panose="05000000000000000000" pitchFamily="2" charset="2"/>
              <a:buChar char="ü"/>
            </a:pPr>
            <a:r>
              <a:rPr lang="lv-LV" altLang="lv-LV" sz="2400" dirty="0">
                <a:solidFill>
                  <a:srgbClr val="CC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VMD</a:t>
            </a:r>
            <a:r>
              <a:rPr lang="lv-LV" altLang="lv-LV" sz="2400" dirty="0">
                <a:latin typeface="Arial" panose="020B0604020202020204" pitchFamily="34" charset="0"/>
                <a:cs typeface="Arial" panose="020B0604020202020204" pitchFamily="34" charset="0"/>
              </a:rPr>
              <a:t> interneta vietnē plānots ievietot video pamācību, kā iesniegt MAAIP,</a:t>
            </a:r>
            <a:r>
              <a:rPr lang="lv-LV" sz="2400" dirty="0">
                <a:latin typeface="Arial" panose="020B0604020202020204" pitchFamily="34" charset="0"/>
                <a:cs typeface="Arial" panose="020B0604020202020204" pitchFamily="34" charset="0"/>
              </a:rPr>
              <a:t> </a:t>
            </a:r>
            <a:r>
              <a:rPr lang="lv-LV"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izmantojot Meža valsts reģistra ģeogrāfiskās informācijas sistēmu</a:t>
            </a:r>
          </a:p>
          <a:p>
            <a:pPr marL="342900" indent="-342900" eaLnBrk="0" fontAlgn="base" hangingPunct="0">
              <a:lnSpc>
                <a:spcPct val="100000"/>
              </a:lnSpc>
              <a:spcBef>
                <a:spcPct val="0"/>
              </a:spcBef>
              <a:spcAft>
                <a:spcPts val="600"/>
              </a:spcAft>
              <a:buFont typeface="Wingdings" panose="05000000000000000000" pitchFamily="2" charset="2"/>
              <a:buChar char="ü"/>
            </a:pPr>
            <a:r>
              <a:rPr kumimoji="0" lang="lv-LV" altLang="lv-LV" sz="2400" i="0" u="none" strike="noStrike" cap="none" normalizeH="0" baseline="0" dirty="0">
                <a:ln>
                  <a:noFill/>
                </a:ln>
                <a:solidFill>
                  <a:srgbClr val="CC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LAD</a:t>
            </a:r>
            <a:r>
              <a:rPr kumimoji="0" lang="lv-LV" altLang="lv-LV" sz="2400" i="0" u="none" strike="noStrike" cap="none" normalizeH="0" baseline="0" dirty="0">
                <a:ln>
                  <a:noFill/>
                </a:ln>
                <a:effectLst/>
                <a:latin typeface="Arial" panose="020B0604020202020204" pitchFamily="34" charset="0"/>
                <a:cs typeface="Arial" panose="020B0604020202020204" pitchFamily="34" charset="0"/>
              </a:rPr>
              <a:t> interneta vietne tiks papildināta ar metodiku par dokumentu aizpildīšanu </a:t>
            </a:r>
          </a:p>
        </p:txBody>
      </p:sp>
      <p:sp>
        <p:nvSpPr>
          <p:cNvPr id="15363" name="Slide Number Placeholder 5">
            <a:extLst>
              <a:ext uri="{FF2B5EF4-FFF2-40B4-BE49-F238E27FC236}">
                <a16:creationId xmlns:a16="http://schemas.microsoft.com/office/drawing/2014/main" id="{E77D7A84-8027-4C82-9AE3-8B9628F3C8A5}"/>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743F468-0246-4432-8B01-17AB9CF6BFA4}" type="slidenum">
              <a:rPr lang="en-US" altLang="en-US" smtClean="0"/>
              <a:pPr/>
              <a:t>20</a:t>
            </a:fld>
            <a:endParaRPr lang="en-US" altLang="en-US"/>
          </a:p>
        </p:txBody>
      </p:sp>
    </p:spTree>
    <p:extLst>
      <p:ext uri="{BB962C8B-B14F-4D97-AF65-F5344CB8AC3E}">
        <p14:creationId xmlns:p14="http://schemas.microsoft.com/office/powerpoint/2010/main" val="7029416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D5A12AE-2D54-486A-82BA-77CA6CD405E3}"/>
              </a:ext>
            </a:extLst>
          </p:cNvPr>
          <p:cNvSpPr txBox="1">
            <a:spLocks/>
          </p:cNvSpPr>
          <p:nvPr/>
        </p:nvSpPr>
        <p:spPr>
          <a:xfrm>
            <a:off x="1981200" y="3429000"/>
            <a:ext cx="8229600" cy="1143000"/>
          </a:xfrm>
          <a:prstGeom prst="rect">
            <a:avLst/>
          </a:prstGeom>
        </p:spPr>
        <p:txBody>
          <a:bodyPr/>
          <a:lst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3200" b="1" dirty="0">
                <a:solidFill>
                  <a:schemeClr val="tx1">
                    <a:lumMod val="75000"/>
                    <a:lumOff val="25000"/>
                  </a:schemeClr>
                </a:solidFill>
                <a:latin typeface="Arial" panose="020B0604020202020204" pitchFamily="34" charset="0"/>
                <a:cs typeface="Arial" panose="020B0604020202020204" pitchFamily="34" charset="0"/>
              </a:rPr>
              <a:t>Paldies </a:t>
            </a:r>
            <a:r>
              <a:rPr lang="lv-LV" sz="3200" b="1" dirty="0">
                <a:solidFill>
                  <a:schemeClr val="tx1">
                    <a:lumMod val="75000"/>
                    <a:lumOff val="25000"/>
                  </a:schemeClr>
                </a:solidFill>
                <a:latin typeface="Arial" panose="020B0604020202020204" pitchFamily="34" charset="0"/>
                <a:ea typeface="Verdana" panose="020B0604030504040204" pitchFamily="34" charset="0"/>
                <a:cs typeface="Arial" panose="020B0604020202020204" pitchFamily="34" charset="0"/>
              </a:rPr>
              <a:t>par</a:t>
            </a:r>
            <a:r>
              <a:rPr lang="lv-LV" sz="3200" b="1" dirty="0">
                <a:solidFill>
                  <a:schemeClr val="tx1">
                    <a:lumMod val="75000"/>
                    <a:lumOff val="25000"/>
                  </a:schemeClr>
                </a:solidFill>
                <a:latin typeface="Arial" panose="020B0604020202020204" pitchFamily="34" charset="0"/>
                <a:cs typeface="Arial" panose="020B0604020202020204" pitchFamily="34" charset="0"/>
              </a:rPr>
              <a:t> uzmanību!</a:t>
            </a:r>
          </a:p>
        </p:txBody>
      </p:sp>
      <p:sp>
        <p:nvSpPr>
          <p:cNvPr id="3" name="Text Placeholder 1">
            <a:extLst>
              <a:ext uri="{FF2B5EF4-FFF2-40B4-BE49-F238E27FC236}">
                <a16:creationId xmlns:a16="http://schemas.microsoft.com/office/drawing/2014/main" id="{39B45716-F07B-4DC7-A764-72243F807F78}"/>
              </a:ext>
            </a:extLst>
          </p:cNvPr>
          <p:cNvSpPr>
            <a:spLocks noGrp="1"/>
          </p:cNvSpPr>
          <p:nvPr>
            <p:ph type="body" sz="quarter" idx="10"/>
          </p:nvPr>
        </p:nvSpPr>
        <p:spPr>
          <a:xfrm>
            <a:off x="392113" y="5102225"/>
            <a:ext cx="5037137" cy="1143000"/>
          </a:xfrm>
        </p:spPr>
        <p:txBody>
          <a:bodyPr>
            <a:normAutofit lnSpcReduction="10000"/>
          </a:bodyPr>
          <a:lstStyle/>
          <a:p>
            <a:pPr algn="l"/>
            <a:r>
              <a:rPr lang="lv-LV" altLang="lv-LV" sz="2000" dirty="0">
                <a:latin typeface="Arial" panose="020B0604020202020204" pitchFamily="34" charset="0"/>
                <a:cs typeface="Arial" panose="020B0604020202020204" pitchFamily="34" charset="0"/>
              </a:rPr>
              <a:t>Saziņai, priekšlikumiem</a:t>
            </a:r>
            <a:r>
              <a:rPr lang="en-GB" altLang="lv-LV" sz="2000" dirty="0">
                <a:latin typeface="Arial" panose="020B0604020202020204" pitchFamily="34" charset="0"/>
                <a:cs typeface="Arial" panose="020B0604020202020204" pitchFamily="34" charset="0"/>
              </a:rPr>
              <a:t>: </a:t>
            </a:r>
            <a:endParaRPr lang="lv-LV" altLang="lv-LV" sz="2000" dirty="0">
              <a:latin typeface="Arial" panose="020B0604020202020204" pitchFamily="34" charset="0"/>
              <a:cs typeface="Arial" panose="020B0604020202020204" pitchFamily="34" charset="0"/>
            </a:endParaRPr>
          </a:p>
          <a:p>
            <a:pPr algn="l"/>
            <a:r>
              <a:rPr lang="lv-LV" altLang="lv-LV" sz="20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iveta.vaite@zm.gov.lv</a:t>
            </a:r>
            <a:endParaRPr lang="lv-LV" altLang="lv-LV"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l"/>
            <a:r>
              <a:rPr lang="lv-LV" altLang="lv-LV" sz="20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ilze.silamikele@zm.gov.lv</a:t>
            </a:r>
            <a:endParaRPr lang="lv-LV" altLang="lv-LV"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GB" altLang="lv-LV" b="1" dirty="0">
              <a:solidFill>
                <a:srgbClr val="4F6228"/>
              </a:solidFill>
            </a:endParaRPr>
          </a:p>
          <a:p>
            <a:endParaRPr lang="en-GB" altLang="lv-LV" b="1" dirty="0">
              <a:solidFill>
                <a:srgbClr val="4F6228"/>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CBE4FE61-0A1D-4B34-8FEC-E438CB802176}"/>
              </a:ext>
            </a:extLst>
          </p:cNvPr>
          <p:cNvSpPr>
            <a:spLocks noGrp="1"/>
          </p:cNvSpPr>
          <p:nvPr>
            <p:ph type="title"/>
          </p:nvPr>
        </p:nvSpPr>
        <p:spPr>
          <a:xfrm>
            <a:off x="2724150" y="691992"/>
            <a:ext cx="6175376" cy="867091"/>
          </a:xfrm>
        </p:spPr>
        <p:txBody>
          <a:bodyPr>
            <a:noAutofit/>
          </a:bodyPr>
          <a:lstStyle/>
          <a:p>
            <a:pPr algn="ctr">
              <a:spcBef>
                <a:spcPts val="2400"/>
              </a:spcBef>
              <a:spcAft>
                <a:spcPts val="1200"/>
              </a:spcAft>
            </a:pPr>
            <a:r>
              <a:rPr lang="lv-LV" sz="2800" i="0" dirty="0">
                <a:effectLst/>
                <a:latin typeface="Arial" panose="020B0604020202020204" pitchFamily="34" charset="0"/>
                <a:cs typeface="Arial" panose="020B0604020202020204" pitchFamily="34" charset="0"/>
              </a:rPr>
              <a:t>Normatīvie akti</a:t>
            </a:r>
            <a:br>
              <a:rPr lang="lv-LV" altLang="lv-LV" sz="1800" dirty="0">
                <a:latin typeface="Arial" panose="020B0604020202020204" pitchFamily="34" charset="0"/>
                <a:cs typeface="Arial" panose="020B0604020202020204" pitchFamily="34" charset="0"/>
              </a:rPr>
            </a:br>
            <a:endParaRPr lang="lv-LV" altLang="en-US" sz="1800" dirty="0">
              <a:latin typeface="Arial" panose="020B0604020202020204" pitchFamily="34" charset="0"/>
              <a:cs typeface="Arial" panose="020B0604020202020204" pitchFamily="34" charset="0"/>
            </a:endParaRPr>
          </a:p>
        </p:txBody>
      </p:sp>
      <p:sp>
        <p:nvSpPr>
          <p:cNvPr id="17411" name="Content Placeholder 2">
            <a:extLst>
              <a:ext uri="{FF2B5EF4-FFF2-40B4-BE49-F238E27FC236}">
                <a16:creationId xmlns:a16="http://schemas.microsoft.com/office/drawing/2014/main" id="{71EBB70D-FBDF-47D9-8F44-5A1BEFFFC58F}"/>
              </a:ext>
            </a:extLst>
          </p:cNvPr>
          <p:cNvSpPr>
            <a:spLocks noGrp="1"/>
          </p:cNvSpPr>
          <p:nvPr>
            <p:ph idx="1"/>
          </p:nvPr>
        </p:nvSpPr>
        <p:spPr>
          <a:xfrm>
            <a:off x="260351" y="1479708"/>
            <a:ext cx="11118849" cy="4686300"/>
          </a:xfrm>
        </p:spPr>
        <p:txBody>
          <a:bodyPr>
            <a:normAutofit/>
          </a:bodyPr>
          <a:lstStyle/>
          <a:p>
            <a:pPr marL="800100" indent="-342900">
              <a:buFont typeface="Arial" panose="020B0604020202020204" pitchFamily="34" charset="0"/>
              <a:buChar char="•"/>
            </a:pPr>
            <a:endParaRPr lang="lv-LV" sz="2200" b="1" i="0" dirty="0">
              <a:effectLst/>
              <a:latin typeface="Arial" panose="020B0604020202020204" pitchFamily="34" charset="0"/>
              <a:cs typeface="Arial" panose="020B0604020202020204" pitchFamily="34" charset="0"/>
            </a:endParaRPr>
          </a:p>
          <a:p>
            <a:pPr marL="800100" indent="-342900">
              <a:buFont typeface="Arial" panose="020B0604020202020204" pitchFamily="34" charset="0"/>
              <a:buChar char="•"/>
            </a:pPr>
            <a:r>
              <a:rPr lang="lv-LV" sz="2400" i="0" dirty="0">
                <a:effectLst/>
                <a:latin typeface="Arial" panose="020B0604020202020204" pitchFamily="34" charset="0"/>
                <a:cs typeface="Arial" panose="020B0604020202020204" pitchFamily="34" charset="0"/>
              </a:rPr>
              <a:t>2023. gada 3. oktobra </a:t>
            </a:r>
            <a:r>
              <a:rPr lang="lv-LV" sz="24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MK noteikumi Nr. 561</a:t>
            </a:r>
            <a:r>
              <a:rPr lang="lv-LV"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lv-LV" sz="2400" i="0" dirty="0">
                <a:effectLst/>
                <a:latin typeface="Arial" panose="020B0604020202020204" pitchFamily="34" charset="0"/>
                <a:cs typeface="Arial" panose="020B0604020202020204" pitchFamily="34" charset="0"/>
              </a:rPr>
              <a:t>"Valsts un Eiropas Savienības atbalsta piešķiršanas, administrēšanas un uzraudzības noteikumi intervences "Ieguldījumi ilgtspējīgai mežsaimniecībai"  apakšpasākumā "Ieguldījumi meža ieaudzēšanai, nomaiņai, atjaunošanai un retināšanai" un intervencē "Atbalsts meža ekosistēmu noturības un ekoloģiskās vērtības uzlabošanai un uzturēšanai" </a:t>
            </a:r>
          </a:p>
          <a:p>
            <a:pPr marL="800100" indent="-342900">
              <a:buFont typeface="Arial" panose="020B0604020202020204" pitchFamily="34" charset="0"/>
              <a:buChar char="•"/>
            </a:pPr>
            <a:r>
              <a:rPr lang="lv-LV" sz="2400" i="0" dirty="0">
                <a:effectLst/>
                <a:latin typeface="Arial" panose="020B0604020202020204" pitchFamily="34" charset="0"/>
                <a:cs typeface="Arial" panose="020B0604020202020204" pitchFamily="34" charset="0"/>
              </a:rPr>
              <a:t>2023. gada 7. marta </a:t>
            </a:r>
            <a:r>
              <a:rPr lang="lv-LV" sz="24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MK noteikumi Nr. 113 </a:t>
            </a:r>
            <a:r>
              <a:rPr lang="lv-LV" sz="2400" dirty="0">
                <a:latin typeface="Arial" panose="020B0604020202020204" pitchFamily="34" charset="0"/>
                <a:cs typeface="Arial" panose="020B0604020202020204" pitchFamily="34" charset="0"/>
              </a:rPr>
              <a:t>"Valsts un Eiropas Savienības atbalsta piešķiršanas, administrēšanas un uzraudzības vispārējā kārtība lauku un zivsaimniecības attīstībai</a:t>
            </a:r>
            <a:r>
              <a:rPr lang="lv-LV" sz="2400" i="0" dirty="0">
                <a:effectLst/>
                <a:latin typeface="Arial" panose="020B0604020202020204" pitchFamily="34" charset="0"/>
                <a:cs typeface="Arial" panose="020B0604020202020204" pitchFamily="34" charset="0"/>
              </a:rPr>
              <a:t>"</a:t>
            </a:r>
            <a:endParaRPr lang="lv-LV" sz="2400" dirty="0">
              <a:latin typeface="Arial" panose="020B0604020202020204" pitchFamily="34" charset="0"/>
              <a:cs typeface="Arial" panose="020B0604020202020204" pitchFamily="34" charset="0"/>
            </a:endParaRPr>
          </a:p>
          <a:p>
            <a:pPr marL="800100" indent="-342900">
              <a:buFont typeface="Arial" panose="020B0604020202020204" pitchFamily="34" charset="0"/>
              <a:buChar char="•"/>
            </a:pPr>
            <a:r>
              <a:rPr lang="lv-LV" sz="2400" i="0" dirty="0">
                <a:effectLst/>
                <a:latin typeface="Arial" panose="020B0604020202020204" pitchFamily="34" charset="0"/>
                <a:cs typeface="Arial" panose="020B0604020202020204" pitchFamily="34" charset="0"/>
              </a:rPr>
              <a:t>Vadlīnijas finanšu korekcijas piemērošanai lauku attīstības projekta veida intervencēs un zivsaimniecības projektos </a:t>
            </a:r>
          </a:p>
          <a:p>
            <a:pPr marL="457200"/>
            <a:endParaRPr lang="lv-LV" altLang="lv-LV" sz="2200" b="1"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dirty="0">
              <a:latin typeface="Arial" panose="020B0604020202020204" pitchFamily="34" charset="0"/>
              <a:cs typeface="Arial" panose="020B0604020202020204" pitchFamily="34" charset="0"/>
            </a:endParaRPr>
          </a:p>
          <a:p>
            <a:pPr marL="742950" indent="-285750">
              <a:lnSpc>
                <a:spcPct val="60000"/>
              </a:lnSpc>
            </a:pPr>
            <a:endParaRPr lang="lv-LV" altLang="lv-LV" sz="1400" b="1" dirty="0">
              <a:latin typeface="Arial" panose="020B0604020202020204" pitchFamily="34" charset="0"/>
              <a:cs typeface="Arial" panose="020B0604020202020204" pitchFamily="34" charset="0"/>
            </a:endParaRPr>
          </a:p>
        </p:txBody>
      </p:sp>
      <p:sp>
        <p:nvSpPr>
          <p:cNvPr id="13316" name="Slide Number Placeholder 5">
            <a:extLst>
              <a:ext uri="{FF2B5EF4-FFF2-40B4-BE49-F238E27FC236}">
                <a16:creationId xmlns:a16="http://schemas.microsoft.com/office/drawing/2014/main" id="{0F0C61BF-6DB1-4102-9F82-C3E9F8C2B193}"/>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76070645-1EDC-4D69-A4B7-7C59DC59CB8D}" type="slidenum">
              <a:rPr lang="en-US" altLang="en-US" sz="1000">
                <a:solidFill>
                  <a:srgbClr val="898989"/>
                </a:solidFill>
                <a:latin typeface="Verdana" panose="020B0604030504040204" pitchFamily="34" charset="0"/>
              </a:rPr>
              <a:pPr/>
              <a:t>3</a:t>
            </a:fld>
            <a:endParaRPr lang="en-US" altLang="en-US" sz="1000">
              <a:solidFill>
                <a:srgbClr val="898989"/>
              </a:solidFill>
              <a:latin typeface="Verdana" panose="020B0604030504040204" pitchFamily="34" charset="0"/>
            </a:endParaRPr>
          </a:p>
        </p:txBody>
      </p:sp>
      <p:sp>
        <p:nvSpPr>
          <p:cNvPr id="13317" name="TextBox 1">
            <a:extLst>
              <a:ext uri="{FF2B5EF4-FFF2-40B4-BE49-F238E27FC236}">
                <a16:creationId xmlns:a16="http://schemas.microsoft.com/office/drawing/2014/main" id="{A1CC80F2-598E-4428-866A-BF2D12E286E6}"/>
              </a:ext>
            </a:extLst>
          </p:cNvPr>
          <p:cNvSpPr txBox="1">
            <a:spLocks noChangeArrowheads="1"/>
          </p:cNvSpPr>
          <p:nvPr/>
        </p:nvSpPr>
        <p:spPr bwMode="auto">
          <a:xfrm>
            <a:off x="5638801" y="2974975"/>
            <a:ext cx="6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endParaRPr lang="lv-LV" altLang="lv-LV"/>
          </a:p>
        </p:txBody>
      </p:sp>
      <p:sp>
        <p:nvSpPr>
          <p:cNvPr id="13318" name="Taisnstūris 2">
            <a:extLst>
              <a:ext uri="{FF2B5EF4-FFF2-40B4-BE49-F238E27FC236}">
                <a16:creationId xmlns:a16="http://schemas.microsoft.com/office/drawing/2014/main" id="{B1A28BA5-F495-487E-B04F-58C8ABE0E8AF}"/>
              </a:ext>
            </a:extLst>
          </p:cNvPr>
          <p:cNvSpPr>
            <a:spLocks noChangeArrowheads="1"/>
          </p:cNvSpPr>
          <p:nvPr/>
        </p:nvSpPr>
        <p:spPr bwMode="auto">
          <a:xfrm>
            <a:off x="3810000" y="3548063"/>
            <a:ext cx="45720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539750" algn="l"/>
              </a:tabLst>
              <a:defRPr sz="1700">
                <a:solidFill>
                  <a:schemeClr val="tx1"/>
                </a:solidFill>
                <a:latin typeface="Times New Roman" panose="02020603050405020304" pitchFamily="18" charset="0"/>
                <a:cs typeface="Arial" panose="020B0604020202020204" pitchFamily="34" charset="0"/>
              </a:defRPr>
            </a:lvl1pPr>
            <a:lvl2pPr marL="742950" indent="-285750">
              <a:tabLst>
                <a:tab pos="539750" algn="l"/>
              </a:tabLst>
              <a:defRPr sz="1700">
                <a:solidFill>
                  <a:schemeClr val="tx1"/>
                </a:solidFill>
                <a:latin typeface="Times New Roman" panose="02020603050405020304" pitchFamily="18" charset="0"/>
                <a:cs typeface="Arial" panose="020B0604020202020204" pitchFamily="34" charset="0"/>
              </a:defRPr>
            </a:lvl2pPr>
            <a:lvl3pPr marL="1143000" indent="-228600">
              <a:tabLst>
                <a:tab pos="539750" algn="l"/>
              </a:tabLst>
              <a:defRPr sz="1700">
                <a:solidFill>
                  <a:schemeClr val="tx1"/>
                </a:solidFill>
                <a:latin typeface="Times New Roman" panose="02020603050405020304" pitchFamily="18" charset="0"/>
                <a:cs typeface="Arial" panose="020B0604020202020204" pitchFamily="34" charset="0"/>
              </a:defRPr>
            </a:lvl3pPr>
            <a:lvl4pPr marL="1600200" indent="-228600">
              <a:tabLst>
                <a:tab pos="539750" algn="l"/>
              </a:tabLst>
              <a:defRPr sz="1700">
                <a:solidFill>
                  <a:schemeClr val="tx1"/>
                </a:solidFill>
                <a:latin typeface="Times New Roman" panose="02020603050405020304" pitchFamily="18" charset="0"/>
                <a:cs typeface="Arial" panose="020B0604020202020204" pitchFamily="34" charset="0"/>
              </a:defRPr>
            </a:lvl4pPr>
            <a:lvl5pPr marL="2057400" indent="-228600">
              <a:tabLst>
                <a:tab pos="539750" algn="l"/>
              </a:tabLst>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9pPr>
          </a:lstStyle>
          <a:p>
            <a:pPr algn="just"/>
            <a:endParaRPr lang="lv-LV" altLang="lv-LV"/>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D7FBF37-4CFB-41ED-98BA-49A7B32BC264}"/>
              </a:ext>
            </a:extLst>
          </p:cNvPr>
          <p:cNvSpPr>
            <a:spLocks noGrp="1"/>
          </p:cNvSpPr>
          <p:nvPr>
            <p:ph type="title"/>
          </p:nvPr>
        </p:nvSpPr>
        <p:spPr>
          <a:xfrm>
            <a:off x="2275840" y="266701"/>
            <a:ext cx="9326879" cy="1001714"/>
          </a:xfrm>
        </p:spPr>
        <p:txBody>
          <a:bodyPr>
            <a:noAutofit/>
          </a:bodyPr>
          <a:lstStyle/>
          <a:p>
            <a:pPr algn="ctr"/>
            <a:r>
              <a:rPr lang="lv-LV" sz="2400" i="0" dirty="0">
                <a:solidFill>
                  <a:srgbClr val="1C1C1C"/>
                </a:solidFill>
                <a:effectLst/>
                <a:latin typeface="Arial" panose="020B0604020202020204" pitchFamily="34" charset="0"/>
                <a:cs typeface="Arial" panose="020B0604020202020204" pitchFamily="34" charset="0"/>
              </a:rPr>
              <a:t>LA 7 Ieguldījumi ilgtspējīgai mežsaimniecībai un </a:t>
            </a:r>
            <a:br>
              <a:rPr lang="lv-LV" sz="2400" i="0" dirty="0">
                <a:solidFill>
                  <a:srgbClr val="1C1C1C"/>
                </a:solidFill>
                <a:effectLst/>
                <a:latin typeface="Arial" panose="020B0604020202020204" pitchFamily="34" charset="0"/>
                <a:cs typeface="Arial" panose="020B0604020202020204" pitchFamily="34" charset="0"/>
              </a:rPr>
            </a:br>
            <a:r>
              <a:rPr lang="lv-LV" sz="2400" i="0" dirty="0">
                <a:solidFill>
                  <a:srgbClr val="1C1C1C"/>
                </a:solidFill>
                <a:effectLst/>
                <a:latin typeface="Arial" panose="020B0604020202020204" pitchFamily="34" charset="0"/>
                <a:cs typeface="Arial" panose="020B0604020202020204" pitchFamily="34" charset="0"/>
              </a:rPr>
              <a:t>LA 8 Atbalsts meža ekosistēmu noturības un ekoloģiskās vērtības uzlabošanai un uzturēšanai</a:t>
            </a:r>
          </a:p>
        </p:txBody>
      </p:sp>
      <p:sp>
        <p:nvSpPr>
          <p:cNvPr id="17411" name="Content Placeholder 2">
            <a:extLst>
              <a:ext uri="{FF2B5EF4-FFF2-40B4-BE49-F238E27FC236}">
                <a16:creationId xmlns:a16="http://schemas.microsoft.com/office/drawing/2014/main" id="{4C3CAD17-726A-48EE-9675-386FBAB57C21}"/>
              </a:ext>
            </a:extLst>
          </p:cNvPr>
          <p:cNvSpPr>
            <a:spLocks noGrp="1"/>
          </p:cNvSpPr>
          <p:nvPr>
            <p:ph idx="1"/>
          </p:nvPr>
        </p:nvSpPr>
        <p:spPr>
          <a:xfrm>
            <a:off x="261938" y="1485900"/>
            <a:ext cx="11668124" cy="5143500"/>
          </a:xfrm>
        </p:spPr>
        <p:txBody>
          <a:bodyPr>
            <a:noAutofit/>
          </a:bodyPr>
          <a:lstStyle/>
          <a:p>
            <a:pPr algn="l">
              <a:spcBef>
                <a:spcPts val="600"/>
              </a:spcBef>
            </a:pPr>
            <a:r>
              <a:rPr lang="lv-LV" altLang="lv-LV" sz="1900" b="1" dirty="0">
                <a:latin typeface="Arial" panose="020B0604020202020204" pitchFamily="34" charset="0"/>
                <a:cs typeface="Arial" panose="020B0604020202020204" pitchFamily="34" charset="0"/>
              </a:rPr>
              <a:t> </a:t>
            </a:r>
            <a:r>
              <a:rPr lang="lv-LV" altLang="lv-LV" sz="2400" b="1" u="sng" dirty="0">
                <a:latin typeface="Arial" panose="020B0604020202020204" pitchFamily="34" charset="0"/>
                <a:cs typeface="Arial" panose="020B0604020202020204" pitchFamily="34" charset="0"/>
              </a:rPr>
              <a:t>Projektu pieņemšanas k</a:t>
            </a:r>
            <a:r>
              <a:rPr lang="lv-LV" sz="2400" b="1" i="0" u="sng" dirty="0">
                <a:effectLst/>
                <a:latin typeface="Arial" panose="020B0604020202020204" pitchFamily="34" charset="0"/>
                <a:cs typeface="Arial" panose="020B0604020202020204" pitchFamily="34" charset="0"/>
              </a:rPr>
              <a:t>ārta izsludināta</a:t>
            </a:r>
            <a:r>
              <a:rPr lang="lv-LV" sz="2400" dirty="0">
                <a:latin typeface="Arial" panose="020B0604020202020204" pitchFamily="34" charset="0"/>
                <a:cs typeface="Arial" panose="020B0604020202020204" pitchFamily="34" charset="0"/>
              </a:rPr>
              <a:t>  </a:t>
            </a:r>
            <a:r>
              <a:rPr lang="lv-LV" sz="2600" b="1" i="0" dirty="0">
                <a:solidFill>
                  <a:srgbClr val="FF0000"/>
                </a:solidFill>
                <a:effectLst/>
                <a:latin typeface="Arial" panose="020B0604020202020204" pitchFamily="34" charset="0"/>
                <a:cs typeface="Arial" panose="020B0604020202020204" pitchFamily="34" charset="0"/>
              </a:rPr>
              <a:t>02.01.2024.- 02.02.2024.</a:t>
            </a:r>
            <a:r>
              <a:rPr lang="lv-LV" sz="2600" b="1" i="0" dirty="0">
                <a:effectLst/>
                <a:latin typeface="Arial" panose="020B0604020202020204" pitchFamily="34" charset="0"/>
                <a:cs typeface="Arial" panose="020B0604020202020204" pitchFamily="34" charset="0"/>
              </a:rPr>
              <a:t> </a:t>
            </a:r>
            <a:endParaRPr lang="lv-LV" sz="2600" i="0" dirty="0">
              <a:effectLst/>
              <a:latin typeface="Arial" panose="020B0604020202020204" pitchFamily="34" charset="0"/>
              <a:cs typeface="Arial" panose="020B0604020202020204" pitchFamily="34" charset="0"/>
            </a:endParaRPr>
          </a:p>
          <a:p>
            <a:pPr algn="l"/>
            <a:endParaRPr lang="lv-LV" sz="1900" b="1" u="sng" dirty="0">
              <a:latin typeface="Arial" panose="020B0604020202020204" pitchFamily="34" charset="0"/>
              <a:cs typeface="Arial" panose="020B0604020202020204" pitchFamily="34" charset="0"/>
            </a:endParaRPr>
          </a:p>
          <a:p>
            <a:pPr algn="l"/>
            <a:r>
              <a:rPr lang="lv-LV" sz="1900" b="1" u="sng" dirty="0">
                <a:latin typeface="Arial" panose="020B0604020202020204" pitchFamily="34" charset="0"/>
                <a:cs typeface="Arial" panose="020B0604020202020204" pitchFamily="34" charset="0"/>
              </a:rPr>
              <a:t>Intervenču ietvaros a</a:t>
            </a:r>
            <a:r>
              <a:rPr lang="lv-LV" sz="1900" b="1" i="0" u="sng" dirty="0">
                <a:effectLst/>
                <a:latin typeface="Arial" panose="020B0604020202020204" pitchFamily="34" charset="0"/>
                <a:cs typeface="Arial" panose="020B0604020202020204" pitchFamily="34" charset="0"/>
              </a:rPr>
              <a:t>tbalstāmās aktivitātes</a:t>
            </a:r>
          </a:p>
          <a:p>
            <a:pPr marL="742950" lvl="1" indent="-285750"/>
            <a:r>
              <a:rPr lang="lv-LV" sz="1900" dirty="0">
                <a:latin typeface="Arial" panose="020B0604020202020204" pitchFamily="34" charset="0"/>
                <a:cs typeface="Arial" panose="020B0604020202020204" pitchFamily="34" charset="0"/>
              </a:rPr>
              <a:t>Jaunaudžu retināšana</a:t>
            </a:r>
            <a:endParaRPr lang="lv-LV" altLang="lv-LV" sz="1400" dirty="0">
              <a:latin typeface="Arial" panose="020B0604020202020204" pitchFamily="34" charset="0"/>
              <a:cs typeface="Arial" panose="020B0604020202020204" pitchFamily="34" charset="0"/>
            </a:endParaRPr>
          </a:p>
          <a:p>
            <a:pPr marL="742950" lvl="1" indent="-285750" algn="l">
              <a:buFont typeface="Arial" panose="020B0604020202020204" pitchFamily="34" charset="0"/>
              <a:buChar char="•"/>
            </a:pPr>
            <a:r>
              <a:rPr lang="lv-LV" sz="1900" b="0" i="0" dirty="0">
                <a:effectLst/>
                <a:latin typeface="Arial" panose="020B0604020202020204" pitchFamily="34" charset="0"/>
                <a:cs typeface="Arial" panose="020B0604020202020204" pitchFamily="34" charset="0"/>
              </a:rPr>
              <a:t>Meža ieaudzēšana un agrotehniskā kopšana</a:t>
            </a:r>
          </a:p>
          <a:p>
            <a:pPr marL="742950" lvl="1" indent="-285750" algn="l">
              <a:buFont typeface="Arial" panose="020B0604020202020204" pitchFamily="34" charset="0"/>
              <a:buChar char="•"/>
            </a:pPr>
            <a:r>
              <a:rPr lang="lv-LV" sz="1900" b="0" i="0" dirty="0">
                <a:effectLst/>
                <a:latin typeface="Arial" panose="020B0604020202020204" pitchFamily="34" charset="0"/>
                <a:cs typeface="Arial" panose="020B0604020202020204" pitchFamily="34" charset="0"/>
              </a:rPr>
              <a:t>Mežaudžu nomaiņa un agrotehniskā kopšana</a:t>
            </a:r>
          </a:p>
          <a:p>
            <a:pPr marL="742950" lvl="1" indent="-285750" algn="l">
              <a:buFont typeface="Arial" panose="020B0604020202020204" pitchFamily="34" charset="0"/>
              <a:buChar char="•"/>
            </a:pPr>
            <a:r>
              <a:rPr lang="lv-LV" sz="1900" b="0" i="0" dirty="0">
                <a:effectLst/>
                <a:latin typeface="Arial" panose="020B0604020202020204" pitchFamily="34" charset="0"/>
                <a:cs typeface="Arial" panose="020B0604020202020204" pitchFamily="34" charset="0"/>
              </a:rPr>
              <a:t>Ugunsgrēkos un dabas katastrofās iznīcinātu mežaudžu atjaunošana un agrotehniskā kopšana</a:t>
            </a:r>
          </a:p>
          <a:p>
            <a:pPr algn="l"/>
            <a:endParaRPr lang="lv-LV" sz="1900" b="1" u="sng" dirty="0">
              <a:latin typeface="Arial" panose="020B0604020202020204" pitchFamily="34" charset="0"/>
              <a:cs typeface="Arial" panose="020B0604020202020204" pitchFamily="34" charset="0"/>
            </a:endParaRPr>
          </a:p>
          <a:p>
            <a:pPr algn="l"/>
            <a:r>
              <a:rPr lang="lv-LV" sz="1900" b="1" u="sng" dirty="0">
                <a:latin typeface="Arial" panose="020B0604020202020204" pitchFamily="34" charset="0"/>
                <a:cs typeface="Arial" panose="020B0604020202020204" pitchFamily="34" charset="0"/>
              </a:rPr>
              <a:t>F</a:t>
            </a:r>
            <a:r>
              <a:rPr lang="lv-LV" sz="1900" b="1" i="0" u="sng" dirty="0">
                <a:effectLst/>
                <a:latin typeface="Arial" panose="020B0604020202020204" pitchFamily="34" charset="0"/>
                <a:cs typeface="Arial" panose="020B0604020202020204" pitchFamily="34" charset="0"/>
              </a:rPr>
              <a:t>inansējums</a:t>
            </a:r>
          </a:p>
          <a:p>
            <a:pPr marL="457200" lvl="1" indent="0" algn="l">
              <a:buNone/>
            </a:pPr>
            <a:r>
              <a:rPr lang="lv-LV" sz="19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Intervencē LA7 - 13 500 000 EUR</a:t>
            </a:r>
          </a:p>
          <a:p>
            <a:pPr marL="1143000" lvl="2" indent="-228600" algn="l">
              <a:buFont typeface="Arial" panose="020B0604020202020204" pitchFamily="34" charset="0"/>
              <a:buChar char="•"/>
            </a:pPr>
            <a:r>
              <a:rPr lang="lv-LV" sz="1900" b="0" i="0" dirty="0">
                <a:effectLst/>
                <a:latin typeface="Arial" panose="020B0604020202020204" pitchFamily="34" charset="0"/>
                <a:cs typeface="Arial" panose="020B0604020202020204" pitchFamily="34" charset="0"/>
              </a:rPr>
              <a:t>jaunaudžu retināšanas un mežaudžu nomaiņas aktivitātē 8 000 000 EUR</a:t>
            </a:r>
          </a:p>
          <a:p>
            <a:pPr marL="1143000" lvl="2" indent="-228600" algn="l">
              <a:buFont typeface="Arial" panose="020B0604020202020204" pitchFamily="34" charset="0"/>
              <a:buChar char="•"/>
            </a:pPr>
            <a:r>
              <a:rPr lang="lv-LV" sz="1900" b="0" i="0" dirty="0">
                <a:effectLst/>
                <a:latin typeface="Arial" panose="020B0604020202020204" pitchFamily="34" charset="0"/>
                <a:cs typeface="Arial" panose="020B0604020202020204" pitchFamily="34" charset="0"/>
              </a:rPr>
              <a:t>meža ieaudzēšanas aktivitātē 2 000 000 EUR</a:t>
            </a:r>
          </a:p>
          <a:p>
            <a:pPr marL="1143000" lvl="2" indent="-228600" algn="l">
              <a:buFont typeface="Arial" panose="020B0604020202020204" pitchFamily="34" charset="0"/>
              <a:buChar char="•"/>
            </a:pPr>
            <a:r>
              <a:rPr lang="lv-LV" sz="1900" b="0" i="0" dirty="0">
                <a:effectLst/>
                <a:latin typeface="Arial" panose="020B0604020202020204" pitchFamily="34" charset="0"/>
                <a:cs typeface="Arial" panose="020B0604020202020204" pitchFamily="34" charset="0"/>
              </a:rPr>
              <a:t>meža ugunsgrēkos un dabas katastrofās iznīcinātu mežaudžu atjaunošanas intervencē 3 500 000 EUR</a:t>
            </a:r>
          </a:p>
          <a:p>
            <a:pPr marL="457200" lvl="1" indent="0" algn="l">
              <a:buNone/>
            </a:pPr>
            <a:r>
              <a:rPr lang="lv-LV" sz="1900" b="1"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Intervencē LA8 - 3 400 000 EUR</a:t>
            </a:r>
          </a:p>
          <a:p>
            <a:pPr algn="l"/>
            <a:endParaRPr lang="lv-LV" sz="1900" b="1" u="sng" dirty="0">
              <a:latin typeface="Arial" panose="020B0604020202020204" pitchFamily="34" charset="0"/>
              <a:cs typeface="Arial" panose="020B0604020202020204" pitchFamily="34" charset="0"/>
            </a:endParaRPr>
          </a:p>
          <a:p>
            <a:pPr marL="457200" indent="-457200">
              <a:lnSpc>
                <a:spcPct val="60000"/>
              </a:lnSpc>
              <a:defRPr/>
            </a:pPr>
            <a:endParaRPr lang="lv-LV" altLang="lv-LV" sz="5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b="1" dirty="0">
              <a:latin typeface="Arial" panose="020B0604020202020204" pitchFamily="34" charset="0"/>
              <a:cs typeface="Arial" panose="020B0604020202020204" pitchFamily="34" charset="0"/>
            </a:endParaRPr>
          </a:p>
        </p:txBody>
      </p:sp>
      <p:sp>
        <p:nvSpPr>
          <p:cNvPr id="14340" name="Slide Number Placeholder 5">
            <a:extLst>
              <a:ext uri="{FF2B5EF4-FFF2-40B4-BE49-F238E27FC236}">
                <a16:creationId xmlns:a16="http://schemas.microsoft.com/office/drawing/2014/main" id="{B96707F5-0AE3-48CE-9F87-64D663DCFA0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18B5439B-F768-4FCF-8491-A6D4758F0386}" type="slidenum">
              <a:rPr lang="en-US" altLang="en-US" sz="1000">
                <a:solidFill>
                  <a:srgbClr val="898989"/>
                </a:solidFill>
                <a:latin typeface="Verdana" panose="020B0604030504040204" pitchFamily="34" charset="0"/>
              </a:rPr>
              <a:pPr/>
              <a:t>4</a:t>
            </a:fld>
            <a:endParaRPr lang="en-US" altLang="en-US" sz="1000">
              <a:solidFill>
                <a:srgbClr val="898989"/>
              </a:solidFill>
              <a:latin typeface="Verdana" panose="020B0604030504040204" pitchFamily="34" charset="0"/>
            </a:endParaRPr>
          </a:p>
        </p:txBody>
      </p:sp>
      <p:sp>
        <p:nvSpPr>
          <p:cNvPr id="14341" name="TextBox 1">
            <a:extLst>
              <a:ext uri="{FF2B5EF4-FFF2-40B4-BE49-F238E27FC236}">
                <a16:creationId xmlns:a16="http://schemas.microsoft.com/office/drawing/2014/main" id="{E57F756D-2F79-4BCD-8FEF-F21F73C2BE64}"/>
              </a:ext>
            </a:extLst>
          </p:cNvPr>
          <p:cNvSpPr txBox="1">
            <a:spLocks noChangeArrowheads="1"/>
          </p:cNvSpPr>
          <p:nvPr/>
        </p:nvSpPr>
        <p:spPr bwMode="auto">
          <a:xfrm>
            <a:off x="5638801" y="2974975"/>
            <a:ext cx="6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endParaRPr lang="lv-LV" altLang="lv-LV"/>
          </a:p>
        </p:txBody>
      </p:sp>
      <p:sp>
        <p:nvSpPr>
          <p:cNvPr id="14342" name="Taisnstūris 2">
            <a:extLst>
              <a:ext uri="{FF2B5EF4-FFF2-40B4-BE49-F238E27FC236}">
                <a16:creationId xmlns:a16="http://schemas.microsoft.com/office/drawing/2014/main" id="{3B42274D-E93C-42E1-BBCE-26B94E0EC716}"/>
              </a:ext>
            </a:extLst>
          </p:cNvPr>
          <p:cNvSpPr>
            <a:spLocks noChangeArrowheads="1"/>
          </p:cNvSpPr>
          <p:nvPr/>
        </p:nvSpPr>
        <p:spPr bwMode="auto">
          <a:xfrm>
            <a:off x="3810000" y="3548063"/>
            <a:ext cx="45720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539750" algn="l"/>
              </a:tabLst>
              <a:defRPr sz="1700">
                <a:solidFill>
                  <a:schemeClr val="tx1"/>
                </a:solidFill>
                <a:latin typeface="Times New Roman" panose="02020603050405020304" pitchFamily="18" charset="0"/>
                <a:cs typeface="Arial" panose="020B0604020202020204" pitchFamily="34" charset="0"/>
              </a:defRPr>
            </a:lvl1pPr>
            <a:lvl2pPr marL="742950" indent="-285750">
              <a:tabLst>
                <a:tab pos="539750" algn="l"/>
              </a:tabLst>
              <a:defRPr sz="1700">
                <a:solidFill>
                  <a:schemeClr val="tx1"/>
                </a:solidFill>
                <a:latin typeface="Times New Roman" panose="02020603050405020304" pitchFamily="18" charset="0"/>
                <a:cs typeface="Arial" panose="020B0604020202020204" pitchFamily="34" charset="0"/>
              </a:defRPr>
            </a:lvl2pPr>
            <a:lvl3pPr marL="1143000" indent="-228600">
              <a:tabLst>
                <a:tab pos="539750" algn="l"/>
              </a:tabLst>
              <a:defRPr sz="1700">
                <a:solidFill>
                  <a:schemeClr val="tx1"/>
                </a:solidFill>
                <a:latin typeface="Times New Roman" panose="02020603050405020304" pitchFamily="18" charset="0"/>
                <a:cs typeface="Arial" panose="020B0604020202020204" pitchFamily="34" charset="0"/>
              </a:defRPr>
            </a:lvl3pPr>
            <a:lvl4pPr marL="1600200" indent="-228600">
              <a:tabLst>
                <a:tab pos="539750" algn="l"/>
              </a:tabLst>
              <a:defRPr sz="1700">
                <a:solidFill>
                  <a:schemeClr val="tx1"/>
                </a:solidFill>
                <a:latin typeface="Times New Roman" panose="02020603050405020304" pitchFamily="18" charset="0"/>
                <a:cs typeface="Arial" panose="020B0604020202020204" pitchFamily="34" charset="0"/>
              </a:defRPr>
            </a:lvl4pPr>
            <a:lvl5pPr marL="2057400" indent="-228600">
              <a:tabLst>
                <a:tab pos="539750" algn="l"/>
              </a:tabLst>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9pPr>
          </a:lstStyle>
          <a:p>
            <a:pPr algn="just"/>
            <a:endParaRPr lang="lv-LV" altLang="lv-LV"/>
          </a:p>
        </p:txBody>
      </p:sp>
    </p:spTree>
    <p:extLst>
      <p:ext uri="{BB962C8B-B14F-4D97-AF65-F5344CB8AC3E}">
        <p14:creationId xmlns:p14="http://schemas.microsoft.com/office/powerpoint/2010/main" val="3421406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D7FBF37-4CFB-41ED-98BA-49A7B32BC264}"/>
              </a:ext>
            </a:extLst>
          </p:cNvPr>
          <p:cNvSpPr>
            <a:spLocks noGrp="1"/>
          </p:cNvSpPr>
          <p:nvPr>
            <p:ph type="title"/>
          </p:nvPr>
        </p:nvSpPr>
        <p:spPr>
          <a:xfrm>
            <a:off x="2383155" y="497839"/>
            <a:ext cx="8181975" cy="740095"/>
          </a:xfrm>
        </p:spPr>
        <p:txBody>
          <a:bodyPr>
            <a:noAutofit/>
          </a:bodyPr>
          <a:lstStyle/>
          <a:p>
            <a:pPr algn="ctr"/>
            <a:r>
              <a:rPr lang="lv-LV" sz="2600" dirty="0">
                <a:latin typeface="Arial" panose="020B0604020202020204" pitchFamily="34" charset="0"/>
                <a:cs typeface="Arial" panose="020B0604020202020204" pitchFamily="34" charset="0"/>
              </a:rPr>
              <a:t>Izmaiņas p</a:t>
            </a:r>
            <a:r>
              <a:rPr lang="lv-LV" sz="2600" b="1" dirty="0">
                <a:latin typeface="Arial" panose="020B0604020202020204" pitchFamily="34" charset="0"/>
                <a:cs typeface="Arial" panose="020B0604020202020204" pitchFamily="34" charset="0"/>
              </a:rPr>
              <a:t>rojektu sagatavošanā, iesniegšanā</a:t>
            </a:r>
            <a:endParaRPr lang="lv-LV" sz="2600" b="1" i="0" dirty="0">
              <a:effectLst/>
              <a:latin typeface="Arial" panose="020B0604020202020204" pitchFamily="34" charset="0"/>
              <a:cs typeface="Arial" panose="020B0604020202020204" pitchFamily="34" charset="0"/>
            </a:endParaRPr>
          </a:p>
        </p:txBody>
      </p:sp>
      <p:sp>
        <p:nvSpPr>
          <p:cNvPr id="17411" name="Content Placeholder 2">
            <a:extLst>
              <a:ext uri="{FF2B5EF4-FFF2-40B4-BE49-F238E27FC236}">
                <a16:creationId xmlns:a16="http://schemas.microsoft.com/office/drawing/2014/main" id="{4C3CAD17-726A-48EE-9675-386FBAB57C21}"/>
              </a:ext>
            </a:extLst>
          </p:cNvPr>
          <p:cNvSpPr>
            <a:spLocks noGrp="1"/>
          </p:cNvSpPr>
          <p:nvPr>
            <p:ph idx="1"/>
          </p:nvPr>
        </p:nvSpPr>
        <p:spPr>
          <a:xfrm>
            <a:off x="406400" y="1549401"/>
            <a:ext cx="11379200" cy="5079999"/>
          </a:xfrm>
        </p:spPr>
        <p:txBody>
          <a:bodyPr>
            <a:noAutofit/>
          </a:bodyPr>
          <a:lstStyle/>
          <a:p>
            <a:endParaRPr lang="lv-LV" sz="800" b="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lv-LV" sz="2400" dirty="0">
                <a:latin typeface="Arial" panose="020B0604020202020204" pitchFamily="34" charset="0"/>
                <a:cs typeface="Arial" panose="020B0604020202020204" pitchFamily="34" charset="0"/>
              </a:rPr>
              <a:t>Meža apsaimniekošanas atbalsta intervenču plāna (MAAIP) </a:t>
            </a:r>
            <a:r>
              <a:rPr lang="lv-LV" sz="2400" b="1" u="sng" dirty="0">
                <a:latin typeface="Arial" panose="020B0604020202020204" pitchFamily="34" charset="0"/>
                <a:cs typeface="Arial" panose="020B0604020202020204" pitchFamily="34" charset="0"/>
              </a:rPr>
              <a:t>aktivitātes un to izpildes termiņi saskaņojami VMD</a:t>
            </a:r>
            <a:r>
              <a:rPr lang="lv-LV" sz="2400" dirty="0">
                <a:latin typeface="Arial" panose="020B0604020202020204" pitchFamily="34" charset="0"/>
                <a:cs typeface="Arial" panose="020B0604020202020204" pitchFamily="34" charset="0"/>
              </a:rPr>
              <a:t>. </a:t>
            </a:r>
          </a:p>
          <a:p>
            <a:pPr algn="just"/>
            <a:r>
              <a:rPr lang="lv-LV"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Pirmajā projektu iesniegumu kārtā MAAIP iesniedzams VMD saskaņošanai 3 veidos:</a:t>
            </a:r>
          </a:p>
          <a:p>
            <a:r>
              <a:rPr lang="lv-LV" sz="2400" dirty="0">
                <a:latin typeface="Arial" panose="020B0604020202020204" pitchFamily="34" charset="0"/>
                <a:cs typeface="Arial" panose="020B0604020202020204" pitchFamily="34" charset="0"/>
              </a:rPr>
              <a:t>1) i</a:t>
            </a:r>
            <a:r>
              <a:rPr lang="lv-LV" sz="2400" b="0" i="0" dirty="0">
                <a:latin typeface="Arial" panose="020B0604020202020204" pitchFamily="34" charset="0"/>
              </a:rPr>
              <a:t>zmantojot Meža valsts reģistra ģeogrāfiskās informācijas sistēmu;</a:t>
            </a:r>
          </a:p>
          <a:p>
            <a:r>
              <a:rPr lang="lv-LV" sz="2400" dirty="0">
                <a:latin typeface="Arial" panose="020B0604020202020204" pitchFamily="34" charset="0"/>
              </a:rPr>
              <a:t>2)</a:t>
            </a:r>
            <a:r>
              <a:rPr lang="lv-LV" sz="2400" b="0" i="0" dirty="0">
                <a:effectLst/>
                <a:latin typeface="Arial" panose="020B0604020202020204" pitchFamily="34" charset="0"/>
              </a:rPr>
              <a:t> </a:t>
            </a:r>
            <a:r>
              <a:rPr lang="lv-LV" sz="2400" dirty="0">
                <a:latin typeface="Arial" panose="020B0604020202020204" pitchFamily="34" charset="0"/>
                <a:cs typeface="Arial" panose="020B0604020202020204" pitchFamily="34" charset="0"/>
              </a:rPr>
              <a:t>elektroniski parakstīta dokumenta formā;</a:t>
            </a:r>
          </a:p>
          <a:p>
            <a:r>
              <a:rPr lang="lv-LV" sz="2400" dirty="0">
                <a:latin typeface="Arial" panose="020B0604020202020204" pitchFamily="34" charset="0"/>
                <a:cs typeface="Arial" panose="020B0604020202020204" pitchFamily="34" charset="0"/>
              </a:rPr>
              <a:t>3) papīra formā</a:t>
            </a:r>
          </a:p>
          <a:p>
            <a:endParaRPr lang="lv-LV" sz="1000" dirty="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lv-LV" sz="2400" dirty="0">
                <a:latin typeface="Arial" panose="020B0604020202020204" pitchFamily="34" charset="0"/>
                <a:cs typeface="Arial" panose="020B0604020202020204" pitchFamily="34" charset="0"/>
              </a:rPr>
              <a:t>Pretendents </a:t>
            </a:r>
            <a:r>
              <a:rPr lang="lv-LV" sz="2400" b="1" u="sng" dirty="0">
                <a:latin typeface="Arial" panose="020B0604020202020204" pitchFamily="34" charset="0"/>
                <a:cs typeface="Arial" panose="020B0604020202020204" pitchFamily="34" charset="0"/>
              </a:rPr>
              <a:t>MAAIP </a:t>
            </a:r>
            <a:r>
              <a:rPr lang="lv-LV" sz="2400" b="1" i="0" u="sng" dirty="0">
                <a:effectLst/>
                <a:latin typeface="Arial" panose="020B0604020202020204" pitchFamily="34" charset="0"/>
                <a:cs typeface="Arial" panose="020B0604020202020204" pitchFamily="34" charset="0"/>
              </a:rPr>
              <a:t>veic atzīm</a:t>
            </a:r>
            <a:r>
              <a:rPr lang="lv-LV" sz="2400" b="0" i="0" dirty="0">
                <a:effectLst/>
                <a:latin typeface="Arial" panose="020B0604020202020204" pitchFamily="34" charset="0"/>
                <a:cs typeface="Arial" panose="020B0604020202020204" pitchFamily="34" charset="0"/>
              </a:rPr>
              <a:t>i, ja </a:t>
            </a:r>
            <a:r>
              <a:rPr lang="lv-LV" sz="2400" i="0" dirty="0">
                <a:effectLst/>
                <a:latin typeface="Arial" panose="020B0604020202020204" pitchFamily="34" charset="0"/>
                <a:cs typeface="Arial" panose="020B0604020202020204" pitchFamily="34" charset="0"/>
              </a:rPr>
              <a:t>veicot ieaudzēšanu, atjaunošanu un nomaiņu </a:t>
            </a:r>
            <a:r>
              <a:rPr lang="lv-LV" sz="2400" b="1" i="0" u="sng" dirty="0">
                <a:effectLst/>
                <a:latin typeface="Arial" panose="020B0604020202020204" pitchFamily="34" charset="0"/>
                <a:cs typeface="Arial" panose="020B0604020202020204" pitchFamily="34" charset="0"/>
              </a:rPr>
              <a:t>plānotas agrotehniskās kopšanas</a:t>
            </a:r>
            <a:r>
              <a:rPr lang="lv-LV" sz="2400" i="0" dirty="0">
                <a:effectLst/>
                <a:latin typeface="Arial" panose="020B0604020202020204" pitchFamily="34" charset="0"/>
                <a:cs typeface="Arial" panose="020B0604020202020204" pitchFamily="34" charset="0"/>
              </a:rPr>
              <a:t>.</a:t>
            </a:r>
          </a:p>
          <a:p>
            <a:pPr marL="342900" indent="-342900" algn="l">
              <a:buFont typeface="Wingdings" panose="05000000000000000000" pitchFamily="2" charset="2"/>
              <a:buChar char="ü"/>
            </a:pPr>
            <a:endParaRPr lang="lv-LV" sz="1000" i="0" dirty="0">
              <a:effectLst/>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lv-LV" sz="2400" b="0" i="0" dirty="0">
                <a:effectLst/>
                <a:latin typeface="Arial" panose="020B0604020202020204" pitchFamily="34" charset="0"/>
                <a:cs typeface="Arial" panose="020B0604020202020204" pitchFamily="34" charset="0"/>
              </a:rPr>
              <a:t>Pieteikumu LAD iesniedz izmantojot EPS</a:t>
            </a:r>
            <a:r>
              <a:rPr lang="lv-LV" sz="2400" dirty="0">
                <a:latin typeface="Arial" panose="020B0604020202020204" pitchFamily="34" charset="0"/>
                <a:cs typeface="Arial" panose="020B0604020202020204" pitchFamily="34" charset="0"/>
              </a:rPr>
              <a:t>. Iesniedzot </a:t>
            </a:r>
            <a:r>
              <a:rPr lang="lv-LV" sz="2400" b="0" i="0" dirty="0">
                <a:effectLst/>
                <a:latin typeface="Arial" panose="020B0604020202020204" pitchFamily="34" charset="0"/>
                <a:cs typeface="Arial" panose="020B0604020202020204" pitchFamily="34" charset="0"/>
              </a:rPr>
              <a:t>obligāti pievieno MAAIP.</a:t>
            </a:r>
          </a:p>
          <a:p>
            <a:pPr algn="l"/>
            <a:endParaRPr lang="lv-LV" sz="2600" b="0" i="0" dirty="0">
              <a:solidFill>
                <a:srgbClr val="212529"/>
              </a:solidFill>
              <a:effectLst/>
              <a:latin typeface="RobustaTLPro-Regular"/>
            </a:endParaRPr>
          </a:p>
          <a:p>
            <a:pPr marL="457200" indent="-457200">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b="1" dirty="0">
              <a:latin typeface="Arial" panose="020B0604020202020204" pitchFamily="34" charset="0"/>
              <a:cs typeface="Arial" panose="020B0604020202020204" pitchFamily="34" charset="0"/>
            </a:endParaRPr>
          </a:p>
        </p:txBody>
      </p:sp>
      <p:sp>
        <p:nvSpPr>
          <p:cNvPr id="14340" name="Slide Number Placeholder 5">
            <a:extLst>
              <a:ext uri="{FF2B5EF4-FFF2-40B4-BE49-F238E27FC236}">
                <a16:creationId xmlns:a16="http://schemas.microsoft.com/office/drawing/2014/main" id="{B96707F5-0AE3-48CE-9F87-64D663DCFA0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18B5439B-F768-4FCF-8491-A6D4758F0386}" type="slidenum">
              <a:rPr lang="en-US" altLang="en-US" sz="1000">
                <a:solidFill>
                  <a:srgbClr val="898989"/>
                </a:solidFill>
                <a:latin typeface="Verdana" panose="020B0604030504040204" pitchFamily="34" charset="0"/>
              </a:rPr>
              <a:pPr/>
              <a:t>5</a:t>
            </a:fld>
            <a:endParaRPr lang="en-US" altLang="en-US" sz="1000">
              <a:solidFill>
                <a:srgbClr val="898989"/>
              </a:solidFill>
              <a:latin typeface="Verdana" panose="020B0604030504040204" pitchFamily="34" charset="0"/>
            </a:endParaRPr>
          </a:p>
        </p:txBody>
      </p:sp>
      <p:sp>
        <p:nvSpPr>
          <p:cNvPr id="14341" name="TextBox 1">
            <a:extLst>
              <a:ext uri="{FF2B5EF4-FFF2-40B4-BE49-F238E27FC236}">
                <a16:creationId xmlns:a16="http://schemas.microsoft.com/office/drawing/2014/main" id="{E57F756D-2F79-4BCD-8FEF-F21F73C2BE64}"/>
              </a:ext>
            </a:extLst>
          </p:cNvPr>
          <p:cNvSpPr txBox="1">
            <a:spLocks noChangeArrowheads="1"/>
          </p:cNvSpPr>
          <p:nvPr/>
        </p:nvSpPr>
        <p:spPr bwMode="auto">
          <a:xfrm>
            <a:off x="5638801" y="2974975"/>
            <a:ext cx="6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endParaRPr lang="lv-LV" altLang="lv-LV"/>
          </a:p>
        </p:txBody>
      </p:sp>
      <p:sp>
        <p:nvSpPr>
          <p:cNvPr id="14342" name="Taisnstūris 2">
            <a:extLst>
              <a:ext uri="{FF2B5EF4-FFF2-40B4-BE49-F238E27FC236}">
                <a16:creationId xmlns:a16="http://schemas.microsoft.com/office/drawing/2014/main" id="{3B42274D-E93C-42E1-BBCE-26B94E0EC716}"/>
              </a:ext>
            </a:extLst>
          </p:cNvPr>
          <p:cNvSpPr>
            <a:spLocks noChangeArrowheads="1"/>
          </p:cNvSpPr>
          <p:nvPr/>
        </p:nvSpPr>
        <p:spPr bwMode="auto">
          <a:xfrm>
            <a:off x="3810000" y="3548063"/>
            <a:ext cx="45720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539750" algn="l"/>
              </a:tabLst>
              <a:defRPr sz="1700">
                <a:solidFill>
                  <a:schemeClr val="tx1"/>
                </a:solidFill>
                <a:latin typeface="Times New Roman" panose="02020603050405020304" pitchFamily="18" charset="0"/>
                <a:cs typeface="Arial" panose="020B0604020202020204" pitchFamily="34" charset="0"/>
              </a:defRPr>
            </a:lvl1pPr>
            <a:lvl2pPr marL="742950" indent="-285750">
              <a:tabLst>
                <a:tab pos="539750" algn="l"/>
              </a:tabLst>
              <a:defRPr sz="1700">
                <a:solidFill>
                  <a:schemeClr val="tx1"/>
                </a:solidFill>
                <a:latin typeface="Times New Roman" panose="02020603050405020304" pitchFamily="18" charset="0"/>
                <a:cs typeface="Arial" panose="020B0604020202020204" pitchFamily="34" charset="0"/>
              </a:defRPr>
            </a:lvl2pPr>
            <a:lvl3pPr marL="1143000" indent="-228600">
              <a:tabLst>
                <a:tab pos="539750" algn="l"/>
              </a:tabLst>
              <a:defRPr sz="1700">
                <a:solidFill>
                  <a:schemeClr val="tx1"/>
                </a:solidFill>
                <a:latin typeface="Times New Roman" panose="02020603050405020304" pitchFamily="18" charset="0"/>
                <a:cs typeface="Arial" panose="020B0604020202020204" pitchFamily="34" charset="0"/>
              </a:defRPr>
            </a:lvl3pPr>
            <a:lvl4pPr marL="1600200" indent="-228600">
              <a:tabLst>
                <a:tab pos="539750" algn="l"/>
              </a:tabLst>
              <a:defRPr sz="1700">
                <a:solidFill>
                  <a:schemeClr val="tx1"/>
                </a:solidFill>
                <a:latin typeface="Times New Roman" panose="02020603050405020304" pitchFamily="18" charset="0"/>
                <a:cs typeface="Arial" panose="020B0604020202020204" pitchFamily="34" charset="0"/>
              </a:defRPr>
            </a:lvl4pPr>
            <a:lvl5pPr marL="2057400" indent="-228600">
              <a:tabLst>
                <a:tab pos="539750" algn="l"/>
              </a:tabLst>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9pPr>
          </a:lstStyle>
          <a:p>
            <a:pPr algn="just"/>
            <a:endParaRPr lang="lv-LV" altLang="lv-LV"/>
          </a:p>
        </p:txBody>
      </p:sp>
    </p:spTree>
    <p:extLst>
      <p:ext uri="{BB962C8B-B14F-4D97-AF65-F5344CB8AC3E}">
        <p14:creationId xmlns:p14="http://schemas.microsoft.com/office/powerpoint/2010/main" val="1600794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D7FBF37-4CFB-41ED-98BA-49A7B32BC264}"/>
              </a:ext>
            </a:extLst>
          </p:cNvPr>
          <p:cNvSpPr>
            <a:spLocks noGrp="1"/>
          </p:cNvSpPr>
          <p:nvPr>
            <p:ph type="title"/>
          </p:nvPr>
        </p:nvSpPr>
        <p:spPr>
          <a:xfrm>
            <a:off x="2268537" y="596107"/>
            <a:ext cx="7654925" cy="740095"/>
          </a:xfrm>
        </p:spPr>
        <p:txBody>
          <a:bodyPr>
            <a:noAutofit/>
          </a:bodyPr>
          <a:lstStyle/>
          <a:p>
            <a:pPr marL="457200" indent="-457200" algn="ctr">
              <a:defRPr/>
            </a:pPr>
            <a:r>
              <a:rPr lang="lv-LV" sz="2800" b="1" i="0" dirty="0">
                <a:effectLst/>
                <a:latin typeface="Arial" panose="020B0604020202020204" pitchFamily="34" charset="0"/>
                <a:cs typeface="Arial" panose="020B0604020202020204" pitchFamily="34" charset="0"/>
              </a:rPr>
              <a:t>Īstenošana</a:t>
            </a:r>
            <a:r>
              <a:rPr lang="lv-LV" sz="2800" b="1" dirty="0">
                <a:latin typeface="Arial" panose="020B0604020202020204" pitchFamily="34" charset="0"/>
                <a:cs typeface="Arial" panose="020B0604020202020204" pitchFamily="34" charset="0"/>
              </a:rPr>
              <a:t>s termiņi</a:t>
            </a:r>
            <a:endParaRPr lang="lv-LV" sz="2800" b="1" i="0" dirty="0">
              <a:effectLst/>
              <a:latin typeface="Arial" panose="020B0604020202020204" pitchFamily="34" charset="0"/>
              <a:cs typeface="Arial" panose="020B0604020202020204" pitchFamily="34" charset="0"/>
            </a:endParaRPr>
          </a:p>
        </p:txBody>
      </p:sp>
      <p:sp>
        <p:nvSpPr>
          <p:cNvPr id="17411" name="Content Placeholder 2">
            <a:extLst>
              <a:ext uri="{FF2B5EF4-FFF2-40B4-BE49-F238E27FC236}">
                <a16:creationId xmlns:a16="http://schemas.microsoft.com/office/drawing/2014/main" id="{4C3CAD17-726A-48EE-9675-386FBAB57C21}"/>
              </a:ext>
            </a:extLst>
          </p:cNvPr>
          <p:cNvSpPr>
            <a:spLocks noGrp="1"/>
          </p:cNvSpPr>
          <p:nvPr>
            <p:ph idx="1"/>
          </p:nvPr>
        </p:nvSpPr>
        <p:spPr>
          <a:xfrm>
            <a:off x="701040" y="1635761"/>
            <a:ext cx="10444480" cy="4724400"/>
          </a:xfrm>
        </p:spPr>
        <p:txBody>
          <a:bodyPr>
            <a:noAutofit/>
          </a:bodyPr>
          <a:lstStyle/>
          <a:p>
            <a:endParaRPr lang="lv-LV" sz="800" b="1" u="sng" dirty="0">
              <a:latin typeface="Arial" panose="020B0604020202020204" pitchFamily="34" charset="0"/>
              <a:cs typeface="Arial" panose="020B0604020202020204" pitchFamily="34" charset="0"/>
            </a:endParaRPr>
          </a:p>
          <a:p>
            <a:pPr marL="457200" indent="-457200">
              <a:defRPr/>
            </a:pPr>
            <a:r>
              <a:rPr lang="lv-LV" sz="2600" b="0" i="0" dirty="0">
                <a:effectLst/>
                <a:latin typeface="Arial" panose="020B0604020202020204" pitchFamily="34" charset="0"/>
                <a:cs typeface="Arial" panose="020B0604020202020204" pitchFamily="34" charset="0"/>
              </a:rPr>
              <a:t>Pirmajā projektu iesniegumu kārtā iesniegto projektu īstenošanas beigu datums (maksājuma pieprasījuma iesniegšanas laiks): </a:t>
            </a:r>
          </a:p>
          <a:p>
            <a:pPr marL="457200" indent="-457200">
              <a:buFont typeface="Wingdings" panose="05000000000000000000" pitchFamily="2" charset="2"/>
              <a:buChar char="ü"/>
              <a:defRPr/>
            </a:pPr>
            <a:r>
              <a:rPr lang="lv-LV" sz="2600" b="0" i="0" dirty="0">
                <a:effectLst/>
                <a:latin typeface="Arial" panose="020B0604020202020204" pitchFamily="34" charset="0"/>
                <a:cs typeface="Arial" panose="020B0604020202020204" pitchFamily="34" charset="0"/>
              </a:rPr>
              <a:t>ja tiek veikta </a:t>
            </a:r>
            <a:r>
              <a:rPr lang="lv-LV" sz="2600" b="1" i="0" dirty="0">
                <a:effectLst/>
                <a:latin typeface="Arial" panose="020B0604020202020204" pitchFamily="34" charset="0"/>
                <a:cs typeface="Arial" panose="020B0604020202020204" pitchFamily="34" charset="0"/>
              </a:rPr>
              <a:t>jaunaudžu retināšana un/vai meža ieaudzēšana vai nomaiņa (bez turpmākās kopšanas)</a:t>
            </a:r>
            <a:r>
              <a:rPr lang="lv-LV" sz="2600" b="0" i="0" dirty="0">
                <a:effectLst/>
                <a:latin typeface="Arial" panose="020B0604020202020204" pitchFamily="34" charset="0"/>
                <a:cs typeface="Arial" panose="020B0604020202020204" pitchFamily="34" charset="0"/>
              </a:rPr>
              <a:t> - </a:t>
            </a:r>
            <a:r>
              <a:rPr lang="lv-LV" sz="2600" b="1" i="0" dirty="0">
                <a:solidFill>
                  <a:srgbClr val="FF0000"/>
                </a:solidFill>
                <a:effectLst/>
                <a:latin typeface="Arial" panose="020B0604020202020204" pitchFamily="34" charset="0"/>
                <a:cs typeface="Arial" panose="020B0604020202020204" pitchFamily="34" charset="0"/>
              </a:rPr>
              <a:t>2025. gada 1. aprīlis</a:t>
            </a:r>
            <a:r>
              <a:rPr lang="lv-LV" sz="2600" b="0" i="0" dirty="0">
                <a:effectLst/>
                <a:latin typeface="Arial" panose="020B0604020202020204" pitchFamily="34" charset="0"/>
                <a:cs typeface="Arial" panose="020B0604020202020204" pitchFamily="34" charset="0"/>
              </a:rPr>
              <a:t> </a:t>
            </a:r>
          </a:p>
          <a:p>
            <a:pPr marL="457200" indent="-457200">
              <a:buFont typeface="Wingdings" panose="05000000000000000000" pitchFamily="2" charset="2"/>
              <a:buChar char="ü"/>
              <a:defRPr/>
            </a:pPr>
            <a:r>
              <a:rPr lang="lv-LV" sz="2600" b="0" i="0" dirty="0">
                <a:effectLst/>
                <a:latin typeface="Arial" panose="020B0604020202020204" pitchFamily="34" charset="0"/>
                <a:cs typeface="Arial" panose="020B0604020202020204" pitchFamily="34" charset="0"/>
              </a:rPr>
              <a:t>ja papildus ir plānotas</a:t>
            </a:r>
            <a:r>
              <a:rPr lang="lv-LV" sz="2600" b="1" i="0" dirty="0">
                <a:effectLst/>
                <a:latin typeface="Arial" panose="020B0604020202020204" pitchFamily="34" charset="0"/>
                <a:cs typeface="Arial" panose="020B0604020202020204" pitchFamily="34" charset="0"/>
              </a:rPr>
              <a:t> sekojošas agrotehniskās kopšanas</a:t>
            </a:r>
            <a:r>
              <a:rPr lang="lv-LV" sz="2600" b="0" i="0" dirty="0">
                <a:effectLst/>
                <a:latin typeface="Arial" panose="020B0604020202020204" pitchFamily="34" charset="0"/>
                <a:cs typeface="Arial" panose="020B0604020202020204" pitchFamily="34" charset="0"/>
              </a:rPr>
              <a:t> - </a:t>
            </a:r>
            <a:r>
              <a:rPr lang="lv-LV" sz="2600" b="1" i="0" dirty="0">
                <a:effectLst/>
                <a:latin typeface="Arial" panose="020B0604020202020204" pitchFamily="34" charset="0"/>
                <a:cs typeface="Arial" panose="020B0604020202020204" pitchFamily="34" charset="0"/>
              </a:rPr>
              <a:t>2027. gada 1. aprīlis</a:t>
            </a:r>
            <a:r>
              <a:rPr lang="lv-LV" sz="2600" dirty="0">
                <a:latin typeface="Arial" panose="020B0604020202020204" pitchFamily="34" charset="0"/>
                <a:cs typeface="Arial" panose="020B0604020202020204" pitchFamily="34" charset="0"/>
              </a:rPr>
              <a:t>. </a:t>
            </a:r>
          </a:p>
          <a:p>
            <a:pPr marL="457200" indent="-457200">
              <a:defRPr/>
            </a:pPr>
            <a:endParaRPr lang="lv-LV" sz="2600" b="1" i="1" dirty="0">
              <a:solidFill>
                <a:srgbClr val="CC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457200" indent="-457200" algn="ctr">
              <a:defRPr/>
            </a:pPr>
            <a:r>
              <a:rPr lang="lv-LV" sz="2400" b="1" i="1" dirty="0">
                <a:solidFill>
                  <a:srgbClr val="CC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Aicinām plānotos projektus īstenot savlaicīgi, pēc iespējas nepagarinot īstenošanas termiņus.</a:t>
            </a:r>
          </a:p>
          <a:p>
            <a:pPr algn="l">
              <a:buFont typeface="Arial" panose="020B0604020202020204" pitchFamily="34" charset="0"/>
              <a:buChar char="•"/>
            </a:pPr>
            <a:endParaRPr lang="lv-LV" sz="1000" b="0" i="0" dirty="0">
              <a:solidFill>
                <a:srgbClr val="212529"/>
              </a:solidFill>
              <a:effectLst/>
              <a:latin typeface="RobustaTLPro-Regular"/>
            </a:endParaRPr>
          </a:p>
          <a:p>
            <a:pPr marL="457200" indent="-457200">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b="1" dirty="0">
              <a:latin typeface="Arial" panose="020B0604020202020204" pitchFamily="34" charset="0"/>
              <a:cs typeface="Arial" panose="020B0604020202020204" pitchFamily="34" charset="0"/>
            </a:endParaRPr>
          </a:p>
        </p:txBody>
      </p:sp>
      <p:sp>
        <p:nvSpPr>
          <p:cNvPr id="14340" name="Slide Number Placeholder 5">
            <a:extLst>
              <a:ext uri="{FF2B5EF4-FFF2-40B4-BE49-F238E27FC236}">
                <a16:creationId xmlns:a16="http://schemas.microsoft.com/office/drawing/2014/main" id="{B96707F5-0AE3-48CE-9F87-64D663DCFA0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18B5439B-F768-4FCF-8491-A6D4758F0386}" type="slidenum">
              <a:rPr lang="en-US" altLang="en-US" sz="1000">
                <a:solidFill>
                  <a:srgbClr val="898989"/>
                </a:solidFill>
                <a:latin typeface="Verdana" panose="020B0604030504040204" pitchFamily="34" charset="0"/>
              </a:rPr>
              <a:pPr/>
              <a:t>6</a:t>
            </a:fld>
            <a:endParaRPr lang="en-US" altLang="en-US" sz="1000">
              <a:solidFill>
                <a:srgbClr val="898989"/>
              </a:solidFill>
              <a:latin typeface="Verdana" panose="020B0604030504040204" pitchFamily="34" charset="0"/>
            </a:endParaRPr>
          </a:p>
        </p:txBody>
      </p:sp>
      <p:sp>
        <p:nvSpPr>
          <p:cNvPr id="14341" name="TextBox 1">
            <a:extLst>
              <a:ext uri="{FF2B5EF4-FFF2-40B4-BE49-F238E27FC236}">
                <a16:creationId xmlns:a16="http://schemas.microsoft.com/office/drawing/2014/main" id="{E57F756D-2F79-4BCD-8FEF-F21F73C2BE64}"/>
              </a:ext>
            </a:extLst>
          </p:cNvPr>
          <p:cNvSpPr txBox="1">
            <a:spLocks noChangeArrowheads="1"/>
          </p:cNvSpPr>
          <p:nvPr/>
        </p:nvSpPr>
        <p:spPr bwMode="auto">
          <a:xfrm>
            <a:off x="5638801" y="2974975"/>
            <a:ext cx="6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endParaRPr lang="lv-LV" altLang="lv-LV"/>
          </a:p>
        </p:txBody>
      </p:sp>
      <p:sp>
        <p:nvSpPr>
          <p:cNvPr id="14342" name="Taisnstūris 2">
            <a:extLst>
              <a:ext uri="{FF2B5EF4-FFF2-40B4-BE49-F238E27FC236}">
                <a16:creationId xmlns:a16="http://schemas.microsoft.com/office/drawing/2014/main" id="{3B42274D-E93C-42E1-BBCE-26B94E0EC716}"/>
              </a:ext>
            </a:extLst>
          </p:cNvPr>
          <p:cNvSpPr>
            <a:spLocks noChangeArrowheads="1"/>
          </p:cNvSpPr>
          <p:nvPr/>
        </p:nvSpPr>
        <p:spPr bwMode="auto">
          <a:xfrm>
            <a:off x="3810000" y="3548063"/>
            <a:ext cx="45720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539750" algn="l"/>
              </a:tabLst>
              <a:defRPr sz="1700">
                <a:solidFill>
                  <a:schemeClr val="tx1"/>
                </a:solidFill>
                <a:latin typeface="Times New Roman" panose="02020603050405020304" pitchFamily="18" charset="0"/>
                <a:cs typeface="Arial" panose="020B0604020202020204" pitchFamily="34" charset="0"/>
              </a:defRPr>
            </a:lvl1pPr>
            <a:lvl2pPr marL="742950" indent="-285750">
              <a:tabLst>
                <a:tab pos="539750" algn="l"/>
              </a:tabLst>
              <a:defRPr sz="1700">
                <a:solidFill>
                  <a:schemeClr val="tx1"/>
                </a:solidFill>
                <a:latin typeface="Times New Roman" panose="02020603050405020304" pitchFamily="18" charset="0"/>
                <a:cs typeface="Arial" panose="020B0604020202020204" pitchFamily="34" charset="0"/>
              </a:defRPr>
            </a:lvl2pPr>
            <a:lvl3pPr marL="1143000" indent="-228600">
              <a:tabLst>
                <a:tab pos="539750" algn="l"/>
              </a:tabLst>
              <a:defRPr sz="1700">
                <a:solidFill>
                  <a:schemeClr val="tx1"/>
                </a:solidFill>
                <a:latin typeface="Times New Roman" panose="02020603050405020304" pitchFamily="18" charset="0"/>
                <a:cs typeface="Arial" panose="020B0604020202020204" pitchFamily="34" charset="0"/>
              </a:defRPr>
            </a:lvl3pPr>
            <a:lvl4pPr marL="1600200" indent="-228600">
              <a:tabLst>
                <a:tab pos="539750" algn="l"/>
              </a:tabLst>
              <a:defRPr sz="1700">
                <a:solidFill>
                  <a:schemeClr val="tx1"/>
                </a:solidFill>
                <a:latin typeface="Times New Roman" panose="02020603050405020304" pitchFamily="18" charset="0"/>
                <a:cs typeface="Arial" panose="020B0604020202020204" pitchFamily="34" charset="0"/>
              </a:defRPr>
            </a:lvl4pPr>
            <a:lvl5pPr marL="2057400" indent="-228600">
              <a:tabLst>
                <a:tab pos="539750" algn="l"/>
              </a:tabLst>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9pPr>
          </a:lstStyle>
          <a:p>
            <a:pPr algn="just"/>
            <a:endParaRPr lang="lv-LV" altLang="lv-LV"/>
          </a:p>
        </p:txBody>
      </p:sp>
    </p:spTree>
    <p:extLst>
      <p:ext uri="{BB962C8B-B14F-4D97-AF65-F5344CB8AC3E}">
        <p14:creationId xmlns:p14="http://schemas.microsoft.com/office/powerpoint/2010/main" val="3615612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B7C936F-C16F-4B99-BB63-F31DFEAAE1B0}"/>
              </a:ext>
            </a:extLst>
          </p:cNvPr>
          <p:cNvSpPr>
            <a:spLocks noGrp="1"/>
          </p:cNvSpPr>
          <p:nvPr>
            <p:ph type="title"/>
          </p:nvPr>
        </p:nvSpPr>
        <p:spPr>
          <a:xfrm>
            <a:off x="2438400" y="304801"/>
            <a:ext cx="9248774" cy="1303734"/>
          </a:xfrm>
        </p:spPr>
        <p:txBody>
          <a:bodyPr>
            <a:noAutofit/>
          </a:bodyPr>
          <a:lstStyle/>
          <a:p>
            <a:pPr algn="ctr"/>
            <a:r>
              <a:rPr lang="lv-LV" i="0" dirty="0">
                <a:solidFill>
                  <a:srgbClr val="1C1C1C"/>
                </a:solidFill>
                <a:effectLst/>
                <a:latin typeface="Arial" panose="020B0604020202020204" pitchFamily="34" charset="0"/>
                <a:cs typeface="Arial" panose="020B0604020202020204" pitchFamily="34" charset="0"/>
              </a:rPr>
              <a:t>LA 7 Ieguldījumi ilgtspējīgai mežsaimniecībai un </a:t>
            </a:r>
            <a:br>
              <a:rPr lang="lv-LV" i="0" dirty="0">
                <a:solidFill>
                  <a:srgbClr val="1C1C1C"/>
                </a:solidFill>
                <a:effectLst/>
                <a:latin typeface="Arial" panose="020B0604020202020204" pitchFamily="34" charset="0"/>
                <a:cs typeface="Arial" panose="020B0604020202020204" pitchFamily="34" charset="0"/>
              </a:rPr>
            </a:br>
            <a:r>
              <a:rPr lang="lv-LV" i="0" dirty="0">
                <a:solidFill>
                  <a:srgbClr val="1C1C1C"/>
                </a:solidFill>
                <a:effectLst/>
                <a:latin typeface="Arial" panose="020B0604020202020204" pitchFamily="34" charset="0"/>
                <a:cs typeface="Arial" panose="020B0604020202020204" pitchFamily="34" charset="0"/>
              </a:rPr>
              <a:t>LA 8 Atbalsts meža ekosistēmu noturības un ekoloģiskās vērtības uzlabošanai un uzturēšanai</a:t>
            </a:r>
          </a:p>
        </p:txBody>
      </p:sp>
      <p:sp>
        <p:nvSpPr>
          <p:cNvPr id="35843" name="Text Placeholder 4">
            <a:extLst>
              <a:ext uri="{FF2B5EF4-FFF2-40B4-BE49-F238E27FC236}">
                <a16:creationId xmlns:a16="http://schemas.microsoft.com/office/drawing/2014/main" id="{0837FAB8-57CC-42D7-952C-2558B03B643C}"/>
              </a:ext>
            </a:extLst>
          </p:cNvPr>
          <p:cNvSpPr>
            <a:spLocks noGrp="1"/>
          </p:cNvSpPr>
          <p:nvPr>
            <p:ph type="body" sz="quarter" idx="10"/>
          </p:nvPr>
        </p:nvSpPr>
        <p:spPr>
          <a:xfrm>
            <a:off x="504826" y="1524000"/>
            <a:ext cx="10629899" cy="4704080"/>
          </a:xfrm>
        </p:spPr>
        <p:txBody>
          <a:bodyPr>
            <a:normAutofit/>
          </a:bodyPr>
          <a:lstStyle/>
          <a:p>
            <a:pPr marL="0" indent="0" algn="just">
              <a:buNone/>
            </a:pPr>
            <a:endParaRPr lang="lv-LV" b="0" i="0" dirty="0">
              <a:effectLst/>
              <a:latin typeface="Arial" panose="020B0604020202020204" pitchFamily="34" charset="0"/>
              <a:cs typeface="Arial" panose="020B0604020202020204" pitchFamily="34" charset="0"/>
            </a:endParaRPr>
          </a:p>
          <a:p>
            <a:pPr marL="0" indent="0" algn="l">
              <a:buNone/>
            </a:pPr>
            <a:r>
              <a:rPr lang="lv-LV" sz="2400" dirty="0">
                <a:latin typeface="Arial" panose="020B0604020202020204" pitchFamily="34" charset="0"/>
                <a:cs typeface="Arial" panose="020B0604020202020204" pitchFamily="34" charset="0"/>
              </a:rPr>
              <a:t>	</a:t>
            </a:r>
            <a:r>
              <a:rPr lang="lv-LV" sz="2400" b="1" i="0" dirty="0">
                <a:effectLst/>
                <a:latin typeface="Arial" panose="020B0604020202020204" pitchFamily="34" charset="0"/>
                <a:cs typeface="Arial" panose="020B0604020202020204" pitchFamily="34" charset="0"/>
              </a:rPr>
              <a:t>Projektu uzraudzība</a:t>
            </a:r>
          </a:p>
          <a:p>
            <a:pPr algn="l"/>
            <a:r>
              <a:rPr lang="lv-LV" sz="2400" b="0" i="0" dirty="0">
                <a:effectLst/>
                <a:latin typeface="Arial" panose="020B0604020202020204" pitchFamily="34" charset="0"/>
                <a:cs typeface="Arial" panose="020B0604020202020204" pitchFamily="34" charset="0"/>
              </a:rPr>
              <a:t>Ieaudzētai, atjaunotai un nomainītai mežaudzei pēc agrotehniskās kopšanas pabeigšanas – 5 gadi;</a:t>
            </a:r>
          </a:p>
          <a:p>
            <a:pPr algn="l"/>
            <a:r>
              <a:rPr lang="lv-LV" sz="2400" b="0" i="0" dirty="0">
                <a:effectLst/>
                <a:latin typeface="Arial" panose="020B0604020202020204" pitchFamily="34" charset="0"/>
                <a:cs typeface="Arial" panose="020B0604020202020204" pitchFamily="34" charset="0"/>
              </a:rPr>
              <a:t>Retināšanai uzraudzība nav paredzēta</a:t>
            </a:r>
          </a:p>
          <a:p>
            <a:pPr marL="0" indent="0" algn="just">
              <a:buNone/>
            </a:pPr>
            <a:endParaRPr lang="lv-LV" sz="2400" b="0" i="0" dirty="0">
              <a:effectLst/>
              <a:latin typeface="Arial" panose="020B0604020202020204" pitchFamily="34" charset="0"/>
              <a:cs typeface="Arial" panose="020B0604020202020204" pitchFamily="34" charset="0"/>
            </a:endParaRPr>
          </a:p>
          <a:p>
            <a:pPr marL="0" indent="0" algn="just">
              <a:buNone/>
            </a:pPr>
            <a:r>
              <a:rPr lang="lv-LV" sz="2400" b="1" i="0" dirty="0">
                <a:effectLst/>
                <a:latin typeface="Arial" panose="020B0604020202020204" pitchFamily="34" charset="0"/>
                <a:cs typeface="Arial" panose="020B0604020202020204" pitchFamily="34" charset="0"/>
              </a:rPr>
              <a:t>	Atbalsta pretendents</a:t>
            </a:r>
          </a:p>
          <a:p>
            <a:pPr algn="just"/>
            <a:r>
              <a:rPr lang="lv-LV" sz="2400" b="0" i="0" dirty="0">
                <a:effectLst/>
                <a:latin typeface="Arial" panose="020B0604020202020204" pitchFamily="34" charset="0"/>
                <a:cs typeface="Arial" panose="020B0604020202020204" pitchFamily="34" charset="0"/>
              </a:rPr>
              <a:t>fiziska persona – zemes vai meža zemes īpašnieks;</a:t>
            </a:r>
          </a:p>
          <a:p>
            <a:pPr algn="just"/>
            <a:r>
              <a:rPr lang="lv-LV" sz="2400" b="0" i="0" dirty="0">
                <a:effectLst/>
                <a:latin typeface="Arial" panose="020B0604020202020204" pitchFamily="34" charset="0"/>
                <a:cs typeface="Arial" panose="020B0604020202020204" pitchFamily="34" charset="0"/>
              </a:rPr>
              <a:t>juridiska persona, kuras pamatkapitālā ir vismaz 50 procentu privātā kapitāla daļu un kura ir zemes vai meža zemes īpašnieks;</a:t>
            </a:r>
          </a:p>
          <a:p>
            <a:pPr algn="just"/>
            <a:r>
              <a:rPr lang="lv-LV" sz="2400" b="0" i="0" dirty="0">
                <a:effectLst/>
                <a:latin typeface="Arial" panose="020B0604020202020204" pitchFamily="34" charset="0"/>
                <a:cs typeface="Arial" panose="020B0604020202020204" pitchFamily="34" charset="0"/>
              </a:rPr>
              <a:t>pašvaldības un to kapitālsabiedrības</a:t>
            </a:r>
          </a:p>
          <a:p>
            <a:pPr marL="0" indent="0" algn="l">
              <a:buNone/>
            </a:pPr>
            <a:endParaRPr lang="lv-LV" sz="2400" b="1" i="0" dirty="0">
              <a:effectLst/>
              <a:latin typeface="Arial" panose="020B0604020202020204" pitchFamily="34" charset="0"/>
              <a:cs typeface="Arial" panose="020B0604020202020204" pitchFamily="34" charset="0"/>
            </a:endParaRPr>
          </a:p>
          <a:p>
            <a:pPr algn="just"/>
            <a:endParaRPr lang="lv-LV" sz="2400" b="0" i="0" dirty="0">
              <a:effectLst/>
              <a:latin typeface="Arial" panose="020B0604020202020204" pitchFamily="34" charset="0"/>
              <a:cs typeface="Arial" panose="020B0604020202020204" pitchFamily="34" charset="0"/>
            </a:endParaRPr>
          </a:p>
          <a:p>
            <a:pPr>
              <a:buFont typeface="Wingdings" panose="05000000000000000000" pitchFamily="2" charset="2"/>
              <a:buChar char="§"/>
              <a:defRPr/>
            </a:pPr>
            <a:endParaRPr lang="lv-LV" sz="1600" dirty="0">
              <a:latin typeface="+mj-lt"/>
            </a:endParaRPr>
          </a:p>
          <a:p>
            <a:pPr>
              <a:defRPr/>
            </a:pPr>
            <a:endParaRPr lang="lv-LV" sz="1200" b="1" dirty="0"/>
          </a:p>
        </p:txBody>
      </p:sp>
      <p:sp>
        <p:nvSpPr>
          <p:cNvPr id="35844" name="Taisnstūris 1">
            <a:extLst>
              <a:ext uri="{FF2B5EF4-FFF2-40B4-BE49-F238E27FC236}">
                <a16:creationId xmlns:a16="http://schemas.microsoft.com/office/drawing/2014/main" id="{D1868E26-CB4A-44B3-A080-52CBE1BC8DFF}"/>
              </a:ext>
            </a:extLst>
          </p:cNvPr>
          <p:cNvSpPr>
            <a:spLocks noChangeArrowheads="1"/>
          </p:cNvSpPr>
          <p:nvPr/>
        </p:nvSpPr>
        <p:spPr bwMode="auto">
          <a:xfrm>
            <a:off x="3470276" y="2457451"/>
            <a:ext cx="5110163" cy="669925"/>
          </a:xfrm>
          <a:prstGeom prst="rect">
            <a:avLst/>
          </a:prstGeom>
          <a:noFill/>
          <a:ln>
            <a:noFill/>
          </a:ln>
        </p:spPr>
        <p:txBody>
          <a:bodyPr>
            <a:spAutoFit/>
          </a:bodyPr>
          <a:lstStyle/>
          <a:p>
            <a:pPr algn="just">
              <a:defRPr/>
            </a:pPr>
            <a:endParaRPr lang="lv-LV" altLang="lv-LV" sz="1200" b="1" dirty="0">
              <a:latin typeface="Verdana" panose="020B0604030504040204" pitchFamily="34" charset="0"/>
            </a:endParaRPr>
          </a:p>
          <a:p>
            <a:pPr algn="just">
              <a:defRPr/>
            </a:pPr>
            <a:endParaRPr lang="lv-LV" altLang="lv-LV" sz="1275" dirty="0">
              <a:cs typeface="Times New Roman" panose="02020603050405020304" pitchFamily="18" charset="0"/>
            </a:endParaRPr>
          </a:p>
          <a:p>
            <a:pPr algn="just">
              <a:defRPr/>
            </a:pPr>
            <a:r>
              <a:rPr lang="lv-LV" altLang="lv-LV" sz="1275" dirty="0">
                <a:cs typeface="Times New Roman" panose="02020603050405020304" pitchFamily="18" charset="0"/>
              </a:rPr>
              <a:t> </a:t>
            </a:r>
          </a:p>
        </p:txBody>
      </p:sp>
    </p:spTree>
    <p:extLst>
      <p:ext uri="{BB962C8B-B14F-4D97-AF65-F5344CB8AC3E}">
        <p14:creationId xmlns:p14="http://schemas.microsoft.com/office/powerpoint/2010/main" val="4273493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D7FBF37-4CFB-41ED-98BA-49A7B32BC264}"/>
              </a:ext>
            </a:extLst>
          </p:cNvPr>
          <p:cNvSpPr>
            <a:spLocks noGrp="1"/>
          </p:cNvSpPr>
          <p:nvPr>
            <p:ph type="title"/>
          </p:nvPr>
        </p:nvSpPr>
        <p:spPr>
          <a:xfrm>
            <a:off x="2268537" y="596107"/>
            <a:ext cx="7654925" cy="740095"/>
          </a:xfrm>
        </p:spPr>
        <p:txBody>
          <a:bodyPr>
            <a:noAutofit/>
          </a:bodyPr>
          <a:lstStyle/>
          <a:p>
            <a:pPr marL="457200" indent="-457200" algn="ctr">
              <a:defRPr/>
            </a:pPr>
            <a:r>
              <a:rPr lang="lv-LV" sz="2800" b="1" i="0" dirty="0">
                <a:effectLst/>
                <a:latin typeface="Arial" panose="020B0604020202020204" pitchFamily="34" charset="0"/>
                <a:cs typeface="Arial" panose="020B0604020202020204" pitchFamily="34" charset="0"/>
              </a:rPr>
              <a:t>Saskaņojot MAAIP</a:t>
            </a:r>
          </a:p>
        </p:txBody>
      </p:sp>
      <p:sp>
        <p:nvSpPr>
          <p:cNvPr id="17411" name="Content Placeholder 2">
            <a:extLst>
              <a:ext uri="{FF2B5EF4-FFF2-40B4-BE49-F238E27FC236}">
                <a16:creationId xmlns:a16="http://schemas.microsoft.com/office/drawing/2014/main" id="{4C3CAD17-726A-48EE-9675-386FBAB57C21}"/>
              </a:ext>
            </a:extLst>
          </p:cNvPr>
          <p:cNvSpPr>
            <a:spLocks noGrp="1"/>
          </p:cNvSpPr>
          <p:nvPr>
            <p:ph idx="1"/>
          </p:nvPr>
        </p:nvSpPr>
        <p:spPr>
          <a:xfrm>
            <a:off x="406400" y="1635761"/>
            <a:ext cx="11135360" cy="4805679"/>
          </a:xfrm>
        </p:spPr>
        <p:txBody>
          <a:bodyPr>
            <a:noAutofit/>
          </a:bodyPr>
          <a:lstStyle/>
          <a:p>
            <a:endParaRPr lang="lv-LV" sz="800" b="1" u="sng" dirty="0">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defRPr/>
            </a:pPr>
            <a:r>
              <a:rPr lang="lv-LV" sz="2200" b="0" i="0" dirty="0">
                <a:effectLst/>
                <a:latin typeface="Arial" panose="020B0604020202020204" pitchFamily="34" charset="0"/>
                <a:cs typeface="Arial" panose="020B0604020202020204" pitchFamily="34" charset="0"/>
              </a:rPr>
              <a:t>	</a:t>
            </a:r>
            <a:r>
              <a:rPr lang="lv-LV" sz="2400" b="0" i="0" dirty="0">
                <a:effectLst/>
                <a:latin typeface="Arial" panose="020B0604020202020204" pitchFamily="34" charset="0"/>
                <a:cs typeface="Arial" panose="020B0604020202020204" pitchFamily="34" charset="0"/>
              </a:rPr>
              <a:t>Zemes vienībā, kurā plānots īstenot intervenci Meža likumā noteiktajā termiņā, </a:t>
            </a:r>
            <a:r>
              <a:rPr lang="lv-LV" sz="2400" b="0" i="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mežs ir inventarizēts atbilstoši normatīvajiem aktiem par meža inventarizācijas un Meža valsts reģistra informācijas apriti</a:t>
            </a:r>
            <a:r>
              <a:rPr lang="lv-LV" sz="2400" b="0" i="0" dirty="0">
                <a:effectLst/>
                <a:latin typeface="Arial" panose="020B0604020202020204" pitchFamily="34" charset="0"/>
                <a:cs typeface="Arial" panose="020B0604020202020204" pitchFamily="34" charset="0"/>
              </a:rPr>
              <a:t>. </a:t>
            </a:r>
          </a:p>
          <a:p>
            <a:pPr marL="457200" indent="-457200" algn="just">
              <a:defRPr/>
            </a:pPr>
            <a:endParaRPr lang="lv-LV" altLang="lv-LV" sz="2400" dirty="0">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defRPr/>
            </a:pPr>
            <a:r>
              <a:rPr lang="lv-LV" sz="2400" dirty="0">
                <a:effectLst/>
                <a:latin typeface="Arial" panose="020B0604020202020204" pitchFamily="34" charset="0"/>
                <a:ea typeface="Calibri" panose="020F0502020204030204" pitchFamily="34" charset="0"/>
                <a:cs typeface="Arial" panose="020B0604020202020204" pitchFamily="34" charset="0"/>
              </a:rPr>
              <a:t>	</a:t>
            </a:r>
            <a:r>
              <a:rPr lang="lv-LV" sz="2400" dirty="0">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Valsts meža dienests MAAIP noraida, ja pretendents ir administratīvi sodīts</a:t>
            </a:r>
            <a:r>
              <a:rPr lang="lv-LV" sz="2400" dirty="0">
                <a:effectLst/>
                <a:latin typeface="Arial" panose="020B0604020202020204" pitchFamily="34" charset="0"/>
                <a:ea typeface="Calibri" panose="020F0502020204030204" pitchFamily="34" charset="0"/>
                <a:cs typeface="Arial" panose="020B0604020202020204" pitchFamily="34" charset="0"/>
              </a:rPr>
              <a:t> saskaņā ar Meža likumā 51. </a:t>
            </a:r>
            <a:r>
              <a:rPr lang="lv-LV" sz="2400" u="none" strike="noStrike" dirty="0">
                <a:effectLst/>
                <a:latin typeface="Arial" panose="020B0604020202020204" pitchFamily="34" charset="0"/>
                <a:ea typeface="Calibri" panose="020F0502020204030204" pitchFamily="34" charset="0"/>
                <a:cs typeface="Arial" panose="020B0604020202020204" pitchFamily="34" charset="0"/>
              </a:rPr>
              <a:t>panta ceturto, sesto, astoto, desmito, vienpadsmito, divpadsmito, četrpadsmito, piecpadsmito vai sešpadsmito daļu, </a:t>
            </a:r>
            <a:r>
              <a:rPr lang="lv-LV" sz="2400" u="none" strike="noStrike" dirty="0">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kamēr sodāmība nav dzēsta</a:t>
            </a:r>
            <a:r>
              <a:rPr lang="lv-LV" sz="2400" u="none" strike="noStrike" dirty="0">
                <a:effectLst/>
                <a:latin typeface="Arial" panose="020B0604020202020204" pitchFamily="34" charset="0"/>
                <a:ea typeface="Calibri" panose="020F0502020204030204" pitchFamily="34" charset="0"/>
                <a:cs typeface="Arial" panose="020B0604020202020204" pitchFamily="34" charset="0"/>
              </a:rPr>
              <a:t>.  </a:t>
            </a:r>
          </a:p>
          <a:p>
            <a:pPr algn="just">
              <a:defRPr/>
            </a:pPr>
            <a:endParaRPr lang="lv-LV" sz="1000" dirty="0">
              <a:latin typeface="Arial" panose="020B0604020202020204" pitchFamily="34" charset="0"/>
              <a:ea typeface="Calibri" panose="020F0502020204030204" pitchFamily="34" charset="0"/>
              <a:cs typeface="Arial" panose="020B0604020202020204" pitchFamily="34" charset="0"/>
            </a:endParaRPr>
          </a:p>
          <a:p>
            <a:pPr algn="just">
              <a:defRPr/>
            </a:pPr>
            <a:r>
              <a:rPr lang="lv-LV" sz="2400" u="none" strike="noStrike" dirty="0">
                <a:effectLst/>
                <a:latin typeface="Arial" panose="020B0604020202020204" pitchFamily="34" charset="0"/>
                <a:ea typeface="Calibri" panose="020F0502020204030204" pitchFamily="34" charset="0"/>
                <a:cs typeface="Arial" panose="020B0604020202020204" pitchFamily="34" charset="0"/>
              </a:rPr>
              <a:t>Ziņas par personu izdarītajiem administratīvajiem pārkāpumiem atbilstoši valsts informācijas sistēmās ietvertajai informācijai VMD iegūst no valsts informācijas sistēmas "Sodu reģistrs".</a:t>
            </a:r>
            <a:endParaRPr lang="lv-LV" sz="2400" dirty="0">
              <a:effectLst/>
              <a:latin typeface="Arial" panose="020B0604020202020204" pitchFamily="34" charset="0"/>
              <a:ea typeface="Calibri" panose="020F0502020204030204" pitchFamily="34" charset="0"/>
              <a:cs typeface="Arial" panose="020B0604020202020204" pitchFamily="34" charset="0"/>
            </a:endParaRPr>
          </a:p>
          <a:p>
            <a:pPr marL="457200" indent="-457200" algn="just">
              <a:defRPr/>
            </a:pPr>
            <a:endParaRPr lang="lv-LV" altLang="lv-LV" sz="2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dirty="0">
              <a:latin typeface="Arial" panose="020B0604020202020204" pitchFamily="34" charset="0"/>
              <a:cs typeface="Arial" panose="020B0604020202020204" pitchFamily="34" charset="0"/>
            </a:endParaRPr>
          </a:p>
          <a:p>
            <a:pPr marL="457200" indent="-457200">
              <a:lnSpc>
                <a:spcPct val="60000"/>
              </a:lnSpc>
              <a:defRPr/>
            </a:pPr>
            <a:endParaRPr lang="lv-LV" altLang="lv-LV" sz="1400" b="1" dirty="0">
              <a:latin typeface="Arial" panose="020B0604020202020204" pitchFamily="34" charset="0"/>
              <a:cs typeface="Arial" panose="020B0604020202020204" pitchFamily="34" charset="0"/>
            </a:endParaRPr>
          </a:p>
        </p:txBody>
      </p:sp>
      <p:sp>
        <p:nvSpPr>
          <p:cNvPr id="14340" name="Slide Number Placeholder 5">
            <a:extLst>
              <a:ext uri="{FF2B5EF4-FFF2-40B4-BE49-F238E27FC236}">
                <a16:creationId xmlns:a16="http://schemas.microsoft.com/office/drawing/2014/main" id="{B96707F5-0AE3-48CE-9F87-64D663DCFA0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18B5439B-F768-4FCF-8491-A6D4758F0386}" type="slidenum">
              <a:rPr lang="en-US" altLang="en-US" sz="1000">
                <a:solidFill>
                  <a:srgbClr val="898989"/>
                </a:solidFill>
                <a:latin typeface="Verdana" panose="020B0604030504040204" pitchFamily="34" charset="0"/>
              </a:rPr>
              <a:pPr/>
              <a:t>8</a:t>
            </a:fld>
            <a:endParaRPr lang="en-US" altLang="en-US" sz="1000">
              <a:solidFill>
                <a:srgbClr val="898989"/>
              </a:solidFill>
              <a:latin typeface="Verdana" panose="020B0604030504040204" pitchFamily="34" charset="0"/>
            </a:endParaRPr>
          </a:p>
        </p:txBody>
      </p:sp>
      <p:sp>
        <p:nvSpPr>
          <p:cNvPr id="14341" name="TextBox 1">
            <a:extLst>
              <a:ext uri="{FF2B5EF4-FFF2-40B4-BE49-F238E27FC236}">
                <a16:creationId xmlns:a16="http://schemas.microsoft.com/office/drawing/2014/main" id="{E57F756D-2F79-4BCD-8FEF-F21F73C2BE64}"/>
              </a:ext>
            </a:extLst>
          </p:cNvPr>
          <p:cNvSpPr txBox="1">
            <a:spLocks noChangeArrowheads="1"/>
          </p:cNvSpPr>
          <p:nvPr/>
        </p:nvSpPr>
        <p:spPr bwMode="auto">
          <a:xfrm>
            <a:off x="5638801" y="2974975"/>
            <a:ext cx="6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endParaRPr lang="lv-LV" altLang="lv-LV"/>
          </a:p>
        </p:txBody>
      </p:sp>
      <p:sp>
        <p:nvSpPr>
          <p:cNvPr id="14342" name="Taisnstūris 2">
            <a:extLst>
              <a:ext uri="{FF2B5EF4-FFF2-40B4-BE49-F238E27FC236}">
                <a16:creationId xmlns:a16="http://schemas.microsoft.com/office/drawing/2014/main" id="{3B42274D-E93C-42E1-BBCE-26B94E0EC716}"/>
              </a:ext>
            </a:extLst>
          </p:cNvPr>
          <p:cNvSpPr>
            <a:spLocks noChangeArrowheads="1"/>
          </p:cNvSpPr>
          <p:nvPr/>
        </p:nvSpPr>
        <p:spPr bwMode="auto">
          <a:xfrm>
            <a:off x="3810000" y="3548063"/>
            <a:ext cx="45720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539750" algn="l"/>
              </a:tabLst>
              <a:defRPr sz="1700">
                <a:solidFill>
                  <a:schemeClr val="tx1"/>
                </a:solidFill>
                <a:latin typeface="Times New Roman" panose="02020603050405020304" pitchFamily="18" charset="0"/>
                <a:cs typeface="Arial" panose="020B0604020202020204" pitchFamily="34" charset="0"/>
              </a:defRPr>
            </a:lvl1pPr>
            <a:lvl2pPr marL="742950" indent="-285750">
              <a:tabLst>
                <a:tab pos="539750" algn="l"/>
              </a:tabLst>
              <a:defRPr sz="1700">
                <a:solidFill>
                  <a:schemeClr val="tx1"/>
                </a:solidFill>
                <a:latin typeface="Times New Roman" panose="02020603050405020304" pitchFamily="18" charset="0"/>
                <a:cs typeface="Arial" panose="020B0604020202020204" pitchFamily="34" charset="0"/>
              </a:defRPr>
            </a:lvl2pPr>
            <a:lvl3pPr marL="1143000" indent="-228600">
              <a:tabLst>
                <a:tab pos="539750" algn="l"/>
              </a:tabLst>
              <a:defRPr sz="1700">
                <a:solidFill>
                  <a:schemeClr val="tx1"/>
                </a:solidFill>
                <a:latin typeface="Times New Roman" panose="02020603050405020304" pitchFamily="18" charset="0"/>
                <a:cs typeface="Arial" panose="020B0604020202020204" pitchFamily="34" charset="0"/>
              </a:defRPr>
            </a:lvl3pPr>
            <a:lvl4pPr marL="1600200" indent="-228600">
              <a:tabLst>
                <a:tab pos="539750" algn="l"/>
              </a:tabLst>
              <a:defRPr sz="1700">
                <a:solidFill>
                  <a:schemeClr val="tx1"/>
                </a:solidFill>
                <a:latin typeface="Times New Roman" panose="02020603050405020304" pitchFamily="18" charset="0"/>
                <a:cs typeface="Arial" panose="020B0604020202020204" pitchFamily="34" charset="0"/>
              </a:defRPr>
            </a:lvl4pPr>
            <a:lvl5pPr marL="2057400" indent="-228600">
              <a:tabLst>
                <a:tab pos="539750" algn="l"/>
              </a:tabLst>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tabLst>
                <a:tab pos="539750" algn="l"/>
              </a:tabLst>
              <a:defRPr sz="1700">
                <a:solidFill>
                  <a:schemeClr val="tx1"/>
                </a:solidFill>
                <a:latin typeface="Times New Roman" panose="02020603050405020304" pitchFamily="18" charset="0"/>
                <a:cs typeface="Arial" panose="020B0604020202020204" pitchFamily="34" charset="0"/>
              </a:defRPr>
            </a:lvl9pPr>
          </a:lstStyle>
          <a:p>
            <a:pPr algn="just"/>
            <a:endParaRPr lang="lv-LV" altLang="lv-LV"/>
          </a:p>
        </p:txBody>
      </p:sp>
    </p:spTree>
    <p:extLst>
      <p:ext uri="{BB962C8B-B14F-4D97-AF65-F5344CB8AC3E}">
        <p14:creationId xmlns:p14="http://schemas.microsoft.com/office/powerpoint/2010/main" val="2588860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type="body" sz="quarter" idx="10"/>
          </p:nvPr>
        </p:nvSpPr>
        <p:spPr/>
        <p:txBody>
          <a:bodyPr>
            <a:normAutofit/>
          </a:bodyPr>
          <a:lstStyle/>
          <a:p>
            <a:pPr marL="257180" indent="-257180">
              <a:buFont typeface="Arial" charset="0"/>
              <a:buChar char="•"/>
            </a:pPr>
            <a:endParaRPr lang="lv-LV" altLang="lv-LV"/>
          </a:p>
          <a:p>
            <a:pPr marL="257180" indent="-257180">
              <a:buFont typeface="Arial" charset="0"/>
              <a:buChar char="•"/>
            </a:pPr>
            <a:endParaRPr lang="lv-LV" altLang="lv-LV"/>
          </a:p>
          <a:p>
            <a:pPr marL="257180" indent="-257180">
              <a:buFont typeface="Arial" charset="0"/>
              <a:buChar char="•"/>
            </a:pPr>
            <a:endParaRPr lang="lv-LV" altLang="lv-LV"/>
          </a:p>
          <a:p>
            <a:pPr marL="257180" indent="-257180">
              <a:buFont typeface="Arial" charset="0"/>
              <a:buChar char="•"/>
            </a:pPr>
            <a:endParaRPr lang="lv-LV" altLang="en-US"/>
          </a:p>
          <a:p>
            <a:pPr marL="257180" indent="-257180">
              <a:buFont typeface="Arial" charset="0"/>
              <a:buChar char="•"/>
            </a:pPr>
            <a:endParaRPr lang="lv-LV" altLang="en-US"/>
          </a:p>
        </p:txBody>
      </p:sp>
      <p:sp>
        <p:nvSpPr>
          <p:cNvPr id="5" name="Slide Number Placeholder 4">
            <a:extLst>
              <a:ext uri="{FF2B5EF4-FFF2-40B4-BE49-F238E27FC236}">
                <a16:creationId xmlns:a16="http://schemas.microsoft.com/office/drawing/2014/main" id="{971FA39A-EA7E-4DBD-874D-FA4CE1FBB244}"/>
              </a:ext>
            </a:extLst>
          </p:cNvPr>
          <p:cNvSpPr>
            <a:spLocks noGrp="1"/>
          </p:cNvSpPr>
          <p:nvPr>
            <p:ph type="sldNum" sz="quarter" idx="13"/>
          </p:nvPr>
        </p:nvSpPr>
        <p:spPr>
          <a:xfrm>
            <a:off x="11684809" y="6399439"/>
            <a:ext cx="406400" cy="304800"/>
          </a:xfrm>
        </p:spPr>
        <p:txBody>
          <a:bodyPr/>
          <a:lstStyle/>
          <a:p>
            <a:fld id="{4503EEEB-F15E-4925-815F-2D3BDC176C91}" type="slidenum">
              <a:rPr lang="lv-LV" smtClean="0"/>
              <a:t>9</a:t>
            </a:fld>
            <a:endParaRPr lang="lv-LV"/>
          </a:p>
        </p:txBody>
      </p:sp>
      <p:sp>
        <p:nvSpPr>
          <p:cNvPr id="10" name="TextBox 9">
            <a:extLst>
              <a:ext uri="{FF2B5EF4-FFF2-40B4-BE49-F238E27FC236}">
                <a16:creationId xmlns:a16="http://schemas.microsoft.com/office/drawing/2014/main" id="{63C034F6-EC6A-4A34-9EA4-E756FE731861}"/>
              </a:ext>
            </a:extLst>
          </p:cNvPr>
          <p:cNvSpPr txBox="1"/>
          <p:nvPr/>
        </p:nvSpPr>
        <p:spPr>
          <a:xfrm>
            <a:off x="2590800" y="457201"/>
            <a:ext cx="7800975" cy="954107"/>
          </a:xfrm>
          <a:prstGeom prst="rect">
            <a:avLst/>
          </a:prstGeom>
          <a:noFill/>
        </p:spPr>
        <p:txBody>
          <a:bodyPr wrap="square">
            <a:spAutoFit/>
          </a:bodyPr>
          <a:lstStyle/>
          <a:p>
            <a:pPr algn="ctr">
              <a:spcBef>
                <a:spcPts val="1200"/>
              </a:spcBef>
              <a:spcAft>
                <a:spcPts val="300"/>
              </a:spcAft>
            </a:pPr>
            <a:r>
              <a:rPr lang="lv-LV" sz="2800" b="1" dirty="0">
                <a:latin typeface="Arial" panose="020B0604020202020204" pitchFamily="34" charset="0"/>
              </a:rPr>
              <a:t>M</a:t>
            </a:r>
            <a:r>
              <a:rPr lang="lv-LV" sz="2800" b="1" i="0" dirty="0">
                <a:effectLst/>
                <a:latin typeface="Arial" panose="020B0604020202020204" pitchFamily="34" charset="0"/>
              </a:rPr>
              <a:t>eža ugunsgrēkos un dabas katastrofās iznīcinātu mežaudžu atjaunošana</a:t>
            </a:r>
            <a:endParaRPr lang="lv-LV" sz="2800" b="1" dirty="0">
              <a:effectLst/>
              <a:latin typeface="Verdana" panose="020B0604030504040204" pitchFamily="34" charset="0"/>
              <a:ea typeface="Verdana" panose="020B0604030504040204" pitchFamily="34" charset="0"/>
            </a:endParaRPr>
          </a:p>
        </p:txBody>
      </p:sp>
      <p:sp>
        <p:nvSpPr>
          <p:cNvPr id="13" name="Content Placeholder 2">
            <a:extLst>
              <a:ext uri="{FF2B5EF4-FFF2-40B4-BE49-F238E27FC236}">
                <a16:creationId xmlns:a16="http://schemas.microsoft.com/office/drawing/2014/main" id="{0B01C435-FB57-48CF-822A-A18B9CA4D7CB}"/>
              </a:ext>
            </a:extLst>
          </p:cNvPr>
          <p:cNvSpPr txBox="1">
            <a:spLocks/>
          </p:cNvSpPr>
          <p:nvPr/>
        </p:nvSpPr>
        <p:spPr>
          <a:xfrm>
            <a:off x="477520" y="1788160"/>
            <a:ext cx="11207289" cy="484124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lv-LV" sz="2600" b="0" i="0" dirty="0">
                <a:effectLst/>
                <a:latin typeface="Arial" panose="020B0604020202020204" pitchFamily="34" charset="0"/>
              </a:rPr>
              <a:t>Atbalstu piešķir par </a:t>
            </a:r>
          </a:p>
          <a:p>
            <a:pPr algn="just"/>
            <a:r>
              <a:rPr lang="lv-LV" sz="2600" b="0" i="0" dirty="0">
                <a:effectLst/>
                <a:latin typeface="Arial" panose="020B0604020202020204" pitchFamily="34" charset="0"/>
              </a:rPr>
              <a:t>meža atjaunošanu platībā, kurā atbilstoši </a:t>
            </a:r>
            <a:r>
              <a:rPr lang="lv-LV" sz="2600" b="1" i="0" dirty="0">
                <a:effectLst>
                  <a:outerShdw blurRad="38100" dist="38100" dir="2700000" algn="tl">
                    <a:srgbClr val="000000">
                      <a:alpha val="43137"/>
                    </a:srgbClr>
                  </a:outerShdw>
                </a:effectLst>
                <a:latin typeface="Arial" panose="020B0604020202020204" pitchFamily="34" charset="0"/>
              </a:rPr>
              <a:t>Valsts meža dienesta atzinumam</a:t>
            </a:r>
            <a:r>
              <a:rPr lang="lv-LV" sz="2600" b="0" i="0" dirty="0">
                <a:effectLst/>
                <a:latin typeface="Arial" panose="020B0604020202020204" pitchFamily="34" charset="0"/>
              </a:rPr>
              <a:t> ir konstatēts </a:t>
            </a:r>
            <a:r>
              <a:rPr lang="lv-LV" sz="2600" i="0" dirty="0">
                <a:effectLst/>
                <a:latin typeface="Arial" panose="020B0604020202020204" pitchFamily="34" charset="0"/>
              </a:rPr>
              <a:t>ugunsgrēks, dabas katastrofa (abiotisku faktoru ietekmē radušies postījumi, piemēram, vējgāze, vējlauze, sniega un citi postījumi, kuru dēļ mežaudze iznīcināta) vai </a:t>
            </a:r>
            <a:r>
              <a:rPr lang="lv-LV" sz="2600" i="0" dirty="0">
                <a:solidFill>
                  <a:srgbClr val="FF0000"/>
                </a:solidFill>
                <a:effectLst/>
                <a:latin typeface="Arial" panose="020B0604020202020204" pitchFamily="34" charset="0"/>
              </a:rPr>
              <a:t>kaitēkļu un slimību bojājumi</a:t>
            </a:r>
            <a:r>
              <a:rPr lang="lv-LV" sz="2600" i="0" dirty="0">
                <a:effectLst/>
                <a:latin typeface="Arial" panose="020B0604020202020204" pitchFamily="34" charset="0"/>
              </a:rPr>
              <a:t>, ja to ietekmē radušies postījumi,</a:t>
            </a:r>
            <a:r>
              <a:rPr lang="lv-LV" sz="2600" b="0" i="0" dirty="0">
                <a:effectLst/>
                <a:latin typeface="Arial" panose="020B0604020202020204" pitchFamily="34" charset="0"/>
              </a:rPr>
              <a:t> kuru dēļ mežaudze iznīcināta.</a:t>
            </a:r>
          </a:p>
          <a:p>
            <a:pPr algn="just"/>
            <a:r>
              <a:rPr lang="lv-LV" sz="2600" b="0" i="0" dirty="0">
                <a:effectLst/>
                <a:latin typeface="Arial" panose="020B0604020202020204" pitchFamily="34" charset="0"/>
              </a:rPr>
              <a:t>par atjaunotās mežaudzes agrotehnisko kopšanu</a:t>
            </a:r>
            <a:r>
              <a:rPr lang="lv-LV" sz="2600" dirty="0">
                <a:latin typeface="Arial" panose="020B0604020202020204" pitchFamily="34" charset="0"/>
              </a:rPr>
              <a:t> (līdz 3 reizēm, </a:t>
            </a:r>
            <a:r>
              <a:rPr lang="lv-LV" sz="2600" dirty="0">
                <a:solidFill>
                  <a:srgbClr val="FF0000"/>
                </a:solidFill>
                <a:latin typeface="Arial" panose="020B0604020202020204" pitchFamily="34" charset="0"/>
              </a:rPr>
              <a:t>atzīme MAAIP</a:t>
            </a:r>
            <a:r>
              <a:rPr lang="lv-LV" sz="2600" dirty="0">
                <a:latin typeface="Arial" panose="020B0604020202020204" pitchFamily="34" charset="0"/>
              </a:rPr>
              <a:t>)</a:t>
            </a:r>
          </a:p>
          <a:p>
            <a:pPr marL="0" indent="0" algn="just">
              <a:buNone/>
            </a:pPr>
            <a:endParaRPr lang="lv-LV" sz="2600" b="0" i="0" dirty="0">
              <a:effectLst/>
              <a:latin typeface="Arial" panose="020B0604020202020204" pitchFamily="34" charset="0"/>
            </a:endParaRPr>
          </a:p>
          <a:p>
            <a:pPr marL="0" indent="0">
              <a:buNone/>
            </a:pPr>
            <a:r>
              <a:rPr lang="lv-LV" sz="2400" b="1" i="0" dirty="0">
                <a:effectLst/>
                <a:latin typeface="Arial" panose="020B0604020202020204" pitchFamily="34" charset="0"/>
                <a:cs typeface="Arial" panose="020B0604020202020204" pitchFamily="34" charset="0"/>
              </a:rPr>
              <a:t>Atbalsta likmes, intensitāte</a:t>
            </a:r>
          </a:p>
          <a:p>
            <a:pPr marL="0" indent="0" algn="l">
              <a:buNone/>
            </a:pPr>
            <a:r>
              <a:rPr lang="lv-LV" sz="2400" b="0" i="0" dirty="0">
                <a:effectLst/>
                <a:latin typeface="Arial" panose="020B0604020202020204" pitchFamily="34" charset="0"/>
                <a:cs typeface="Arial" panose="020B0604020202020204" pitchFamily="34" charset="0"/>
              </a:rPr>
              <a:t>Atjaunošana pēc katastrofām 1085 EUR/ha, intensitāte 100% </a:t>
            </a:r>
          </a:p>
          <a:p>
            <a:pPr marL="0" indent="0" algn="l">
              <a:buNone/>
            </a:pPr>
            <a:r>
              <a:rPr lang="lv-LV" sz="2400" b="0" i="0" dirty="0">
                <a:effectLst/>
                <a:latin typeface="Arial" panose="020B0604020202020204" pitchFamily="34" charset="0"/>
                <a:cs typeface="Arial" panose="020B0604020202020204" pitchFamily="34" charset="0"/>
              </a:rPr>
              <a:t>Agrotehniskā kopšana 204 EUR/ha, intensitāte 100%</a:t>
            </a:r>
            <a:endParaRPr lang="lv-LV" sz="2400" b="0" i="0" dirty="0">
              <a:effectLst/>
              <a:latin typeface="Arial" panose="020B0604020202020204" pitchFamily="34" charset="0"/>
            </a:endParaRPr>
          </a:p>
          <a:p>
            <a:pPr marL="0" indent="0" algn="just">
              <a:buNone/>
            </a:pPr>
            <a:endParaRPr lang="lv-LV" sz="2400" dirty="0">
              <a:latin typeface="Arial" panose="020B0604020202020204" pitchFamily="34" charset="0"/>
            </a:endParaRPr>
          </a:p>
          <a:p>
            <a:pPr marL="0" indent="0">
              <a:buNone/>
            </a:pPr>
            <a:endParaRPr lang="lv-LV" sz="2400" dirty="0">
              <a:effectLst/>
              <a:latin typeface="Times New Roman" panose="02020603050405020304" pitchFamily="18" charset="0"/>
              <a:ea typeface="Times New Roman" panose="02020603050405020304" pitchFamily="18" charset="0"/>
            </a:endParaRPr>
          </a:p>
          <a:p>
            <a:endParaRPr lang="lv-LV" sz="1600" dirty="0"/>
          </a:p>
        </p:txBody>
      </p:sp>
    </p:spTree>
    <p:extLst>
      <p:ext uri="{BB962C8B-B14F-4D97-AF65-F5344CB8AC3E}">
        <p14:creationId xmlns:p14="http://schemas.microsoft.com/office/powerpoint/2010/main" val="4040623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5308</TotalTime>
  <Words>2338</Words>
  <Application>Microsoft Office PowerPoint</Application>
  <PresentationFormat>Widescreen</PresentationFormat>
  <Paragraphs>346</Paragraphs>
  <Slides>21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Calibri Light</vt:lpstr>
      <vt:lpstr>RobustaTLPro-Regular</vt:lpstr>
      <vt:lpstr>Times New Roman</vt:lpstr>
      <vt:lpstr>Verdana</vt:lpstr>
      <vt:lpstr>Wingdings</vt:lpstr>
      <vt:lpstr>Office Theme</vt:lpstr>
      <vt:lpstr>PowerPoint Presentation</vt:lpstr>
      <vt:lpstr>KLP Stratēģiskā plāna intervences  meža nozares atbalstam </vt:lpstr>
      <vt:lpstr>Normatīvie akti </vt:lpstr>
      <vt:lpstr>LA 7 Ieguldījumi ilgtspējīgai mežsaimniecībai un  LA 8 Atbalsts meža ekosistēmu noturības un ekoloģiskās vērtības uzlabošanai un uzturēšanai</vt:lpstr>
      <vt:lpstr>Izmaiņas projektu sagatavošanā, iesniegšanā</vt:lpstr>
      <vt:lpstr>Īstenošanas termiņi</vt:lpstr>
      <vt:lpstr>LA 7 Ieguldījumi ilgtspējīgai mežsaimniecībai un  LA 8 Atbalsts meža ekosistēmu noturības un ekoloģiskās vērtības uzlabošanai un uzturēšanai</vt:lpstr>
      <vt:lpstr>Saskaņojot MAAIP</vt:lpstr>
      <vt:lpstr>PowerPoint Presentation</vt:lpstr>
      <vt:lpstr>Jaunaudžu retināšana</vt:lpstr>
      <vt:lpstr>PowerPoint Presentation</vt:lpstr>
      <vt:lpstr> Meža ieaudzēšana</vt:lpstr>
      <vt:lpstr>Meža ieaudzēšana</vt:lpstr>
      <vt:lpstr>Atbalstu meža ieaudzēšanai nepiešķir</vt:lpstr>
      <vt:lpstr>Izmaiņas intervenču īstenošanas rezultātu pārbaudē</vt:lpstr>
      <vt:lpstr>PowerPoint Presentation</vt:lpstr>
      <vt:lpstr>PowerPoint Presentation</vt:lpstr>
      <vt:lpstr>PowerPoint Presentation</vt:lpstr>
      <vt:lpstr>PowerPoint Presentation</vt:lpstr>
      <vt:lpstr> Kur sekot aktuālajai informācijai par projektu sagatavošanu, iesniegšanu?</vt:lpstr>
      <vt:lpstr>PowerPoint Presentation</vt:lpstr>
    </vt:vector>
  </TitlesOfParts>
  <Company>Zemkopības Ministrija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Iveta Vaite</dc:creator>
  <cp:lastModifiedBy>Liene Valta</cp:lastModifiedBy>
  <cp:revision>16</cp:revision>
  <dcterms:created xsi:type="dcterms:W3CDTF">2022-09-20T07:49:51Z</dcterms:created>
  <dcterms:modified xsi:type="dcterms:W3CDTF">2023-11-21T16:43:19Z</dcterms:modified>
</cp:coreProperties>
</file>