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 id="2147483977" r:id="rId2"/>
  </p:sldMasterIdLst>
  <p:notesMasterIdLst>
    <p:notesMasterId r:id="rId24"/>
  </p:notesMasterIdLst>
  <p:handoutMasterIdLst>
    <p:handoutMasterId r:id="rId25"/>
  </p:handoutMasterIdLst>
  <p:sldIdLst>
    <p:sldId id="306" r:id="rId3"/>
    <p:sldId id="399" r:id="rId4"/>
    <p:sldId id="398" r:id="rId5"/>
    <p:sldId id="400" r:id="rId6"/>
    <p:sldId id="393" r:id="rId7"/>
    <p:sldId id="394" r:id="rId8"/>
    <p:sldId id="396" r:id="rId9"/>
    <p:sldId id="395" r:id="rId10"/>
    <p:sldId id="402" r:id="rId11"/>
    <p:sldId id="380" r:id="rId12"/>
    <p:sldId id="376" r:id="rId13"/>
    <p:sldId id="401" r:id="rId14"/>
    <p:sldId id="387" r:id="rId15"/>
    <p:sldId id="388" r:id="rId16"/>
    <p:sldId id="378" r:id="rId17"/>
    <p:sldId id="381" r:id="rId18"/>
    <p:sldId id="356" r:id="rId19"/>
    <p:sldId id="383" r:id="rId20"/>
    <p:sldId id="384" r:id="rId21"/>
    <p:sldId id="385" r:id="rId22"/>
    <p:sldId id="264" r:id="rId23"/>
  </p:sldIdLst>
  <p:sldSz cx="9144000" cy="6858000" type="screen4x3"/>
  <p:notesSz cx="6881813" cy="92964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521415D9-36F7-43E2-AB2F-B90AF26B5E84}">
      <p14:sectionLst xmlns:p14="http://schemas.microsoft.com/office/powerpoint/2010/main">
        <p14:section name="Noklusējuma sadaļa" id="{36E48896-7730-4054-BFC2-65862AA6BC8E}">
          <p14:sldIdLst>
            <p14:sldId id="306"/>
            <p14:sldId id="399"/>
            <p14:sldId id="398"/>
            <p14:sldId id="400"/>
            <p14:sldId id="393"/>
            <p14:sldId id="394"/>
            <p14:sldId id="396"/>
            <p14:sldId id="395"/>
            <p14:sldId id="402"/>
            <p14:sldId id="380"/>
            <p14:sldId id="376"/>
            <p14:sldId id="401"/>
            <p14:sldId id="387"/>
            <p14:sldId id="388"/>
            <p14:sldId id="378"/>
            <p14:sldId id="381"/>
            <p14:sldId id="356"/>
            <p14:sldId id="383"/>
            <p14:sldId id="384"/>
            <p14:sldId id="385"/>
            <p14:sldId id="264"/>
          </p14:sldIdLst>
        </p14:section>
        <p14:section name="Nenosaukta sadaļa" id="{D86DBADB-5E7F-4AF6-8525-7344307F34B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ila, režģa tabu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Vidējs stils 2 - izcēlum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Vidējs stils 2 - izcēlum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46" autoAdjust="0"/>
    <p:restoredTop sz="96395" autoAdjust="0"/>
  </p:normalViewPr>
  <p:slideViewPr>
    <p:cSldViewPr snapToGrid="0" snapToObjects="1">
      <p:cViewPr varScale="1">
        <p:scale>
          <a:sx n="92" d="100"/>
          <a:sy n="92" d="100"/>
        </p:scale>
        <p:origin x="109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CC3F3B-D4AE-4058-8D6F-8124BF545EDA}" type="doc">
      <dgm:prSet loTypeId="urn:microsoft.com/office/officeart/2008/layout/VerticalCurvedList" loCatId="list" qsTypeId="urn:microsoft.com/office/officeart/2005/8/quickstyle/simple3" qsCatId="simple" csTypeId="urn:microsoft.com/office/officeart/2005/8/colors/colorful2" csCatId="colorful" phldr="1"/>
      <dgm:spPr/>
    </dgm:pt>
    <dgm:pt modelId="{BF1A1C3F-6B14-47B0-B53A-46D2C16C3F0B}">
      <dgm:prSet phldrT="[Teksts]" custT="1">
        <dgm:style>
          <a:lnRef idx="0">
            <a:schemeClr val="accent3"/>
          </a:lnRef>
          <a:fillRef idx="3">
            <a:schemeClr val="accent3"/>
          </a:fillRef>
          <a:effectRef idx="3">
            <a:schemeClr val="accent3"/>
          </a:effectRef>
          <a:fontRef idx="minor">
            <a:schemeClr val="lt1"/>
          </a:fontRef>
        </dgm:style>
      </dgm:prSet>
      <dgm:spPr/>
      <dgm:t>
        <a:bodyPr/>
        <a:lstStyle/>
        <a:p>
          <a:pPr algn="just"/>
          <a:r>
            <a:rPr lang="lv-LV" sz="2000" b="1" dirty="0" smtClean="0">
              <a:solidFill>
                <a:schemeClr val="tx1"/>
              </a:solidFill>
              <a:latin typeface="Calibri" panose="020F0502020204030204" pitchFamily="34" charset="0"/>
            </a:rPr>
            <a:t>EIP darba grupa</a:t>
          </a:r>
          <a:r>
            <a:rPr lang="lv-LV" sz="1700" dirty="0" smtClean="0">
              <a:solidFill>
                <a:schemeClr val="tx1"/>
              </a:solidFill>
              <a:latin typeface="Calibri" panose="020F0502020204030204" pitchFamily="34" charset="0"/>
            </a:rPr>
            <a:t>, kuru veido </a:t>
          </a:r>
          <a:r>
            <a:rPr lang="lv-LV" altLang="lv-LV" sz="1700" b="1" dirty="0" smtClean="0">
              <a:solidFill>
                <a:srgbClr val="FF0000"/>
              </a:solidFill>
              <a:latin typeface="Calibri" panose="020F0502020204030204" pitchFamily="34" charset="0"/>
            </a:rPr>
            <a:t>lauksaimnieki</a:t>
          </a:r>
          <a:r>
            <a:rPr lang="lv-LV" altLang="lv-LV" sz="1700" dirty="0" smtClean="0">
              <a:solidFill>
                <a:schemeClr val="tx1"/>
              </a:solidFill>
              <a:latin typeface="Calibri" panose="020F0502020204030204" pitchFamily="34" charset="0"/>
            </a:rPr>
            <a:t> (lauksaimniecības produktu ražotāji), </a:t>
          </a:r>
          <a:r>
            <a:rPr lang="lv-LV" altLang="lv-LV" sz="1700" b="1" dirty="0" smtClean="0">
              <a:solidFill>
                <a:srgbClr val="FF0000"/>
              </a:solidFill>
              <a:latin typeface="Calibri" panose="020F0502020204030204" pitchFamily="34" charset="0"/>
            </a:rPr>
            <a:t>mežsaimnieki</a:t>
          </a:r>
          <a:r>
            <a:rPr lang="lv-LV" altLang="lv-LV" sz="1700" dirty="0" smtClean="0">
              <a:solidFill>
                <a:schemeClr val="tx1"/>
              </a:solidFill>
              <a:latin typeface="Calibri" panose="020F0502020204030204" pitchFamily="34" charset="0"/>
            </a:rPr>
            <a:t> (meža īpašnieki vai tiesiskie valdītāji), </a:t>
          </a:r>
          <a:r>
            <a:rPr lang="lv-LV" altLang="lv-LV" sz="1700" b="1" dirty="0" smtClean="0">
              <a:solidFill>
                <a:schemeClr val="tx1"/>
              </a:solidFill>
              <a:latin typeface="Calibri" panose="020F0502020204030204" pitchFamily="34" charset="0"/>
            </a:rPr>
            <a:t>lauksaimniecības produktu </a:t>
          </a:r>
          <a:r>
            <a:rPr lang="lv-LV" altLang="lv-LV" sz="1700" dirty="0" smtClean="0">
              <a:solidFill>
                <a:schemeClr val="tx1"/>
              </a:solidFill>
              <a:latin typeface="Calibri" panose="020F0502020204030204" pitchFamily="34" charset="0"/>
            </a:rPr>
            <a:t>(izņemot zivsaimniecības produktus) </a:t>
          </a:r>
          <a:r>
            <a:rPr lang="lv-LV" altLang="lv-LV" sz="1700" b="1" dirty="0" smtClean="0">
              <a:solidFill>
                <a:schemeClr val="tx1"/>
              </a:solidFill>
              <a:latin typeface="Calibri" panose="020F0502020204030204" pitchFamily="34" charset="0"/>
            </a:rPr>
            <a:t>pārstrādātāji, </a:t>
          </a:r>
          <a:r>
            <a:rPr lang="lv-LV" altLang="lv-LV" sz="1700" dirty="0" smtClean="0">
              <a:solidFill>
                <a:schemeClr val="tx1"/>
              </a:solidFill>
              <a:latin typeface="Calibri" panose="020F0502020204030204" pitchFamily="34" charset="0"/>
            </a:rPr>
            <a:t>to pārstāvošās NVO vai kooperatīvi, </a:t>
          </a:r>
          <a:r>
            <a:rPr lang="lv-LV" altLang="lv-LV" sz="1700" b="1" dirty="0" smtClean="0">
              <a:solidFill>
                <a:schemeClr val="tx1"/>
              </a:solidFill>
              <a:latin typeface="Calibri" panose="020F0502020204030204" pitchFamily="34" charset="0"/>
            </a:rPr>
            <a:t>pētnieki</a:t>
          </a:r>
          <a:r>
            <a:rPr lang="lv-LV" altLang="lv-LV" sz="1700" dirty="0" smtClean="0">
              <a:solidFill>
                <a:schemeClr val="tx1"/>
              </a:solidFill>
              <a:latin typeface="Calibri" panose="020F0502020204030204" pitchFamily="34" charset="0"/>
            </a:rPr>
            <a:t> (arī studenti), </a:t>
          </a:r>
          <a:r>
            <a:rPr lang="lv-LV" altLang="lv-LV" sz="1700" b="1" dirty="0" smtClean="0">
              <a:solidFill>
                <a:schemeClr val="tx1"/>
              </a:solidFill>
              <a:latin typeface="Calibri" panose="020F0502020204030204" pitchFamily="34" charset="0"/>
            </a:rPr>
            <a:t>konsultanti</a:t>
          </a:r>
          <a:r>
            <a:rPr lang="lv-LV" altLang="lv-LV" sz="1700" dirty="0" smtClean="0">
              <a:solidFill>
                <a:schemeClr val="tx1"/>
              </a:solidFill>
              <a:latin typeface="Calibri" panose="020F0502020204030204" pitchFamily="34" charset="0"/>
            </a:rPr>
            <a:t> un citas inovācijās ieinteresētas puses</a:t>
          </a:r>
          <a:endParaRPr lang="lv-LV" sz="1700" dirty="0">
            <a:solidFill>
              <a:schemeClr val="tx1"/>
            </a:solidFill>
            <a:latin typeface="Calibri" panose="020F0502020204030204" pitchFamily="34" charset="0"/>
          </a:endParaRPr>
        </a:p>
      </dgm:t>
    </dgm:pt>
    <dgm:pt modelId="{F47A4885-0B65-468B-B646-FE2018426087}" type="parTrans" cxnId="{081A60CA-5225-4943-A07D-2C4C0124F53D}">
      <dgm:prSet/>
      <dgm:spPr/>
      <dgm:t>
        <a:bodyPr/>
        <a:lstStyle/>
        <a:p>
          <a:endParaRPr lang="lv-LV"/>
        </a:p>
      </dgm:t>
    </dgm:pt>
    <dgm:pt modelId="{B377282D-D0A3-4EF3-AD81-565936B0AC73}" type="sibTrans" cxnId="{081A60CA-5225-4943-A07D-2C4C0124F53D}">
      <dgm:prSet/>
      <dgm:spPr/>
      <dgm:t>
        <a:bodyPr/>
        <a:lstStyle/>
        <a:p>
          <a:endParaRPr lang="lv-LV"/>
        </a:p>
      </dgm:t>
    </dgm:pt>
    <dgm:pt modelId="{4EC20F7D-9CDE-4738-B8DB-ADC93903074A}" type="pres">
      <dgm:prSet presAssocID="{E9CC3F3B-D4AE-4058-8D6F-8124BF545EDA}" presName="Name0" presStyleCnt="0">
        <dgm:presLayoutVars>
          <dgm:chMax val="7"/>
          <dgm:chPref val="7"/>
          <dgm:dir/>
        </dgm:presLayoutVars>
      </dgm:prSet>
      <dgm:spPr/>
    </dgm:pt>
    <dgm:pt modelId="{D052F58C-C929-4BA6-8E35-6BB72E56E292}" type="pres">
      <dgm:prSet presAssocID="{E9CC3F3B-D4AE-4058-8D6F-8124BF545EDA}" presName="Name1" presStyleCnt="0"/>
      <dgm:spPr/>
    </dgm:pt>
    <dgm:pt modelId="{BD7BC269-A798-437F-89E0-B6673B9212C9}" type="pres">
      <dgm:prSet presAssocID="{E9CC3F3B-D4AE-4058-8D6F-8124BF545EDA}" presName="cycle" presStyleCnt="0"/>
      <dgm:spPr/>
    </dgm:pt>
    <dgm:pt modelId="{572B2F09-57CD-42FD-80A1-35FFB99D987D}" type="pres">
      <dgm:prSet presAssocID="{E9CC3F3B-D4AE-4058-8D6F-8124BF545EDA}" presName="srcNode" presStyleLbl="node1" presStyleIdx="0" presStyleCnt="1"/>
      <dgm:spPr/>
    </dgm:pt>
    <dgm:pt modelId="{4CAB042B-54FE-4ECA-B4D3-CA20CB85D884}" type="pres">
      <dgm:prSet presAssocID="{E9CC3F3B-D4AE-4058-8D6F-8124BF545EDA}" presName="conn" presStyleLbl="parChTrans1D2" presStyleIdx="0" presStyleCnt="1"/>
      <dgm:spPr/>
      <dgm:t>
        <a:bodyPr/>
        <a:lstStyle/>
        <a:p>
          <a:endParaRPr lang="lv-LV"/>
        </a:p>
      </dgm:t>
    </dgm:pt>
    <dgm:pt modelId="{D2E1A163-732E-4A81-84DC-50893711336F}" type="pres">
      <dgm:prSet presAssocID="{E9CC3F3B-D4AE-4058-8D6F-8124BF545EDA}" presName="extraNode" presStyleLbl="node1" presStyleIdx="0" presStyleCnt="1"/>
      <dgm:spPr/>
    </dgm:pt>
    <dgm:pt modelId="{0C5A6999-A1AF-413F-BB86-7BCE19E0B2B6}" type="pres">
      <dgm:prSet presAssocID="{E9CC3F3B-D4AE-4058-8D6F-8124BF545EDA}" presName="dstNode" presStyleLbl="node1" presStyleIdx="0" presStyleCnt="1"/>
      <dgm:spPr/>
    </dgm:pt>
    <dgm:pt modelId="{4F432DE1-E4EE-402B-A9AC-9E006B35AAC4}" type="pres">
      <dgm:prSet presAssocID="{BF1A1C3F-6B14-47B0-B53A-46D2C16C3F0B}" presName="text_1" presStyleLbl="node1" presStyleIdx="0" presStyleCnt="1" custScaleX="109622" custScaleY="158663">
        <dgm:presLayoutVars>
          <dgm:bulletEnabled val="1"/>
        </dgm:presLayoutVars>
      </dgm:prSet>
      <dgm:spPr/>
      <dgm:t>
        <a:bodyPr/>
        <a:lstStyle/>
        <a:p>
          <a:endParaRPr lang="lv-LV"/>
        </a:p>
      </dgm:t>
    </dgm:pt>
    <dgm:pt modelId="{ACCEC130-6754-439E-9C13-CBCB22EFF0A9}" type="pres">
      <dgm:prSet presAssocID="{BF1A1C3F-6B14-47B0-B53A-46D2C16C3F0B}" presName="accent_1" presStyleCnt="0"/>
      <dgm:spPr/>
    </dgm:pt>
    <dgm:pt modelId="{A8AE9B1E-7DDD-43F1-9866-9B3251AC70AE}" type="pres">
      <dgm:prSet presAssocID="{BF1A1C3F-6B14-47B0-B53A-46D2C16C3F0B}" presName="accentRepeatNode" presStyleLbl="solidFgAcc1" presStyleIdx="0" presStyleCnt="1" custScaleX="63199" custScaleY="128389" custLinFactNeighborX="-17700" custLinFactNeighborY="851">
        <dgm:style>
          <a:lnRef idx="2">
            <a:schemeClr val="accent2"/>
          </a:lnRef>
          <a:fillRef idx="1">
            <a:schemeClr val="lt1"/>
          </a:fillRef>
          <a:effectRef idx="0">
            <a:schemeClr val="accent2"/>
          </a:effectRef>
          <a:fontRef idx="minor">
            <a:schemeClr val="dk1"/>
          </a:fontRef>
        </dgm:style>
      </dgm:prSet>
      <dgm:spPr/>
    </dgm:pt>
  </dgm:ptLst>
  <dgm:cxnLst>
    <dgm:cxn modelId="{FFBF90D9-5295-4106-B661-F0BA6EB5EA8E}" type="presOf" srcId="{B377282D-D0A3-4EF3-AD81-565936B0AC73}" destId="{4CAB042B-54FE-4ECA-B4D3-CA20CB85D884}" srcOrd="0" destOrd="0" presId="urn:microsoft.com/office/officeart/2008/layout/VerticalCurvedList"/>
    <dgm:cxn modelId="{081A60CA-5225-4943-A07D-2C4C0124F53D}" srcId="{E9CC3F3B-D4AE-4058-8D6F-8124BF545EDA}" destId="{BF1A1C3F-6B14-47B0-B53A-46D2C16C3F0B}" srcOrd="0" destOrd="0" parTransId="{F47A4885-0B65-468B-B646-FE2018426087}" sibTransId="{B377282D-D0A3-4EF3-AD81-565936B0AC73}"/>
    <dgm:cxn modelId="{B2F7D3EE-0F94-4D1C-953C-01234EDC92CC}" type="presOf" srcId="{E9CC3F3B-D4AE-4058-8D6F-8124BF545EDA}" destId="{4EC20F7D-9CDE-4738-B8DB-ADC93903074A}" srcOrd="0" destOrd="0" presId="urn:microsoft.com/office/officeart/2008/layout/VerticalCurvedList"/>
    <dgm:cxn modelId="{57F2AA40-7E7C-4AE1-A91A-9F05CF9D0C1B}" type="presOf" srcId="{BF1A1C3F-6B14-47B0-B53A-46D2C16C3F0B}" destId="{4F432DE1-E4EE-402B-A9AC-9E006B35AAC4}" srcOrd="0" destOrd="0" presId="urn:microsoft.com/office/officeart/2008/layout/VerticalCurvedList"/>
    <dgm:cxn modelId="{B1FADE30-0CF5-47BC-83D2-BF84521C8E8A}" type="presParOf" srcId="{4EC20F7D-9CDE-4738-B8DB-ADC93903074A}" destId="{D052F58C-C929-4BA6-8E35-6BB72E56E292}" srcOrd="0" destOrd="0" presId="urn:microsoft.com/office/officeart/2008/layout/VerticalCurvedList"/>
    <dgm:cxn modelId="{0F196765-3C65-4DC7-9B84-5F23AB1B9348}" type="presParOf" srcId="{D052F58C-C929-4BA6-8E35-6BB72E56E292}" destId="{BD7BC269-A798-437F-89E0-B6673B9212C9}" srcOrd="0" destOrd="0" presId="urn:microsoft.com/office/officeart/2008/layout/VerticalCurvedList"/>
    <dgm:cxn modelId="{E6DC1485-C404-4C50-AF81-A8AD3866C9EE}" type="presParOf" srcId="{BD7BC269-A798-437F-89E0-B6673B9212C9}" destId="{572B2F09-57CD-42FD-80A1-35FFB99D987D}" srcOrd="0" destOrd="0" presId="urn:microsoft.com/office/officeart/2008/layout/VerticalCurvedList"/>
    <dgm:cxn modelId="{F1FA7DB8-42D2-4A5E-9924-346B6CE99B65}" type="presParOf" srcId="{BD7BC269-A798-437F-89E0-B6673B9212C9}" destId="{4CAB042B-54FE-4ECA-B4D3-CA20CB85D884}" srcOrd="1" destOrd="0" presId="urn:microsoft.com/office/officeart/2008/layout/VerticalCurvedList"/>
    <dgm:cxn modelId="{BB0521F4-5DBF-42D5-A261-A108EBDD58D9}" type="presParOf" srcId="{BD7BC269-A798-437F-89E0-B6673B9212C9}" destId="{D2E1A163-732E-4A81-84DC-50893711336F}" srcOrd="2" destOrd="0" presId="urn:microsoft.com/office/officeart/2008/layout/VerticalCurvedList"/>
    <dgm:cxn modelId="{73BBACCF-616C-4427-95C9-249551B27D41}" type="presParOf" srcId="{BD7BC269-A798-437F-89E0-B6673B9212C9}" destId="{0C5A6999-A1AF-413F-BB86-7BCE19E0B2B6}" srcOrd="3" destOrd="0" presId="urn:microsoft.com/office/officeart/2008/layout/VerticalCurvedList"/>
    <dgm:cxn modelId="{7419629A-793B-43A8-A8B1-A6969593EA38}" type="presParOf" srcId="{D052F58C-C929-4BA6-8E35-6BB72E56E292}" destId="{4F432DE1-E4EE-402B-A9AC-9E006B35AAC4}" srcOrd="1" destOrd="0" presId="urn:microsoft.com/office/officeart/2008/layout/VerticalCurvedList"/>
    <dgm:cxn modelId="{EE377554-C07D-4B33-A2D1-1FEA374CABC7}" type="presParOf" srcId="{D052F58C-C929-4BA6-8E35-6BB72E56E292}" destId="{ACCEC130-6754-439E-9C13-CBCB22EFF0A9}" srcOrd="2" destOrd="0" presId="urn:microsoft.com/office/officeart/2008/layout/VerticalCurvedList"/>
    <dgm:cxn modelId="{BC33CF2A-10A0-4A57-8DA5-6146B1E748F2}" type="presParOf" srcId="{ACCEC130-6754-439E-9C13-CBCB22EFF0A9}" destId="{A8AE9B1E-7DDD-43F1-9866-9B3251AC70A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CC3F3B-D4AE-4058-8D6F-8124BF545EDA}" type="doc">
      <dgm:prSet loTypeId="urn:microsoft.com/office/officeart/2008/layout/VerticalCurvedList" loCatId="list" qsTypeId="urn:microsoft.com/office/officeart/2005/8/quickstyle/simple3" qsCatId="simple" csTypeId="urn:microsoft.com/office/officeart/2005/8/colors/colorful2" csCatId="colorful" phldr="1"/>
      <dgm:spPr/>
    </dgm:pt>
    <dgm:pt modelId="{C36BF622-E91A-4DEF-98B2-914079AFA777}">
      <dgm:prSet custT="1">
        <dgm:style>
          <a:lnRef idx="1">
            <a:schemeClr val="accent3"/>
          </a:lnRef>
          <a:fillRef idx="3">
            <a:schemeClr val="accent3"/>
          </a:fillRef>
          <a:effectRef idx="2">
            <a:schemeClr val="accent3"/>
          </a:effectRef>
          <a:fontRef idx="minor">
            <a:schemeClr val="lt1"/>
          </a:fontRef>
        </dgm:style>
      </dgm:prSet>
      <dgm:spPr/>
      <dgm:t>
        <a:bodyPr/>
        <a:lstStyle/>
        <a:p>
          <a:pPr algn="just">
            <a:spcAft>
              <a:spcPts val="0"/>
            </a:spcAft>
          </a:pPr>
          <a:r>
            <a:rPr lang="lv-LV" sz="2000" b="1" dirty="0" smtClean="0">
              <a:solidFill>
                <a:schemeClr val="tx1"/>
              </a:solidFill>
              <a:latin typeface="Calibri" panose="020F0502020204030204" pitchFamily="34" charset="0"/>
            </a:rPr>
            <a:t>Atbalsta pretendentu grupa</a:t>
          </a:r>
          <a:r>
            <a:rPr lang="lv-LV" sz="1800" dirty="0" smtClean="0">
              <a:solidFill>
                <a:schemeClr val="tx1"/>
              </a:solidFill>
              <a:latin typeface="Calibri" panose="020F0502020204030204" pitchFamily="34" charset="0"/>
            </a:rPr>
            <a:t>, kuru veido </a:t>
          </a:r>
          <a:r>
            <a:rPr lang="lv-LV" altLang="lv-LV" sz="1800" b="1" dirty="0" smtClean="0">
              <a:solidFill>
                <a:srgbClr val="FF0000"/>
              </a:solidFill>
              <a:latin typeface="Calibri" panose="020F0502020204030204" pitchFamily="34" charset="0"/>
            </a:rPr>
            <a:t>lauksaimnieki</a:t>
          </a:r>
          <a:r>
            <a:rPr lang="lv-LV" altLang="lv-LV" sz="1800" dirty="0" smtClean="0">
              <a:solidFill>
                <a:srgbClr val="FF0000"/>
              </a:solidFill>
              <a:latin typeface="Calibri" panose="020F0502020204030204" pitchFamily="34" charset="0"/>
            </a:rPr>
            <a:t> </a:t>
          </a:r>
          <a:r>
            <a:rPr lang="lv-LV" altLang="lv-LV" sz="1800" dirty="0" smtClean="0">
              <a:solidFill>
                <a:schemeClr val="tx1"/>
              </a:solidFill>
              <a:latin typeface="Calibri" panose="020F0502020204030204" pitchFamily="34" charset="0"/>
            </a:rPr>
            <a:t>(lauksaimniecības produktu ražotāji), </a:t>
          </a:r>
          <a:r>
            <a:rPr lang="lv-LV" altLang="lv-LV" sz="1800" b="1" dirty="0" smtClean="0">
              <a:solidFill>
                <a:srgbClr val="FF0000"/>
              </a:solidFill>
              <a:latin typeface="Calibri" panose="020F0502020204030204" pitchFamily="34" charset="0"/>
            </a:rPr>
            <a:t>mežsaimnieki</a:t>
          </a:r>
          <a:r>
            <a:rPr lang="lv-LV" altLang="lv-LV" sz="1800" dirty="0" smtClean="0">
              <a:solidFill>
                <a:srgbClr val="FF0000"/>
              </a:solidFill>
              <a:latin typeface="Calibri" panose="020F0502020204030204" pitchFamily="34" charset="0"/>
            </a:rPr>
            <a:t> </a:t>
          </a:r>
          <a:r>
            <a:rPr lang="lv-LV" altLang="lv-LV" sz="1800" dirty="0" smtClean="0">
              <a:solidFill>
                <a:schemeClr val="tx1"/>
              </a:solidFill>
              <a:latin typeface="Calibri" panose="020F0502020204030204" pitchFamily="34" charset="0"/>
            </a:rPr>
            <a:t>(meža īpašnieki vai tiesiskie valdītāji), </a:t>
          </a:r>
          <a:r>
            <a:rPr lang="lv-LV" altLang="lv-LV" sz="1800" b="1" dirty="0" smtClean="0">
              <a:solidFill>
                <a:schemeClr val="tx1"/>
              </a:solidFill>
              <a:latin typeface="Calibri" panose="020F0502020204030204" pitchFamily="34" charset="0"/>
            </a:rPr>
            <a:t>lauksaimniecības produktu </a:t>
          </a:r>
          <a:r>
            <a:rPr lang="lv-LV" altLang="lv-LV" sz="1800" dirty="0" smtClean="0">
              <a:solidFill>
                <a:schemeClr val="tx1"/>
              </a:solidFill>
              <a:latin typeface="Calibri" panose="020F0502020204030204" pitchFamily="34" charset="0"/>
            </a:rPr>
            <a:t>(izņemot zivsaimniecības produktus) </a:t>
          </a:r>
          <a:r>
            <a:rPr lang="lv-LV" altLang="lv-LV" sz="1800" b="1" dirty="0" smtClean="0">
              <a:solidFill>
                <a:schemeClr val="tx1"/>
              </a:solidFill>
              <a:latin typeface="Calibri" panose="020F0502020204030204" pitchFamily="34" charset="0"/>
            </a:rPr>
            <a:t>pārstrādātāji, </a:t>
          </a:r>
          <a:r>
            <a:rPr lang="lv-LV" altLang="lv-LV" sz="1800" dirty="0" smtClean="0">
              <a:solidFill>
                <a:schemeClr val="tx1"/>
              </a:solidFill>
              <a:latin typeface="Calibri" panose="020F0502020204030204" pitchFamily="34" charset="0"/>
            </a:rPr>
            <a:t>to pārstāvošās NVO, </a:t>
          </a:r>
          <a:r>
            <a:rPr lang="lv-LV" altLang="lv-LV" sz="1800" b="1" dirty="0" smtClean="0">
              <a:solidFill>
                <a:schemeClr val="tx1"/>
              </a:solidFill>
              <a:latin typeface="Calibri" panose="020F0502020204030204" pitchFamily="34" charset="0"/>
            </a:rPr>
            <a:t>pētnieks</a:t>
          </a:r>
          <a:endParaRPr lang="lv-LV" sz="1800" dirty="0">
            <a:solidFill>
              <a:schemeClr val="tx1"/>
            </a:solidFill>
            <a:latin typeface="Calibri" panose="020F0502020204030204" pitchFamily="34" charset="0"/>
          </a:endParaRPr>
        </a:p>
      </dgm:t>
    </dgm:pt>
    <dgm:pt modelId="{86790E40-E9C3-4A2C-A324-48413D415A6B}" type="parTrans" cxnId="{4DD30DE1-3EFC-446B-B6C0-57BE3424B51E}">
      <dgm:prSet/>
      <dgm:spPr/>
      <dgm:t>
        <a:bodyPr/>
        <a:lstStyle/>
        <a:p>
          <a:endParaRPr lang="lv-LV"/>
        </a:p>
      </dgm:t>
    </dgm:pt>
    <dgm:pt modelId="{1D0A90CD-AF43-4AB5-9391-84F2FC2A2096}" type="sibTrans" cxnId="{4DD30DE1-3EFC-446B-B6C0-57BE3424B51E}">
      <dgm:prSet/>
      <dgm:spPr/>
      <dgm:t>
        <a:bodyPr/>
        <a:lstStyle/>
        <a:p>
          <a:endParaRPr lang="lv-LV"/>
        </a:p>
      </dgm:t>
    </dgm:pt>
    <dgm:pt modelId="{4EC20F7D-9CDE-4738-B8DB-ADC93903074A}" type="pres">
      <dgm:prSet presAssocID="{E9CC3F3B-D4AE-4058-8D6F-8124BF545EDA}" presName="Name0" presStyleCnt="0">
        <dgm:presLayoutVars>
          <dgm:chMax val="7"/>
          <dgm:chPref val="7"/>
          <dgm:dir/>
        </dgm:presLayoutVars>
      </dgm:prSet>
      <dgm:spPr/>
    </dgm:pt>
    <dgm:pt modelId="{D052F58C-C929-4BA6-8E35-6BB72E56E292}" type="pres">
      <dgm:prSet presAssocID="{E9CC3F3B-D4AE-4058-8D6F-8124BF545EDA}" presName="Name1" presStyleCnt="0"/>
      <dgm:spPr/>
    </dgm:pt>
    <dgm:pt modelId="{BD7BC269-A798-437F-89E0-B6673B9212C9}" type="pres">
      <dgm:prSet presAssocID="{E9CC3F3B-D4AE-4058-8D6F-8124BF545EDA}" presName="cycle" presStyleCnt="0"/>
      <dgm:spPr/>
    </dgm:pt>
    <dgm:pt modelId="{572B2F09-57CD-42FD-80A1-35FFB99D987D}" type="pres">
      <dgm:prSet presAssocID="{E9CC3F3B-D4AE-4058-8D6F-8124BF545EDA}" presName="srcNode" presStyleLbl="node1" presStyleIdx="0" presStyleCnt="1"/>
      <dgm:spPr/>
    </dgm:pt>
    <dgm:pt modelId="{4CAB042B-54FE-4ECA-B4D3-CA20CB85D884}" type="pres">
      <dgm:prSet presAssocID="{E9CC3F3B-D4AE-4058-8D6F-8124BF545EDA}" presName="conn" presStyleLbl="parChTrans1D2" presStyleIdx="0" presStyleCnt="1" custLinFactNeighborX="1270" custLinFactNeighborY="-4085"/>
      <dgm:spPr/>
      <dgm:t>
        <a:bodyPr/>
        <a:lstStyle/>
        <a:p>
          <a:endParaRPr lang="lv-LV"/>
        </a:p>
      </dgm:t>
    </dgm:pt>
    <dgm:pt modelId="{D2E1A163-732E-4A81-84DC-50893711336F}" type="pres">
      <dgm:prSet presAssocID="{E9CC3F3B-D4AE-4058-8D6F-8124BF545EDA}" presName="extraNode" presStyleLbl="node1" presStyleIdx="0" presStyleCnt="1"/>
      <dgm:spPr/>
    </dgm:pt>
    <dgm:pt modelId="{0C5A6999-A1AF-413F-BB86-7BCE19E0B2B6}" type="pres">
      <dgm:prSet presAssocID="{E9CC3F3B-D4AE-4058-8D6F-8124BF545EDA}" presName="dstNode" presStyleLbl="node1" presStyleIdx="0" presStyleCnt="1"/>
      <dgm:spPr/>
    </dgm:pt>
    <dgm:pt modelId="{6C262854-4121-47B0-8847-F3EAD3F020A8}" type="pres">
      <dgm:prSet presAssocID="{C36BF622-E91A-4DEF-98B2-914079AFA777}" presName="text_1" presStyleLbl="node1" presStyleIdx="0" presStyleCnt="1" custScaleY="131144" custLinFactNeighborX="395" custLinFactNeighborY="-10989">
        <dgm:presLayoutVars>
          <dgm:bulletEnabled val="1"/>
        </dgm:presLayoutVars>
      </dgm:prSet>
      <dgm:spPr/>
      <dgm:t>
        <a:bodyPr/>
        <a:lstStyle/>
        <a:p>
          <a:endParaRPr lang="ru-RU"/>
        </a:p>
      </dgm:t>
    </dgm:pt>
    <dgm:pt modelId="{AB5F1100-0617-46B9-A479-6666D142C909}" type="pres">
      <dgm:prSet presAssocID="{C36BF622-E91A-4DEF-98B2-914079AFA777}" presName="accent_1" presStyleCnt="0"/>
      <dgm:spPr/>
    </dgm:pt>
    <dgm:pt modelId="{CD4607DD-6465-4211-832D-010EB289CED6}" type="pres">
      <dgm:prSet presAssocID="{C36BF622-E91A-4DEF-98B2-914079AFA777}" presName="accentRepeatNode" presStyleLbl="solidFgAcc1" presStyleIdx="0" presStyleCnt="1" custScaleX="42398" custScaleY="91141" custLinFactNeighborX="2870" custLinFactNeighborY="-6629"/>
      <dgm:spPr/>
    </dgm:pt>
  </dgm:ptLst>
  <dgm:cxnLst>
    <dgm:cxn modelId="{6B0903D7-B7A4-4494-B1EB-CC1CCAFB16BE}" type="presOf" srcId="{C36BF622-E91A-4DEF-98B2-914079AFA777}" destId="{6C262854-4121-47B0-8847-F3EAD3F020A8}" srcOrd="0" destOrd="0" presId="urn:microsoft.com/office/officeart/2008/layout/VerticalCurvedList"/>
    <dgm:cxn modelId="{4DD30DE1-3EFC-446B-B6C0-57BE3424B51E}" srcId="{E9CC3F3B-D4AE-4058-8D6F-8124BF545EDA}" destId="{C36BF622-E91A-4DEF-98B2-914079AFA777}" srcOrd="0" destOrd="0" parTransId="{86790E40-E9C3-4A2C-A324-48413D415A6B}" sibTransId="{1D0A90CD-AF43-4AB5-9391-84F2FC2A2096}"/>
    <dgm:cxn modelId="{500AB36A-8D28-405E-8221-728C08FD88A8}" type="presOf" srcId="{1D0A90CD-AF43-4AB5-9391-84F2FC2A2096}" destId="{4CAB042B-54FE-4ECA-B4D3-CA20CB85D884}" srcOrd="0" destOrd="0" presId="urn:microsoft.com/office/officeart/2008/layout/VerticalCurvedList"/>
    <dgm:cxn modelId="{E181B978-3F26-4D91-BDB3-243FA2EFE5AB}" type="presOf" srcId="{E9CC3F3B-D4AE-4058-8D6F-8124BF545EDA}" destId="{4EC20F7D-9CDE-4738-B8DB-ADC93903074A}" srcOrd="0" destOrd="0" presId="urn:microsoft.com/office/officeart/2008/layout/VerticalCurvedList"/>
    <dgm:cxn modelId="{D0F7E82F-70D9-4456-9535-887A282AD2E0}" type="presParOf" srcId="{4EC20F7D-9CDE-4738-B8DB-ADC93903074A}" destId="{D052F58C-C929-4BA6-8E35-6BB72E56E292}" srcOrd="0" destOrd="0" presId="urn:microsoft.com/office/officeart/2008/layout/VerticalCurvedList"/>
    <dgm:cxn modelId="{25B863FA-3C44-4118-938B-A647A6369637}" type="presParOf" srcId="{D052F58C-C929-4BA6-8E35-6BB72E56E292}" destId="{BD7BC269-A798-437F-89E0-B6673B9212C9}" srcOrd="0" destOrd="0" presId="urn:microsoft.com/office/officeart/2008/layout/VerticalCurvedList"/>
    <dgm:cxn modelId="{49F7B8EA-6A7F-4DDD-8692-66E6F112BC8A}" type="presParOf" srcId="{BD7BC269-A798-437F-89E0-B6673B9212C9}" destId="{572B2F09-57CD-42FD-80A1-35FFB99D987D}" srcOrd="0" destOrd="0" presId="urn:microsoft.com/office/officeart/2008/layout/VerticalCurvedList"/>
    <dgm:cxn modelId="{E19C8FCF-21BE-431E-AC73-A2D3860FBD99}" type="presParOf" srcId="{BD7BC269-A798-437F-89E0-B6673B9212C9}" destId="{4CAB042B-54FE-4ECA-B4D3-CA20CB85D884}" srcOrd="1" destOrd="0" presId="urn:microsoft.com/office/officeart/2008/layout/VerticalCurvedList"/>
    <dgm:cxn modelId="{C6D4CD80-5DDA-40EC-8427-86E603265CF1}" type="presParOf" srcId="{BD7BC269-A798-437F-89E0-B6673B9212C9}" destId="{D2E1A163-732E-4A81-84DC-50893711336F}" srcOrd="2" destOrd="0" presId="urn:microsoft.com/office/officeart/2008/layout/VerticalCurvedList"/>
    <dgm:cxn modelId="{9D822335-DCDC-4D4D-8E9D-F1AF930332DB}" type="presParOf" srcId="{BD7BC269-A798-437F-89E0-B6673B9212C9}" destId="{0C5A6999-A1AF-413F-BB86-7BCE19E0B2B6}" srcOrd="3" destOrd="0" presId="urn:microsoft.com/office/officeart/2008/layout/VerticalCurvedList"/>
    <dgm:cxn modelId="{FE633023-80DC-47AD-BA32-41DB7C1B1080}" type="presParOf" srcId="{D052F58C-C929-4BA6-8E35-6BB72E56E292}" destId="{6C262854-4121-47B0-8847-F3EAD3F020A8}" srcOrd="1" destOrd="0" presId="urn:microsoft.com/office/officeart/2008/layout/VerticalCurvedList"/>
    <dgm:cxn modelId="{C65C44C6-9A77-4253-A295-03F037B8C2F4}" type="presParOf" srcId="{D052F58C-C929-4BA6-8E35-6BB72E56E292}" destId="{AB5F1100-0617-46B9-A479-6666D142C909}" srcOrd="2" destOrd="0" presId="urn:microsoft.com/office/officeart/2008/layout/VerticalCurvedList"/>
    <dgm:cxn modelId="{173FB742-D9D3-4D54-9F6A-682519E889AB}" type="presParOf" srcId="{AB5F1100-0617-46B9-A479-6666D142C909}" destId="{CD4607DD-6465-4211-832D-010EB289CED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B042B-54FE-4ECA-B4D3-CA20CB85D884}">
      <dsp:nvSpPr>
        <dsp:cNvPr id="0" name=""/>
        <dsp:cNvSpPr/>
      </dsp:nvSpPr>
      <dsp:spPr>
        <a:xfrm>
          <a:off x="-2592107" y="-392414"/>
          <a:ext cx="3034916" cy="3034916"/>
        </a:xfrm>
        <a:prstGeom prst="blockArc">
          <a:avLst>
            <a:gd name="adj1" fmla="val 18900000"/>
            <a:gd name="adj2" fmla="val 2700000"/>
            <a:gd name="adj3" fmla="val 712"/>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432DE1-E4EE-402B-A9AC-9E006B35AAC4}">
      <dsp:nvSpPr>
        <dsp:cNvPr id="0" name=""/>
        <dsp:cNvSpPr/>
      </dsp:nvSpPr>
      <dsp:spPr>
        <a:xfrm>
          <a:off x="142185" y="258511"/>
          <a:ext cx="6425105" cy="1733064"/>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893003" tIns="50800" rIns="50800" bIns="50800" numCol="1" spcCol="1270" anchor="ctr" anchorCtr="0">
          <a:noAutofit/>
        </a:bodyPr>
        <a:lstStyle/>
        <a:p>
          <a:pPr lvl="0" algn="just" defTabSz="889000">
            <a:lnSpc>
              <a:spcPct val="90000"/>
            </a:lnSpc>
            <a:spcBef>
              <a:spcPct val="0"/>
            </a:spcBef>
            <a:spcAft>
              <a:spcPct val="35000"/>
            </a:spcAft>
          </a:pPr>
          <a:r>
            <a:rPr lang="lv-LV" sz="2000" b="1" kern="1200" dirty="0" smtClean="0">
              <a:solidFill>
                <a:schemeClr val="tx1"/>
              </a:solidFill>
              <a:latin typeface="Calibri" panose="020F0502020204030204" pitchFamily="34" charset="0"/>
            </a:rPr>
            <a:t>EIP darba grupa</a:t>
          </a:r>
          <a:r>
            <a:rPr lang="lv-LV" sz="1700" kern="1200" dirty="0" smtClean="0">
              <a:solidFill>
                <a:schemeClr val="tx1"/>
              </a:solidFill>
              <a:latin typeface="Calibri" panose="020F0502020204030204" pitchFamily="34" charset="0"/>
            </a:rPr>
            <a:t>, kuru veido </a:t>
          </a:r>
          <a:r>
            <a:rPr lang="lv-LV" altLang="lv-LV" sz="1700" b="1" kern="1200" dirty="0" smtClean="0">
              <a:solidFill>
                <a:srgbClr val="FF0000"/>
              </a:solidFill>
              <a:latin typeface="Calibri" panose="020F0502020204030204" pitchFamily="34" charset="0"/>
            </a:rPr>
            <a:t>lauksaimnieki</a:t>
          </a:r>
          <a:r>
            <a:rPr lang="lv-LV" altLang="lv-LV" sz="1700" kern="1200" dirty="0" smtClean="0">
              <a:solidFill>
                <a:schemeClr val="tx1"/>
              </a:solidFill>
              <a:latin typeface="Calibri" panose="020F0502020204030204" pitchFamily="34" charset="0"/>
            </a:rPr>
            <a:t> (lauksaimniecības produktu ražotāji), </a:t>
          </a:r>
          <a:r>
            <a:rPr lang="lv-LV" altLang="lv-LV" sz="1700" b="1" kern="1200" dirty="0" smtClean="0">
              <a:solidFill>
                <a:srgbClr val="FF0000"/>
              </a:solidFill>
              <a:latin typeface="Calibri" panose="020F0502020204030204" pitchFamily="34" charset="0"/>
            </a:rPr>
            <a:t>mežsaimnieki</a:t>
          </a:r>
          <a:r>
            <a:rPr lang="lv-LV" altLang="lv-LV" sz="1700" kern="1200" dirty="0" smtClean="0">
              <a:solidFill>
                <a:schemeClr val="tx1"/>
              </a:solidFill>
              <a:latin typeface="Calibri" panose="020F0502020204030204" pitchFamily="34" charset="0"/>
            </a:rPr>
            <a:t> (meža īpašnieki vai tiesiskie valdītāji), </a:t>
          </a:r>
          <a:r>
            <a:rPr lang="lv-LV" altLang="lv-LV" sz="1700" b="1" kern="1200" dirty="0" smtClean="0">
              <a:solidFill>
                <a:schemeClr val="tx1"/>
              </a:solidFill>
              <a:latin typeface="Calibri" panose="020F0502020204030204" pitchFamily="34" charset="0"/>
            </a:rPr>
            <a:t>lauksaimniecības produktu </a:t>
          </a:r>
          <a:r>
            <a:rPr lang="lv-LV" altLang="lv-LV" sz="1700" kern="1200" dirty="0" smtClean="0">
              <a:solidFill>
                <a:schemeClr val="tx1"/>
              </a:solidFill>
              <a:latin typeface="Calibri" panose="020F0502020204030204" pitchFamily="34" charset="0"/>
            </a:rPr>
            <a:t>(izņemot zivsaimniecības produktus) </a:t>
          </a:r>
          <a:r>
            <a:rPr lang="lv-LV" altLang="lv-LV" sz="1700" b="1" kern="1200" dirty="0" smtClean="0">
              <a:solidFill>
                <a:schemeClr val="tx1"/>
              </a:solidFill>
              <a:latin typeface="Calibri" panose="020F0502020204030204" pitchFamily="34" charset="0"/>
            </a:rPr>
            <a:t>pārstrādātāji, </a:t>
          </a:r>
          <a:r>
            <a:rPr lang="lv-LV" altLang="lv-LV" sz="1700" kern="1200" dirty="0" smtClean="0">
              <a:solidFill>
                <a:schemeClr val="tx1"/>
              </a:solidFill>
              <a:latin typeface="Calibri" panose="020F0502020204030204" pitchFamily="34" charset="0"/>
            </a:rPr>
            <a:t>to pārstāvošās NVO vai kooperatīvi, </a:t>
          </a:r>
          <a:r>
            <a:rPr lang="lv-LV" altLang="lv-LV" sz="1700" b="1" kern="1200" dirty="0" smtClean="0">
              <a:solidFill>
                <a:schemeClr val="tx1"/>
              </a:solidFill>
              <a:latin typeface="Calibri" panose="020F0502020204030204" pitchFamily="34" charset="0"/>
            </a:rPr>
            <a:t>pētnieki</a:t>
          </a:r>
          <a:r>
            <a:rPr lang="lv-LV" altLang="lv-LV" sz="1700" kern="1200" dirty="0" smtClean="0">
              <a:solidFill>
                <a:schemeClr val="tx1"/>
              </a:solidFill>
              <a:latin typeface="Calibri" panose="020F0502020204030204" pitchFamily="34" charset="0"/>
            </a:rPr>
            <a:t> (arī studenti), </a:t>
          </a:r>
          <a:r>
            <a:rPr lang="lv-LV" altLang="lv-LV" sz="1700" b="1" kern="1200" dirty="0" smtClean="0">
              <a:solidFill>
                <a:schemeClr val="tx1"/>
              </a:solidFill>
              <a:latin typeface="Calibri" panose="020F0502020204030204" pitchFamily="34" charset="0"/>
            </a:rPr>
            <a:t>konsultanti</a:t>
          </a:r>
          <a:r>
            <a:rPr lang="lv-LV" altLang="lv-LV" sz="1700" kern="1200" dirty="0" smtClean="0">
              <a:solidFill>
                <a:schemeClr val="tx1"/>
              </a:solidFill>
              <a:latin typeface="Calibri" panose="020F0502020204030204" pitchFamily="34" charset="0"/>
            </a:rPr>
            <a:t> un citas inovācijās ieinteresētas puses</a:t>
          </a:r>
          <a:endParaRPr lang="lv-LV" sz="1700" kern="1200" dirty="0">
            <a:solidFill>
              <a:schemeClr val="tx1"/>
            </a:solidFill>
            <a:latin typeface="Calibri" panose="020F0502020204030204" pitchFamily="34" charset="0"/>
          </a:endParaRPr>
        </a:p>
      </dsp:txBody>
      <dsp:txXfrm>
        <a:off x="142185" y="258511"/>
        <a:ext cx="6425105" cy="1733064"/>
      </dsp:txXfrm>
    </dsp:sp>
    <dsp:sp modelId="{A8AE9B1E-7DDD-43F1-9866-9B3251AC70AE}">
      <dsp:nvSpPr>
        <dsp:cNvPr id="0" name=""/>
        <dsp:cNvSpPr/>
      </dsp:nvSpPr>
      <dsp:spPr>
        <a:xfrm>
          <a:off x="-7283" y="260173"/>
          <a:ext cx="862897" cy="1752979"/>
        </a:xfrm>
        <a:prstGeom prst="ellipse">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B042B-54FE-4ECA-B4D3-CA20CB85D884}">
      <dsp:nvSpPr>
        <dsp:cNvPr id="0" name=""/>
        <dsp:cNvSpPr/>
      </dsp:nvSpPr>
      <dsp:spPr>
        <a:xfrm>
          <a:off x="-3048800" y="-650460"/>
          <a:ext cx="3829043" cy="3829043"/>
        </a:xfrm>
        <a:prstGeom prst="blockArc">
          <a:avLst>
            <a:gd name="adj1" fmla="val 18900000"/>
            <a:gd name="adj2" fmla="val 2700000"/>
            <a:gd name="adj3" fmla="val 564"/>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262854-4121-47B0-8847-F3EAD3F020A8}">
      <dsp:nvSpPr>
        <dsp:cNvPr id="0" name=""/>
        <dsp:cNvSpPr/>
      </dsp:nvSpPr>
      <dsp:spPr>
        <a:xfrm>
          <a:off x="731869" y="370627"/>
          <a:ext cx="6044923" cy="1798323"/>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a:scene3d>
          <a:camera prst="orthographicFront"/>
          <a:lightRig rig="flat" dir="t"/>
        </a:scene3d>
        <a:sp3d/>
      </dsp:spPr>
      <dsp:style>
        <a:lnRef idx="1">
          <a:schemeClr val="accent3"/>
        </a:lnRef>
        <a:fillRef idx="3">
          <a:schemeClr val="accent3"/>
        </a:fillRef>
        <a:effectRef idx="2">
          <a:schemeClr val="accent3"/>
        </a:effectRef>
        <a:fontRef idx="minor">
          <a:schemeClr val="lt1"/>
        </a:fontRef>
      </dsp:style>
      <dsp:txBody>
        <a:bodyPr spcFirstLastPara="0" vert="horz" wrap="square" lIns="1127504" tIns="50800" rIns="50800" bIns="50800" numCol="1" spcCol="1270" anchor="ctr" anchorCtr="0">
          <a:noAutofit/>
        </a:bodyPr>
        <a:lstStyle/>
        <a:p>
          <a:pPr lvl="0" algn="just" defTabSz="889000">
            <a:lnSpc>
              <a:spcPct val="90000"/>
            </a:lnSpc>
            <a:spcBef>
              <a:spcPct val="0"/>
            </a:spcBef>
            <a:spcAft>
              <a:spcPts val="0"/>
            </a:spcAft>
          </a:pPr>
          <a:r>
            <a:rPr lang="lv-LV" sz="2000" b="1" kern="1200" dirty="0" smtClean="0">
              <a:solidFill>
                <a:schemeClr val="tx1"/>
              </a:solidFill>
              <a:latin typeface="Calibri" panose="020F0502020204030204" pitchFamily="34" charset="0"/>
            </a:rPr>
            <a:t>Atbalsta pretendentu grupa</a:t>
          </a:r>
          <a:r>
            <a:rPr lang="lv-LV" sz="1800" kern="1200" dirty="0" smtClean="0">
              <a:solidFill>
                <a:schemeClr val="tx1"/>
              </a:solidFill>
              <a:latin typeface="Calibri" panose="020F0502020204030204" pitchFamily="34" charset="0"/>
            </a:rPr>
            <a:t>, kuru veido </a:t>
          </a:r>
          <a:r>
            <a:rPr lang="lv-LV" altLang="lv-LV" sz="1800" b="1" kern="1200" dirty="0" smtClean="0">
              <a:solidFill>
                <a:srgbClr val="FF0000"/>
              </a:solidFill>
              <a:latin typeface="Calibri" panose="020F0502020204030204" pitchFamily="34" charset="0"/>
            </a:rPr>
            <a:t>lauksaimnieki</a:t>
          </a:r>
          <a:r>
            <a:rPr lang="lv-LV" altLang="lv-LV" sz="1800" kern="1200" dirty="0" smtClean="0">
              <a:solidFill>
                <a:srgbClr val="FF0000"/>
              </a:solidFill>
              <a:latin typeface="Calibri" panose="020F0502020204030204" pitchFamily="34" charset="0"/>
            </a:rPr>
            <a:t> </a:t>
          </a:r>
          <a:r>
            <a:rPr lang="lv-LV" altLang="lv-LV" sz="1800" kern="1200" dirty="0" smtClean="0">
              <a:solidFill>
                <a:schemeClr val="tx1"/>
              </a:solidFill>
              <a:latin typeface="Calibri" panose="020F0502020204030204" pitchFamily="34" charset="0"/>
            </a:rPr>
            <a:t>(lauksaimniecības produktu ražotāji), </a:t>
          </a:r>
          <a:r>
            <a:rPr lang="lv-LV" altLang="lv-LV" sz="1800" b="1" kern="1200" dirty="0" smtClean="0">
              <a:solidFill>
                <a:srgbClr val="FF0000"/>
              </a:solidFill>
              <a:latin typeface="Calibri" panose="020F0502020204030204" pitchFamily="34" charset="0"/>
            </a:rPr>
            <a:t>mežsaimnieki</a:t>
          </a:r>
          <a:r>
            <a:rPr lang="lv-LV" altLang="lv-LV" sz="1800" kern="1200" dirty="0" smtClean="0">
              <a:solidFill>
                <a:srgbClr val="FF0000"/>
              </a:solidFill>
              <a:latin typeface="Calibri" panose="020F0502020204030204" pitchFamily="34" charset="0"/>
            </a:rPr>
            <a:t> </a:t>
          </a:r>
          <a:r>
            <a:rPr lang="lv-LV" altLang="lv-LV" sz="1800" kern="1200" dirty="0" smtClean="0">
              <a:solidFill>
                <a:schemeClr val="tx1"/>
              </a:solidFill>
              <a:latin typeface="Calibri" panose="020F0502020204030204" pitchFamily="34" charset="0"/>
            </a:rPr>
            <a:t>(meža īpašnieki vai tiesiskie valdītāji), </a:t>
          </a:r>
          <a:r>
            <a:rPr lang="lv-LV" altLang="lv-LV" sz="1800" b="1" kern="1200" dirty="0" smtClean="0">
              <a:solidFill>
                <a:schemeClr val="tx1"/>
              </a:solidFill>
              <a:latin typeface="Calibri" panose="020F0502020204030204" pitchFamily="34" charset="0"/>
            </a:rPr>
            <a:t>lauksaimniecības produktu </a:t>
          </a:r>
          <a:r>
            <a:rPr lang="lv-LV" altLang="lv-LV" sz="1800" kern="1200" dirty="0" smtClean="0">
              <a:solidFill>
                <a:schemeClr val="tx1"/>
              </a:solidFill>
              <a:latin typeface="Calibri" panose="020F0502020204030204" pitchFamily="34" charset="0"/>
            </a:rPr>
            <a:t>(izņemot zivsaimniecības produktus) </a:t>
          </a:r>
          <a:r>
            <a:rPr lang="lv-LV" altLang="lv-LV" sz="1800" b="1" kern="1200" dirty="0" smtClean="0">
              <a:solidFill>
                <a:schemeClr val="tx1"/>
              </a:solidFill>
              <a:latin typeface="Calibri" panose="020F0502020204030204" pitchFamily="34" charset="0"/>
            </a:rPr>
            <a:t>pārstrādātāji, </a:t>
          </a:r>
          <a:r>
            <a:rPr lang="lv-LV" altLang="lv-LV" sz="1800" kern="1200" dirty="0" smtClean="0">
              <a:solidFill>
                <a:schemeClr val="tx1"/>
              </a:solidFill>
              <a:latin typeface="Calibri" panose="020F0502020204030204" pitchFamily="34" charset="0"/>
            </a:rPr>
            <a:t>to pārstāvošās NVO, </a:t>
          </a:r>
          <a:r>
            <a:rPr lang="lv-LV" altLang="lv-LV" sz="1800" b="1" kern="1200" dirty="0" smtClean="0">
              <a:solidFill>
                <a:schemeClr val="tx1"/>
              </a:solidFill>
              <a:latin typeface="Calibri" panose="020F0502020204030204" pitchFamily="34" charset="0"/>
            </a:rPr>
            <a:t>pētnieks</a:t>
          </a:r>
          <a:endParaRPr lang="lv-LV" sz="1800" kern="1200" dirty="0">
            <a:solidFill>
              <a:schemeClr val="tx1"/>
            </a:solidFill>
            <a:latin typeface="Calibri" panose="020F0502020204030204" pitchFamily="34" charset="0"/>
          </a:endParaRPr>
        </a:p>
      </dsp:txBody>
      <dsp:txXfrm>
        <a:off x="731869" y="370627"/>
        <a:ext cx="6044923" cy="1798323"/>
      </dsp:txXfrm>
    </dsp:sp>
    <dsp:sp modelId="{CD4607DD-6465-4211-832D-010EB289CED6}">
      <dsp:nvSpPr>
        <dsp:cNvPr id="0" name=""/>
        <dsp:cNvSpPr/>
      </dsp:nvSpPr>
      <dsp:spPr>
        <a:xfrm>
          <a:off x="393819" y="525739"/>
          <a:ext cx="726733" cy="156222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81567" cy="466024"/>
          </a:xfrm>
          <a:prstGeom prst="rect">
            <a:avLst/>
          </a:prstGeom>
        </p:spPr>
        <p:txBody>
          <a:bodyPr vert="horz" lIns="91440" tIns="45720" rIns="91440" bIns="45720" rtlCol="0"/>
          <a:lstStyle>
            <a:lvl1pPr algn="l">
              <a:defRPr sz="1200">
                <a:cs typeface="Arial" panose="020B0604020202020204" pitchFamily="34" charset="0"/>
              </a:defRPr>
            </a:lvl1pPr>
          </a:lstStyle>
          <a:p>
            <a:pPr>
              <a:defRPr/>
            </a:pPr>
            <a:endParaRPr lang="lv-LV"/>
          </a:p>
        </p:txBody>
      </p:sp>
      <p:sp>
        <p:nvSpPr>
          <p:cNvPr id="3" name="Datuma vietturis 2"/>
          <p:cNvSpPr>
            <a:spLocks noGrp="1"/>
          </p:cNvSpPr>
          <p:nvPr>
            <p:ph type="dt" sz="quarter" idx="1"/>
          </p:nvPr>
        </p:nvSpPr>
        <p:spPr>
          <a:xfrm>
            <a:off x="3898036" y="0"/>
            <a:ext cx="2982672" cy="466024"/>
          </a:xfrm>
          <a:prstGeom prst="rect">
            <a:avLst/>
          </a:prstGeom>
        </p:spPr>
        <p:txBody>
          <a:bodyPr vert="horz" lIns="91440" tIns="45720" rIns="91440" bIns="45720" rtlCol="0"/>
          <a:lstStyle>
            <a:lvl1pPr algn="r">
              <a:defRPr sz="1200">
                <a:cs typeface="Arial" panose="020B0604020202020204" pitchFamily="34" charset="0"/>
              </a:defRPr>
            </a:lvl1pPr>
          </a:lstStyle>
          <a:p>
            <a:pPr>
              <a:defRPr/>
            </a:pPr>
            <a:fld id="{FCD0D0E5-23A3-414D-9EC9-AFB79F255AF5}" type="datetimeFigureOut">
              <a:rPr lang="lv-LV"/>
              <a:pPr>
                <a:defRPr/>
              </a:pPr>
              <a:t>25.04.2017</a:t>
            </a:fld>
            <a:endParaRPr lang="lv-LV"/>
          </a:p>
        </p:txBody>
      </p:sp>
      <p:sp>
        <p:nvSpPr>
          <p:cNvPr id="4" name="Kājenes vietturis 3"/>
          <p:cNvSpPr>
            <a:spLocks noGrp="1"/>
          </p:cNvSpPr>
          <p:nvPr>
            <p:ph type="ftr" sz="quarter" idx="2"/>
          </p:nvPr>
        </p:nvSpPr>
        <p:spPr>
          <a:xfrm>
            <a:off x="0" y="8830377"/>
            <a:ext cx="2981567" cy="466024"/>
          </a:xfrm>
          <a:prstGeom prst="rect">
            <a:avLst/>
          </a:prstGeom>
        </p:spPr>
        <p:txBody>
          <a:bodyPr vert="horz" lIns="91440" tIns="45720" rIns="91440" bIns="45720" rtlCol="0" anchor="b"/>
          <a:lstStyle>
            <a:lvl1pPr algn="l">
              <a:defRPr sz="1200">
                <a:cs typeface="Arial" panose="020B0604020202020204" pitchFamily="34" charset="0"/>
              </a:defRPr>
            </a:lvl1pPr>
          </a:lstStyle>
          <a:p>
            <a:pPr>
              <a:defRPr/>
            </a:pPr>
            <a:endParaRPr lang="lv-LV"/>
          </a:p>
        </p:txBody>
      </p:sp>
      <p:sp>
        <p:nvSpPr>
          <p:cNvPr id="5" name="Slaida numura vietturis 4"/>
          <p:cNvSpPr>
            <a:spLocks noGrp="1"/>
          </p:cNvSpPr>
          <p:nvPr>
            <p:ph type="sldNum" sz="quarter" idx="3"/>
          </p:nvPr>
        </p:nvSpPr>
        <p:spPr>
          <a:xfrm>
            <a:off x="3898036" y="8830377"/>
            <a:ext cx="2982672" cy="466024"/>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6993D423-50CA-4493-A9D2-AC9C2AD9BCCB}" type="slidenum">
              <a:rPr lang="lv-LV" altLang="lv-LV"/>
              <a:pPr>
                <a:defRPr/>
              </a:pPr>
              <a:t>‹#›</a:t>
            </a:fld>
            <a:endParaRPr lang="lv-LV" altLang="lv-LV"/>
          </a:p>
        </p:txBody>
      </p:sp>
    </p:spTree>
    <p:extLst>
      <p:ext uri="{BB962C8B-B14F-4D97-AF65-F5344CB8AC3E}">
        <p14:creationId xmlns:p14="http://schemas.microsoft.com/office/powerpoint/2010/main" val="3121979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1567" cy="463836"/>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98036" y="0"/>
            <a:ext cx="2982672" cy="463836"/>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447C8D41-31DF-49F7-AEFF-37A630220187}" type="datetimeFigureOut">
              <a:rPr lang="lv-LV"/>
              <a:pPr>
                <a:defRPr/>
              </a:pPr>
              <a:t>25.04.2017</a:t>
            </a:fld>
            <a:endParaRPr lang="lv-LV"/>
          </a:p>
        </p:txBody>
      </p:sp>
      <p:sp>
        <p:nvSpPr>
          <p:cNvPr id="4" name="Slide Image Placeholder 3"/>
          <p:cNvSpPr>
            <a:spLocks noGrp="1" noRot="1" noChangeAspect="1"/>
          </p:cNvSpPr>
          <p:nvPr>
            <p:ph type="sldImg" idx="2"/>
          </p:nvPr>
        </p:nvSpPr>
        <p:spPr>
          <a:xfrm>
            <a:off x="1116013" y="696913"/>
            <a:ext cx="4649787" cy="34861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88734" y="4415188"/>
            <a:ext cx="5505450" cy="418327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8830377"/>
            <a:ext cx="2981567" cy="463836"/>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98036" y="8830377"/>
            <a:ext cx="2982672" cy="463836"/>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32BC96E-E583-4E86-A454-098AF8860690}" type="slidenum">
              <a:rPr lang="lv-LV" altLang="en-US"/>
              <a:pPr>
                <a:defRPr/>
              </a:pPr>
              <a:t>‹#›</a:t>
            </a:fld>
            <a:endParaRPr lang="lv-LV" altLang="en-US"/>
          </a:p>
        </p:txBody>
      </p:sp>
    </p:spTree>
    <p:extLst>
      <p:ext uri="{BB962C8B-B14F-4D97-AF65-F5344CB8AC3E}">
        <p14:creationId xmlns:p14="http://schemas.microsoft.com/office/powerpoint/2010/main" val="1304946912"/>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aida attēla vietturi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Piezīmju vietturi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smtClean="0"/>
          </a:p>
        </p:txBody>
      </p:sp>
      <p:sp>
        <p:nvSpPr>
          <p:cNvPr id="25604" name="Slaida numura vietturi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0C4C88D-203A-4AFE-93E2-134F0E822F19}" type="slidenum">
              <a:rPr lang="lv-LV" altLang="en-US" smtClean="0"/>
              <a:pPr/>
              <a:t>1</a:t>
            </a:fld>
            <a:endParaRPr lang="lv-LV" altLang="en-US" smtClean="0"/>
          </a:p>
        </p:txBody>
      </p:sp>
    </p:spTree>
    <p:extLst>
      <p:ext uri="{BB962C8B-B14F-4D97-AF65-F5344CB8AC3E}">
        <p14:creationId xmlns:p14="http://schemas.microsoft.com/office/powerpoint/2010/main" val="517722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aida attēla vietturi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Piezīmju vietturi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smtClean="0"/>
          </a:p>
        </p:txBody>
      </p:sp>
      <p:sp>
        <p:nvSpPr>
          <p:cNvPr id="34820" name="Slaida numura vietturi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2F6F829-EF59-4BF7-932B-905CF018EF13}" type="slidenum">
              <a:rPr lang="lv-LV" altLang="en-US" smtClean="0"/>
              <a:pPr/>
              <a:t>10</a:t>
            </a:fld>
            <a:endParaRPr lang="lv-LV" altLang="en-US" smtClean="0"/>
          </a:p>
        </p:txBody>
      </p:sp>
    </p:spTree>
    <p:extLst>
      <p:ext uri="{BB962C8B-B14F-4D97-AF65-F5344CB8AC3E}">
        <p14:creationId xmlns:p14="http://schemas.microsoft.com/office/powerpoint/2010/main" val="4021939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aida attēla vietturi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Piezīmju vietturi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smtClean="0"/>
          </a:p>
        </p:txBody>
      </p:sp>
      <p:sp>
        <p:nvSpPr>
          <p:cNvPr id="30724" name="Slaida numura vietturi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E857B6CE-417B-4D7A-8871-4743026AD550}" type="slidenum">
              <a:rPr lang="lv-LV" altLang="en-US" smtClean="0"/>
              <a:pPr/>
              <a:t>11</a:t>
            </a:fld>
            <a:endParaRPr lang="lv-LV" altLang="en-US" smtClean="0"/>
          </a:p>
        </p:txBody>
      </p:sp>
    </p:spTree>
    <p:extLst>
      <p:ext uri="{BB962C8B-B14F-4D97-AF65-F5344CB8AC3E}">
        <p14:creationId xmlns:p14="http://schemas.microsoft.com/office/powerpoint/2010/main" val="34194117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Picture 6"/>
          <p:cNvSpPr>
            <a:spLocks noChangeAspect="1"/>
          </p:cNvSpPr>
          <p:nvPr userDrawn="1"/>
        </p:nvSpPr>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lv-LV" altLang="lv-LV"/>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224288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3344638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BD1E1BAB-8D06-420E-B1F2-199AEDEB6CD7}" type="slidenum">
              <a:rPr lang="en-US" altLang="en-US"/>
              <a:pPr>
                <a:defRPr/>
              </a:pPr>
              <a:t>‹#›</a:t>
            </a:fld>
            <a:endParaRPr lang="en-US" altLang="en-US"/>
          </a:p>
        </p:txBody>
      </p:sp>
    </p:spTree>
    <p:extLst>
      <p:ext uri="{BB962C8B-B14F-4D97-AF65-F5344CB8AC3E}">
        <p14:creationId xmlns:p14="http://schemas.microsoft.com/office/powerpoint/2010/main" val="4001784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A1BBF7C8-417E-4F80-8B65-D47444AD43CD}" type="slidenum">
              <a:rPr lang="en-US" altLang="en-US"/>
              <a:pPr>
                <a:defRPr/>
              </a:pPr>
              <a:t>‹#›</a:t>
            </a:fld>
            <a:endParaRPr lang="en-US" altLang="en-US"/>
          </a:p>
        </p:txBody>
      </p:sp>
    </p:spTree>
    <p:extLst>
      <p:ext uri="{BB962C8B-B14F-4D97-AF65-F5344CB8AC3E}">
        <p14:creationId xmlns:p14="http://schemas.microsoft.com/office/powerpoint/2010/main" val="91302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876F264-D124-4276-AB21-2B3FB27E179E}" type="slidenum">
              <a:rPr lang="en-US" altLang="en-US"/>
              <a:pPr>
                <a:defRPr/>
              </a:pPr>
              <a:t>‹#›</a:t>
            </a:fld>
            <a:endParaRPr lang="en-US" altLang="en-US"/>
          </a:p>
        </p:txBody>
      </p:sp>
    </p:spTree>
    <p:extLst>
      <p:ext uri="{BB962C8B-B14F-4D97-AF65-F5344CB8AC3E}">
        <p14:creationId xmlns:p14="http://schemas.microsoft.com/office/powerpoint/2010/main" val="919945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2C6E5B4B-5F61-43A5-89B5-D1D958EC7667}" type="slidenum">
              <a:rPr lang="en-US" altLang="en-US"/>
              <a:pPr>
                <a:defRPr/>
              </a:pPr>
              <a:t>‹#›</a:t>
            </a:fld>
            <a:endParaRPr lang="en-US" altLang="en-US"/>
          </a:p>
        </p:txBody>
      </p:sp>
    </p:spTree>
    <p:extLst>
      <p:ext uri="{BB962C8B-B14F-4D97-AF65-F5344CB8AC3E}">
        <p14:creationId xmlns:p14="http://schemas.microsoft.com/office/powerpoint/2010/main" val="319298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FEB9AA2D-B3EE-4179-B57C-4CA05F3A2766}" type="slidenum">
              <a:rPr lang="en-US" altLang="en-US"/>
              <a:pPr>
                <a:defRPr/>
              </a:pPr>
              <a:t>‹#›</a:t>
            </a:fld>
            <a:endParaRPr lang="en-US" altLang="en-US"/>
          </a:p>
        </p:txBody>
      </p:sp>
    </p:spTree>
    <p:extLst>
      <p:ext uri="{BB962C8B-B14F-4D97-AF65-F5344CB8AC3E}">
        <p14:creationId xmlns:p14="http://schemas.microsoft.com/office/powerpoint/2010/main" val="945352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303C702-FAB7-440F-916F-6FAB037BFB54}" type="slidenum">
              <a:rPr lang="en-US" altLang="en-US"/>
              <a:pPr>
                <a:defRPr/>
              </a:pPr>
              <a:t>‹#›</a:t>
            </a:fld>
            <a:endParaRPr lang="en-US" altLang="en-US"/>
          </a:p>
        </p:txBody>
      </p:sp>
    </p:spTree>
    <p:extLst>
      <p:ext uri="{BB962C8B-B14F-4D97-AF65-F5344CB8AC3E}">
        <p14:creationId xmlns:p14="http://schemas.microsoft.com/office/powerpoint/2010/main" val="11543190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23E9C77C-4203-4621-9F77-10B861A032B4}" type="slidenum">
              <a:rPr lang="en-US" altLang="en-US"/>
              <a:pPr>
                <a:defRPr/>
              </a:pPr>
              <a:t>‹#›</a:t>
            </a:fld>
            <a:endParaRPr lang="en-US" altLang="en-US"/>
          </a:p>
        </p:txBody>
      </p:sp>
    </p:spTree>
    <p:extLst>
      <p:ext uri="{BB962C8B-B14F-4D97-AF65-F5344CB8AC3E}">
        <p14:creationId xmlns:p14="http://schemas.microsoft.com/office/powerpoint/2010/main" val="2311072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38673734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en-US"/>
          </a:p>
        </p:txBody>
      </p:sp>
      <p:sp>
        <p:nvSpPr>
          <p:cNvPr id="3" name="Satura vietturis 2"/>
          <p:cNvSpPr>
            <a:spLocks noGrp="1"/>
          </p:cNvSpPr>
          <p:nvPr>
            <p:ph idx="1"/>
          </p:nvPr>
        </p:nvSpPr>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uma vietturis 3"/>
          <p:cNvSpPr>
            <a:spLocks noGrp="1"/>
          </p:cNvSpPr>
          <p:nvPr>
            <p:ph type="dt" sz="half" idx="10"/>
          </p:nvPr>
        </p:nvSpPr>
        <p:spPr/>
        <p:txBody>
          <a:bodyPr/>
          <a:lstStyle>
            <a:lvl1pPr>
              <a:defRPr/>
            </a:lvl1pPr>
            <a:extLst/>
          </a:lstStyle>
          <a:p>
            <a:pPr>
              <a:defRPr/>
            </a:pPr>
            <a:fld id="{746BE0FA-C123-4473-A873-6A361FE8877A}" type="datetime1">
              <a:rPr lang="en-US"/>
              <a:pPr>
                <a:defRPr/>
              </a:pPr>
              <a:t>4/25/2017</a:t>
            </a:fld>
            <a:endParaRPr lang="en-US"/>
          </a:p>
        </p:txBody>
      </p:sp>
      <p:sp>
        <p:nvSpPr>
          <p:cNvPr id="5" name="Kājenes vietturis 4"/>
          <p:cNvSpPr>
            <a:spLocks noGrp="1"/>
          </p:cNvSpPr>
          <p:nvPr>
            <p:ph type="ftr" sz="quarter" idx="11"/>
          </p:nvPr>
        </p:nvSpPr>
        <p:spPr/>
        <p:txBody>
          <a:bodyPr/>
          <a:lstStyle>
            <a:lvl1pPr>
              <a:defRPr>
                <a:solidFill>
                  <a:srgbClr val="EEECE1">
                    <a:shade val="50000"/>
                    <a:satMod val="200000"/>
                  </a:srgbClr>
                </a:solidFill>
              </a:defRPr>
            </a:lvl1pPr>
            <a:extLst/>
          </a:lstStyle>
          <a:p>
            <a:pPr>
              <a:defRPr/>
            </a:pPr>
            <a:endParaRPr lang="en-US"/>
          </a:p>
        </p:txBody>
      </p:sp>
      <p:sp>
        <p:nvSpPr>
          <p:cNvPr id="6" name="Slaida numura vietturis 5"/>
          <p:cNvSpPr>
            <a:spLocks noGrp="1"/>
          </p:cNvSpPr>
          <p:nvPr>
            <p:ph type="sldNum" sz="quarter" idx="12"/>
          </p:nvPr>
        </p:nvSpPr>
        <p:spPr/>
        <p:txBody>
          <a:bodyPr/>
          <a:lstStyle>
            <a:lvl1pPr>
              <a:defRPr/>
            </a:lvl1pPr>
          </a:lstStyle>
          <a:p>
            <a:pPr>
              <a:defRPr/>
            </a:pPr>
            <a:fld id="{EB93ED55-752B-448A-ACB0-B74A3C1533DB}" type="slidenum">
              <a:rPr lang="en-US" altLang="lv-LV"/>
              <a:pPr>
                <a:defRPr/>
              </a:pPr>
              <a:t>‹#›</a:t>
            </a:fld>
            <a:endParaRPr lang="en-US" altLang="lv-LV"/>
          </a:p>
        </p:txBody>
      </p:sp>
    </p:spTree>
    <p:extLst>
      <p:ext uri="{BB962C8B-B14F-4D97-AF65-F5344CB8AC3E}">
        <p14:creationId xmlns:p14="http://schemas.microsoft.com/office/powerpoint/2010/main" val="323299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AD7BED6-D9FF-4D77-9BB8-CB195BC2C550}" type="slidenum">
              <a:rPr lang="en-US" altLang="en-US"/>
              <a:pPr>
                <a:defRPr/>
              </a:pPr>
              <a:t>‹#›</a:t>
            </a:fld>
            <a:endParaRPr lang="en-US" altLang="en-US"/>
          </a:p>
        </p:txBody>
      </p:sp>
    </p:spTree>
    <p:extLst>
      <p:ext uri="{BB962C8B-B14F-4D97-AF65-F5344CB8AC3E}">
        <p14:creationId xmlns:p14="http://schemas.microsoft.com/office/powerpoint/2010/main" val="2466259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A07E4308-32F9-4486-84FA-63F561DB922B}" type="slidenum">
              <a:rPr lang="en-US" altLang="en-US"/>
              <a:pPr>
                <a:defRPr/>
              </a:pPr>
              <a:t>‹#›</a:t>
            </a:fld>
            <a:endParaRPr lang="en-US" altLang="en-US"/>
          </a:p>
        </p:txBody>
      </p:sp>
    </p:spTree>
    <p:extLst>
      <p:ext uri="{BB962C8B-B14F-4D97-AF65-F5344CB8AC3E}">
        <p14:creationId xmlns:p14="http://schemas.microsoft.com/office/powerpoint/2010/main" val="66375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F26644A4-9F04-4962-BE58-E68A58408B5F}" type="slidenum">
              <a:rPr lang="en-US" altLang="en-US"/>
              <a:pPr>
                <a:defRPr/>
              </a:pPr>
              <a:t>‹#›</a:t>
            </a:fld>
            <a:endParaRPr lang="en-US" altLang="en-US"/>
          </a:p>
        </p:txBody>
      </p:sp>
    </p:spTree>
    <p:extLst>
      <p:ext uri="{BB962C8B-B14F-4D97-AF65-F5344CB8AC3E}">
        <p14:creationId xmlns:p14="http://schemas.microsoft.com/office/powerpoint/2010/main" val="3654938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E485143C-3023-4C3F-A86A-8AF767202920}" type="slidenum">
              <a:rPr lang="en-US" altLang="en-US"/>
              <a:pPr>
                <a:defRPr/>
              </a:pPr>
              <a:t>‹#›</a:t>
            </a:fld>
            <a:endParaRPr lang="en-US" altLang="en-US"/>
          </a:p>
        </p:txBody>
      </p:sp>
    </p:spTree>
    <p:extLst>
      <p:ext uri="{BB962C8B-B14F-4D97-AF65-F5344CB8AC3E}">
        <p14:creationId xmlns:p14="http://schemas.microsoft.com/office/powerpoint/2010/main" val="3001888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ABB14FF2-3698-4B95-BB07-519F1C2CEFEA}" type="slidenum">
              <a:rPr lang="en-US" altLang="en-US"/>
              <a:pPr>
                <a:defRPr/>
              </a:pPr>
              <a:t>‹#›</a:t>
            </a:fld>
            <a:endParaRPr lang="en-US" altLang="en-US"/>
          </a:p>
        </p:txBody>
      </p:sp>
    </p:spTree>
    <p:extLst>
      <p:ext uri="{BB962C8B-B14F-4D97-AF65-F5344CB8AC3E}">
        <p14:creationId xmlns:p14="http://schemas.microsoft.com/office/powerpoint/2010/main" val="126977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B5CACAA1-273F-4BDA-B2B0-B38A6751EBF1}" type="slidenum">
              <a:rPr lang="en-US" altLang="en-US"/>
              <a:pPr>
                <a:defRPr/>
              </a:pPr>
              <a:t>‹#›</a:t>
            </a:fld>
            <a:endParaRPr lang="en-US" altLang="en-US"/>
          </a:p>
        </p:txBody>
      </p:sp>
    </p:spTree>
    <p:extLst>
      <p:ext uri="{BB962C8B-B14F-4D97-AF65-F5344CB8AC3E}">
        <p14:creationId xmlns:p14="http://schemas.microsoft.com/office/powerpoint/2010/main" val="78699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64A4CF88-D269-4BD4-8B51-C73EB29EB682}" type="slidenum">
              <a:rPr lang="en-US" altLang="en-US"/>
              <a:pPr>
                <a:defRPr/>
              </a:pPr>
              <a:t>‹#›</a:t>
            </a:fld>
            <a:endParaRPr lang="en-US" altLang="en-US"/>
          </a:p>
        </p:txBody>
      </p:sp>
    </p:spTree>
    <p:extLst>
      <p:ext uri="{BB962C8B-B14F-4D97-AF65-F5344CB8AC3E}">
        <p14:creationId xmlns:p14="http://schemas.microsoft.com/office/powerpoint/2010/main" val="327559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60673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8C617BC2-150A-4EEB-AE85-A051A9F6AD8B}" type="datetime1">
              <a:rPr lang="en-US"/>
              <a:pPr>
                <a:defRPr/>
              </a:pPr>
              <a:t>4/25/2017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1BF40B6A-162F-47F3-A15C-DE6D9DA52D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117" r:id="rId1"/>
    <p:sldLayoutId id="2147485118" r:id="rId2"/>
    <p:sldLayoutId id="2147485119" r:id="rId3"/>
    <p:sldLayoutId id="2147485120" r:id="rId4"/>
    <p:sldLayoutId id="2147485121" r:id="rId5"/>
    <p:sldLayoutId id="2147485122" r:id="rId6"/>
    <p:sldLayoutId id="2147485123" r:id="rId7"/>
    <p:sldLayoutId id="2147485124" r:id="rId8"/>
    <p:sldLayoutId id="2147485125"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prstClr val="black">
                    <a:tint val="75000"/>
                  </a:prstClr>
                </a:solidFill>
                <a:latin typeface="+mn-lt"/>
                <a:cs typeface="+mn-cs"/>
              </a:defRPr>
            </a:lvl1pPr>
          </a:lstStyle>
          <a:p>
            <a:pPr>
              <a:defRPr/>
            </a:pPr>
            <a:fld id="{9453A27F-D54E-4688-9B79-54BF6DD4664F}" type="datetime1">
              <a:rPr lang="en-US"/>
              <a:pPr>
                <a:defRPr/>
              </a:pPr>
              <a:t>4/25/2017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5E7E8335-CD18-443B-9D79-FD4125F1F60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126" r:id="rId1"/>
    <p:sldLayoutId id="2147485127" r:id="rId2"/>
    <p:sldLayoutId id="2147485128" r:id="rId3"/>
    <p:sldLayoutId id="2147485129" r:id="rId4"/>
    <p:sldLayoutId id="2147485130" r:id="rId5"/>
    <p:sldLayoutId id="2147485131" r:id="rId6"/>
    <p:sldLayoutId id="2147485132" r:id="rId7"/>
    <p:sldLayoutId id="2147485133" r:id="rId8"/>
    <p:sldLayoutId id="2147485134" r:id="rId9"/>
    <p:sldLayoutId id="2147485135" r:id="rId10"/>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11.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1.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e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09303" y="2786743"/>
            <a:ext cx="8048897" cy="1716995"/>
          </a:xfrm>
        </p:spPr>
        <p:txBody>
          <a:bodyPr>
            <a:noAutofit/>
          </a:bodyPr>
          <a:lstStyle/>
          <a:p>
            <a:r>
              <a:rPr lang="lv-LV" altLang="lv-LV" sz="4000" dirty="0" smtClean="0">
                <a:solidFill>
                  <a:srgbClr val="C00000"/>
                </a:solidFill>
                <a:latin typeface="Calibri" panose="020F0502020204030204" pitchFamily="34" charset="0"/>
              </a:rPr>
              <a:t>Latvijas Lauku attīstības programmas 2014.-2020.gadam</a:t>
            </a:r>
            <a:br>
              <a:rPr lang="lv-LV" altLang="lv-LV" sz="4000" dirty="0" smtClean="0">
                <a:solidFill>
                  <a:srgbClr val="C00000"/>
                </a:solidFill>
                <a:latin typeface="Calibri" panose="020F0502020204030204" pitchFamily="34" charset="0"/>
              </a:rPr>
            </a:br>
            <a:r>
              <a:rPr lang="lv-LV" altLang="lv-LV" sz="4000" dirty="0" smtClean="0">
                <a:solidFill>
                  <a:srgbClr val="C00000"/>
                </a:solidFill>
                <a:latin typeface="Calibri" panose="020F0502020204030204" pitchFamily="34" charset="0"/>
              </a:rPr>
              <a:t>M16 pasākums</a:t>
            </a:r>
            <a:br>
              <a:rPr lang="lv-LV" altLang="lv-LV" sz="4000" dirty="0" smtClean="0">
                <a:solidFill>
                  <a:srgbClr val="C00000"/>
                </a:solidFill>
                <a:latin typeface="Calibri" panose="020F0502020204030204" pitchFamily="34" charset="0"/>
              </a:rPr>
            </a:br>
            <a:r>
              <a:rPr lang="lv-LV" altLang="lv-LV" sz="4000" dirty="0" smtClean="0">
                <a:solidFill>
                  <a:srgbClr val="C00000"/>
                </a:solidFill>
                <a:effectLst>
                  <a:outerShdw blurRad="38100" dist="38100" dir="2700000" algn="tl">
                    <a:srgbClr val="000000">
                      <a:alpha val="43137"/>
                    </a:srgbClr>
                  </a:outerShdw>
                </a:effectLst>
                <a:latin typeface="Calibri" panose="020F0502020204030204" pitchFamily="34" charset="0"/>
              </a:rPr>
              <a:t>Sadarbība</a:t>
            </a:r>
            <a:r>
              <a:rPr lang="lv-LV" altLang="lv-LV" sz="4000" dirty="0" smtClean="0">
                <a:solidFill>
                  <a:srgbClr val="C00000"/>
                </a:solidFill>
                <a:latin typeface="Calibri" panose="020F0502020204030204" pitchFamily="34" charset="0"/>
              </a:rPr>
              <a:t/>
            </a:r>
            <a:br>
              <a:rPr lang="lv-LV" altLang="lv-LV" sz="4000" dirty="0" smtClean="0">
                <a:solidFill>
                  <a:srgbClr val="C00000"/>
                </a:solidFill>
                <a:latin typeface="Calibri" panose="020F0502020204030204" pitchFamily="34" charset="0"/>
              </a:rPr>
            </a:br>
            <a:r>
              <a:rPr lang="lv-LV" altLang="lv-LV" sz="4000" dirty="0" smtClean="0">
                <a:solidFill>
                  <a:srgbClr val="C00000"/>
                </a:solidFill>
                <a:effectLst>
                  <a:outerShdw blurRad="38100" dist="38100" dir="2700000" algn="tl">
                    <a:srgbClr val="C0C0C0"/>
                  </a:outerShdw>
                </a:effectLst>
                <a:latin typeface="Calibri" panose="020F0502020204030204" pitchFamily="34" charset="0"/>
                <a:cs typeface="Arial" panose="020B0604020202020204" pitchFamily="34" charset="0"/>
              </a:rPr>
              <a:t/>
            </a:r>
            <a:br>
              <a:rPr lang="lv-LV" altLang="lv-LV" sz="4000" dirty="0" smtClean="0">
                <a:solidFill>
                  <a:srgbClr val="C00000"/>
                </a:solidFill>
                <a:effectLst>
                  <a:outerShdw blurRad="38100" dist="38100" dir="2700000" algn="tl">
                    <a:srgbClr val="C0C0C0"/>
                  </a:outerShdw>
                </a:effectLst>
                <a:latin typeface="Calibri" panose="020F0502020204030204" pitchFamily="34" charset="0"/>
                <a:cs typeface="Arial" panose="020B0604020202020204" pitchFamily="34" charset="0"/>
              </a:rPr>
            </a:br>
            <a:endParaRPr lang="lv-LV" altLang="en-US" sz="4000" dirty="0" smtClean="0">
              <a:solidFill>
                <a:srgbClr val="C0000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Virsraksts 1"/>
          <p:cNvSpPr>
            <a:spLocks noGrp="1"/>
          </p:cNvSpPr>
          <p:nvPr>
            <p:ph type="title"/>
          </p:nvPr>
        </p:nvSpPr>
        <p:spPr>
          <a:xfrm>
            <a:off x="2300288" y="513168"/>
            <a:ext cx="6096000" cy="531860"/>
          </a:xfrm>
        </p:spPr>
        <p:txBody>
          <a:bodyPr/>
          <a:lstStyle/>
          <a:p>
            <a:r>
              <a:rPr lang="lv-LV" altLang="lv-LV" smtClean="0"/>
              <a:t>Kādas prioritātes tiek virzītas?</a:t>
            </a:r>
          </a:p>
        </p:txBody>
      </p:sp>
      <p:graphicFrame>
        <p:nvGraphicFramePr>
          <p:cNvPr id="8" name="Satura vietturis 7"/>
          <p:cNvGraphicFramePr>
            <a:graphicFrameLocks noGrp="1"/>
          </p:cNvGraphicFramePr>
          <p:nvPr>
            <p:ph idx="1"/>
            <p:extLst>
              <p:ext uri="{D42A27DB-BD31-4B8C-83A1-F6EECF244321}">
                <p14:modId xmlns:p14="http://schemas.microsoft.com/office/powerpoint/2010/main" val="3898972065"/>
              </p:ext>
            </p:extLst>
          </p:nvPr>
        </p:nvGraphicFramePr>
        <p:xfrm>
          <a:off x="165463" y="1341675"/>
          <a:ext cx="8673737" cy="5225379"/>
        </p:xfrm>
        <a:graphic>
          <a:graphicData uri="http://schemas.openxmlformats.org/drawingml/2006/table">
            <a:tbl>
              <a:tblPr firstRow="1" firstCol="1" bandRow="1">
                <a:tableStyleId>{F5AB1C69-6EDB-4FF4-983F-18BD219EF322}</a:tableStyleId>
              </a:tblPr>
              <a:tblGrid>
                <a:gridCol w="842444">
                  <a:extLst>
                    <a:ext uri="{9D8B030D-6E8A-4147-A177-3AD203B41FA5}">
                      <a16:colId xmlns="" xmlns:a16="http://schemas.microsoft.com/office/drawing/2014/main" val="20000"/>
                    </a:ext>
                  </a:extLst>
                </a:gridCol>
                <a:gridCol w="7831293">
                  <a:extLst>
                    <a:ext uri="{9D8B030D-6E8A-4147-A177-3AD203B41FA5}">
                      <a16:colId xmlns="" xmlns:a16="http://schemas.microsoft.com/office/drawing/2014/main" val="20001"/>
                    </a:ext>
                  </a:extLst>
                </a:gridCol>
              </a:tblGrid>
              <a:tr h="583855">
                <a:tc>
                  <a:txBody>
                    <a:bodyPr/>
                    <a:lstStyle/>
                    <a:p>
                      <a:pPr algn="ctr">
                        <a:lnSpc>
                          <a:spcPct val="115000"/>
                        </a:lnSpc>
                        <a:spcAft>
                          <a:spcPts val="0"/>
                        </a:spcAft>
                      </a:pPr>
                      <a:endParaRPr lang="lv-LV" sz="1400" dirty="0">
                        <a:effectLst/>
                        <a:latin typeface="Verdana" panose="020B0604030504040204" pitchFamily="34" charset="0"/>
                        <a:ea typeface="Verdana" panose="020B0604030504040204" pitchFamily="34" charset="0"/>
                        <a:cs typeface="Verdana" panose="020B0604030504040204" pitchFamily="34" charset="0"/>
                      </a:endParaRPr>
                    </a:p>
                  </a:txBody>
                  <a:tcPr marL="48398" marR="48398" marT="0" marB="0" anchor="ctr"/>
                </a:tc>
                <a:tc>
                  <a:txBody>
                    <a:bodyPr/>
                    <a:lstStyle/>
                    <a:p>
                      <a:pPr algn="just">
                        <a:lnSpc>
                          <a:spcPct val="115000"/>
                        </a:lnSpc>
                        <a:spcAft>
                          <a:spcPts val="0"/>
                        </a:spcAft>
                      </a:pPr>
                      <a:r>
                        <a:rPr lang="lv-LV" sz="1400" dirty="0" smtClean="0">
                          <a:effectLst/>
                          <a:latin typeface="Verdana" panose="020B0604030504040204" pitchFamily="34" charset="0"/>
                          <a:ea typeface="Verdana" panose="020B0604030504040204" pitchFamily="34" charset="0"/>
                          <a:cs typeface="Verdana" panose="020B0604030504040204" pitchFamily="34" charset="0"/>
                        </a:rPr>
                        <a:t>Prioritāte</a:t>
                      </a:r>
                      <a:endParaRPr lang="lv-LV" sz="1400" dirty="0">
                        <a:effectLst/>
                        <a:latin typeface="Verdana" panose="020B0604030504040204" pitchFamily="34" charset="0"/>
                        <a:ea typeface="Verdana" panose="020B0604030504040204" pitchFamily="34" charset="0"/>
                        <a:cs typeface="Verdana" panose="020B0604030504040204" pitchFamily="34" charset="0"/>
                      </a:endParaRPr>
                    </a:p>
                  </a:txBody>
                  <a:tcPr marL="48398" marR="48398" marT="0" marB="0" anchor="ctr"/>
                </a:tc>
                <a:extLst>
                  <a:ext uri="{0D108BD9-81ED-4DB2-BD59-A6C34878D82A}">
                    <a16:rowId xmlns="" xmlns:a16="http://schemas.microsoft.com/office/drawing/2014/main" val="10000"/>
                  </a:ext>
                </a:extLst>
              </a:tr>
              <a:tr h="759917">
                <a:tc>
                  <a:txBody>
                    <a:bodyPr/>
                    <a:lstStyle/>
                    <a:p>
                      <a:pPr algn="ctr">
                        <a:lnSpc>
                          <a:spcPct val="115000"/>
                        </a:lnSpc>
                        <a:spcAft>
                          <a:spcPts val="0"/>
                        </a:spcAft>
                      </a:pPr>
                      <a:endParaRPr lang="lv-LV" sz="1400" dirty="0">
                        <a:effectLst/>
                        <a:latin typeface="Verdana" panose="020B0604030504040204" pitchFamily="34" charset="0"/>
                        <a:ea typeface="Verdana" panose="020B0604030504040204" pitchFamily="34" charset="0"/>
                        <a:cs typeface="Verdana" panose="020B0604030504040204" pitchFamily="34" charset="0"/>
                      </a:endParaRPr>
                    </a:p>
                  </a:txBody>
                  <a:tcPr marL="48398" marR="48398" marT="0" marB="0" anchor="ctr"/>
                </a:tc>
                <a:tc>
                  <a:txBody>
                    <a:bodyPr/>
                    <a:lstStyle/>
                    <a:p>
                      <a:pPr algn="just">
                        <a:lnSpc>
                          <a:spcPct val="100000"/>
                        </a:lnSpc>
                        <a:spcAft>
                          <a:spcPts val="0"/>
                        </a:spcAft>
                      </a:pPr>
                      <a:r>
                        <a:rPr lang="lv-LV" sz="1600" kern="1200" dirty="0" smtClean="0">
                          <a:solidFill>
                            <a:schemeClr val="dk1"/>
                          </a:solidFill>
                          <a:effectLst/>
                          <a:latin typeface="Calibri" panose="020F0502020204030204" pitchFamily="34" charset="0"/>
                          <a:ea typeface="+mn-ea"/>
                          <a:cs typeface="+mn-cs"/>
                        </a:rPr>
                        <a:t>Ekonomiski dzīvotspējīgu lauksaimniecības un mežsaimniecības ražošanas sistēmu attīstībai, ievērojot ilgtspējīgas attīstības principus</a:t>
                      </a:r>
                      <a:endParaRPr lang="lv-LV" sz="1600" kern="1200" dirty="0" smtClean="0">
                        <a:solidFill>
                          <a:schemeClr val="dk1"/>
                        </a:solidFill>
                        <a:effectLst/>
                        <a:latin typeface="Calibri" panose="020F0502020204030204" pitchFamily="34" charset="0"/>
                        <a:ea typeface="Verdana" panose="020B0604030504040204" pitchFamily="34" charset="0"/>
                        <a:cs typeface="Verdana" panose="020B0604030504040204" pitchFamily="34" charset="0"/>
                      </a:endParaRPr>
                    </a:p>
                  </a:txBody>
                  <a:tcPr marL="48398" marR="48398" marT="0" marB="0" anchor="ctr"/>
                </a:tc>
                <a:extLst>
                  <a:ext uri="{0D108BD9-81ED-4DB2-BD59-A6C34878D82A}">
                    <a16:rowId xmlns="" xmlns:a16="http://schemas.microsoft.com/office/drawing/2014/main" val="10001"/>
                  </a:ext>
                </a:extLst>
              </a:tr>
              <a:tr h="1059091">
                <a:tc>
                  <a:txBody>
                    <a:bodyPr/>
                    <a:lstStyle/>
                    <a:p>
                      <a:pPr algn="ctr">
                        <a:lnSpc>
                          <a:spcPct val="115000"/>
                        </a:lnSpc>
                        <a:spcAft>
                          <a:spcPts val="0"/>
                        </a:spcAft>
                      </a:pPr>
                      <a:endParaRPr lang="lv-LV" sz="1400" dirty="0">
                        <a:effectLst/>
                        <a:latin typeface="Verdana" panose="020B0604030504040204" pitchFamily="34" charset="0"/>
                        <a:ea typeface="Verdana" panose="020B0604030504040204" pitchFamily="34" charset="0"/>
                        <a:cs typeface="Verdana" panose="020B0604030504040204" pitchFamily="34" charset="0"/>
                      </a:endParaRPr>
                    </a:p>
                  </a:txBody>
                  <a:tcPr marL="48398" marR="48398" marT="0" marB="0" anchor="ctr"/>
                </a:tc>
                <a:tc>
                  <a:txBody>
                    <a:bodyPr/>
                    <a:lstStyle/>
                    <a:p>
                      <a:pPr marL="0" lvl="1" algn="just">
                        <a:lnSpc>
                          <a:spcPct val="100000"/>
                        </a:lnSpc>
                      </a:pPr>
                      <a:r>
                        <a:rPr lang="lv-LV" sz="1600" kern="1200" dirty="0" smtClean="0">
                          <a:solidFill>
                            <a:schemeClr val="dk1"/>
                          </a:solidFill>
                          <a:effectLst/>
                          <a:latin typeface="Calibri" panose="020F0502020204030204" pitchFamily="34" charset="0"/>
                          <a:ea typeface="+mn-ea"/>
                          <a:cs typeface="+mn-cs"/>
                        </a:rPr>
                        <a:t>Lauksaimniecības un mežsaimniecības resursu saglabāšanai un efektivitātes uzlabošanai (piemēram, samazināt siltumnīcefekta gāzu emisijas (SEG), palielināt energoefektivitāti, ieviest precīzās un </a:t>
                      </a:r>
                      <a:r>
                        <a:rPr lang="lv-LV" sz="1600" kern="1200" dirty="0" err="1" smtClean="0">
                          <a:solidFill>
                            <a:schemeClr val="dk1"/>
                          </a:solidFill>
                          <a:effectLst/>
                          <a:latin typeface="Calibri" panose="020F0502020204030204" pitchFamily="34" charset="0"/>
                          <a:ea typeface="+mn-ea"/>
                          <a:cs typeface="+mn-cs"/>
                        </a:rPr>
                        <a:t>bezatlikuma</a:t>
                      </a:r>
                      <a:r>
                        <a:rPr lang="lv-LV" sz="1600" kern="1200" dirty="0" smtClean="0">
                          <a:solidFill>
                            <a:schemeClr val="dk1"/>
                          </a:solidFill>
                          <a:effectLst/>
                          <a:latin typeface="Calibri" panose="020F0502020204030204" pitchFamily="34" charset="0"/>
                          <a:ea typeface="+mn-ea"/>
                          <a:cs typeface="+mn-cs"/>
                        </a:rPr>
                        <a:t> tehnoloģijas, samazinot mēslošanas līdzekļu un pesticīdu lietošanu, kā arī veicinot oglekļa uzglabāšanu un CO</a:t>
                      </a:r>
                      <a:r>
                        <a:rPr lang="lv-LV" sz="1600" kern="1200" baseline="-25000" dirty="0" smtClean="0">
                          <a:solidFill>
                            <a:schemeClr val="dk1"/>
                          </a:solidFill>
                          <a:effectLst/>
                          <a:latin typeface="Calibri" panose="020F0502020204030204" pitchFamily="34" charset="0"/>
                          <a:ea typeface="+mn-ea"/>
                          <a:cs typeface="+mn-cs"/>
                        </a:rPr>
                        <a:t>2</a:t>
                      </a:r>
                      <a:r>
                        <a:rPr lang="lv-LV" sz="1600" kern="1200" dirty="0" smtClean="0">
                          <a:solidFill>
                            <a:schemeClr val="dk1"/>
                          </a:solidFill>
                          <a:effectLst/>
                          <a:latin typeface="Calibri" panose="020F0502020204030204" pitchFamily="34" charset="0"/>
                          <a:ea typeface="+mn-ea"/>
                          <a:cs typeface="+mn-cs"/>
                        </a:rPr>
                        <a:t> piesaisti);</a:t>
                      </a:r>
                      <a:endParaRPr lang="lv-LV" sz="1600" kern="1200" dirty="0">
                        <a:solidFill>
                          <a:schemeClr val="dk1"/>
                        </a:solidFill>
                        <a:effectLst/>
                        <a:latin typeface="Calibri" panose="020F0502020204030204" pitchFamily="34" charset="0"/>
                        <a:ea typeface="+mn-ea"/>
                        <a:cs typeface="+mn-cs"/>
                      </a:endParaRPr>
                    </a:p>
                  </a:txBody>
                  <a:tcPr marL="48398" marR="48398" marT="0" marB="0" anchor="ctr"/>
                </a:tc>
                <a:extLst>
                  <a:ext uri="{0D108BD9-81ED-4DB2-BD59-A6C34878D82A}">
                    <a16:rowId xmlns="" xmlns:a16="http://schemas.microsoft.com/office/drawing/2014/main" val="10002"/>
                  </a:ext>
                </a:extLst>
              </a:tr>
              <a:tr h="677818">
                <a:tc>
                  <a:txBody>
                    <a:bodyPr/>
                    <a:lstStyle/>
                    <a:p>
                      <a:pPr algn="ctr">
                        <a:lnSpc>
                          <a:spcPct val="115000"/>
                        </a:lnSpc>
                        <a:spcAft>
                          <a:spcPts val="0"/>
                        </a:spcAft>
                      </a:pPr>
                      <a:endParaRPr lang="lv-LV" sz="1400" dirty="0">
                        <a:effectLst/>
                        <a:latin typeface="Verdana" panose="020B0604030504040204" pitchFamily="34" charset="0"/>
                        <a:ea typeface="Verdana" panose="020B0604030504040204" pitchFamily="34" charset="0"/>
                        <a:cs typeface="Verdana" panose="020B0604030504040204" pitchFamily="34" charset="0"/>
                      </a:endParaRPr>
                    </a:p>
                  </a:txBody>
                  <a:tcPr marL="48398" marR="48398" marT="0" marB="0" anchor="ctr"/>
                </a:tc>
                <a:tc>
                  <a:txBody>
                    <a:bodyPr/>
                    <a:lstStyle/>
                    <a:p>
                      <a:pPr algn="just">
                        <a:lnSpc>
                          <a:spcPct val="100000"/>
                        </a:lnSpc>
                        <a:spcAft>
                          <a:spcPts val="0"/>
                        </a:spcAft>
                      </a:pPr>
                      <a:r>
                        <a:rPr lang="lv-LV" sz="1600" kern="1200" dirty="0" smtClean="0">
                          <a:solidFill>
                            <a:schemeClr val="dk1"/>
                          </a:solidFill>
                          <a:effectLst/>
                          <a:latin typeface="Calibri" panose="020F0502020204030204" pitchFamily="34" charset="0"/>
                          <a:ea typeface="+mn-ea"/>
                          <a:cs typeface="+mn-cs"/>
                        </a:rPr>
                        <a:t>Pilna ražošanas cikla nodrošināšanai no primāro lauksaimniecības produktu ražotāja līdz gatavās produkcijas pārstrādātājam, sadarbībā rodot kompleksu ilgtspējīgu risinājumu</a:t>
                      </a:r>
                      <a:endParaRPr lang="lv-LV" sz="1600" kern="1200" dirty="0">
                        <a:solidFill>
                          <a:schemeClr val="dk1"/>
                        </a:solidFill>
                        <a:effectLst/>
                        <a:latin typeface="Calibri" panose="020F0502020204030204" pitchFamily="34" charset="0"/>
                        <a:ea typeface="Verdana" panose="020B0604030504040204" pitchFamily="34" charset="0"/>
                        <a:cs typeface="Verdana" panose="020B0604030504040204" pitchFamily="34" charset="0"/>
                      </a:endParaRPr>
                    </a:p>
                  </a:txBody>
                  <a:tcPr marL="48398" marR="48398" marT="0" marB="0" anchor="ctr"/>
                </a:tc>
                <a:extLst>
                  <a:ext uri="{0D108BD9-81ED-4DB2-BD59-A6C34878D82A}">
                    <a16:rowId xmlns="" xmlns:a16="http://schemas.microsoft.com/office/drawing/2014/main" val="10003"/>
                  </a:ext>
                </a:extLst>
              </a:tr>
              <a:tr h="516836">
                <a:tc>
                  <a:txBody>
                    <a:bodyPr/>
                    <a:lstStyle/>
                    <a:p>
                      <a:pPr algn="ctr">
                        <a:lnSpc>
                          <a:spcPct val="115000"/>
                        </a:lnSpc>
                        <a:spcAft>
                          <a:spcPts val="0"/>
                        </a:spcAft>
                      </a:pPr>
                      <a:endParaRPr lang="lv-LV" sz="1400" dirty="0">
                        <a:effectLst/>
                        <a:latin typeface="Verdana" panose="020B0604030504040204" pitchFamily="34" charset="0"/>
                        <a:ea typeface="Verdana" panose="020B0604030504040204" pitchFamily="34" charset="0"/>
                        <a:cs typeface="Verdana" panose="020B0604030504040204" pitchFamily="34" charset="0"/>
                      </a:endParaRPr>
                    </a:p>
                  </a:txBody>
                  <a:tcPr marL="48398" marR="48398" marT="0" marB="0" anchor="ctr"/>
                </a:tc>
                <a:tc>
                  <a:txBody>
                    <a:bodyPr/>
                    <a:lstStyle/>
                    <a:p>
                      <a:pPr algn="just">
                        <a:lnSpc>
                          <a:spcPct val="100000"/>
                        </a:lnSpc>
                        <a:spcAft>
                          <a:spcPts val="0"/>
                        </a:spcAft>
                      </a:pPr>
                      <a:r>
                        <a:rPr lang="lv-LV" sz="1600" kern="1200" dirty="0" smtClean="0">
                          <a:solidFill>
                            <a:schemeClr val="dk1"/>
                          </a:solidFill>
                          <a:effectLst/>
                          <a:latin typeface="Calibri" panose="020F0502020204030204" pitchFamily="34" charset="0"/>
                          <a:ea typeface="+mn-ea"/>
                          <a:cs typeface="+mn-cs"/>
                        </a:rPr>
                        <a:t>Lauksaimniecības produkcijas pievienotās vērtības radīšanai, izmantojot vietējās izejvielas</a:t>
                      </a:r>
                      <a:endParaRPr lang="lv-LV" sz="1600" kern="1200" dirty="0" smtClean="0">
                        <a:solidFill>
                          <a:schemeClr val="dk1"/>
                        </a:solidFill>
                        <a:effectLst/>
                        <a:latin typeface="Calibri" panose="020F0502020204030204" pitchFamily="34" charset="0"/>
                        <a:ea typeface="Verdana" panose="020B0604030504040204" pitchFamily="34" charset="0"/>
                        <a:cs typeface="Verdana" panose="020B0604030504040204" pitchFamily="34" charset="0"/>
                      </a:endParaRPr>
                    </a:p>
                  </a:txBody>
                  <a:tcPr marL="48398" marR="48398" marT="0" marB="0" anchor="ctr"/>
                </a:tc>
                <a:extLst>
                  <a:ext uri="{0D108BD9-81ED-4DB2-BD59-A6C34878D82A}">
                    <a16:rowId xmlns="" xmlns:a16="http://schemas.microsoft.com/office/drawing/2014/main" val="10004"/>
                  </a:ext>
                </a:extLst>
              </a:tr>
              <a:tr h="847273">
                <a:tc>
                  <a:txBody>
                    <a:bodyPr/>
                    <a:lstStyle/>
                    <a:p>
                      <a:pPr algn="ctr">
                        <a:lnSpc>
                          <a:spcPct val="115000"/>
                        </a:lnSpc>
                        <a:spcAft>
                          <a:spcPts val="0"/>
                        </a:spcAft>
                      </a:pPr>
                      <a:endParaRPr lang="lv-LV" sz="1400" dirty="0">
                        <a:effectLst/>
                        <a:latin typeface="Verdana" panose="020B0604030504040204" pitchFamily="34" charset="0"/>
                        <a:ea typeface="Verdana" panose="020B0604030504040204" pitchFamily="34" charset="0"/>
                        <a:cs typeface="Verdana" panose="020B0604030504040204" pitchFamily="34" charset="0"/>
                      </a:endParaRPr>
                    </a:p>
                  </a:txBody>
                  <a:tcPr marL="48398" marR="48398" marT="0" marB="0" anchor="ctr"/>
                </a:tc>
                <a:tc>
                  <a:txBody>
                    <a:bodyPr/>
                    <a:lstStyle/>
                    <a:p>
                      <a:pPr algn="just">
                        <a:lnSpc>
                          <a:spcPct val="100000"/>
                        </a:lnSpc>
                        <a:spcAft>
                          <a:spcPts val="0"/>
                        </a:spcAft>
                      </a:pPr>
                      <a:r>
                        <a:rPr lang="lv-LV" sz="1600" kern="1200" dirty="0" smtClean="0">
                          <a:solidFill>
                            <a:schemeClr val="dk1"/>
                          </a:solidFill>
                          <a:effectLst/>
                          <a:latin typeface="Calibri" panose="020F0502020204030204" pitchFamily="34" charset="0"/>
                          <a:ea typeface="+mn-ea"/>
                          <a:cs typeface="+mn-cs"/>
                        </a:rPr>
                        <a:t>Ekonomisko rādītāju uzlabošanai lauku saimniecībās vai lauksaimniecības produktu pārstrādes uzņēmumos un privāto mežu apsaimniekošanā, ievērojot ilgtspējīgas attīstības principus</a:t>
                      </a:r>
                      <a:endParaRPr lang="lv-LV" sz="1600" kern="1200" dirty="0" smtClean="0">
                        <a:solidFill>
                          <a:schemeClr val="dk1"/>
                        </a:solidFill>
                        <a:effectLst/>
                        <a:latin typeface="Calibri" panose="020F0502020204030204" pitchFamily="34" charset="0"/>
                        <a:ea typeface="Verdana" panose="020B0604030504040204" pitchFamily="34" charset="0"/>
                        <a:cs typeface="Verdana" panose="020B0604030504040204" pitchFamily="34" charset="0"/>
                      </a:endParaRPr>
                    </a:p>
                  </a:txBody>
                  <a:tcPr marL="48398" marR="48398" marT="0" marB="0" anchor="ctr"/>
                </a:tc>
                <a:extLst>
                  <a:ext uri="{0D108BD9-81ED-4DB2-BD59-A6C34878D82A}">
                    <a16:rowId xmlns="" xmlns:a16="http://schemas.microsoft.com/office/drawing/2014/main" val="10005"/>
                  </a:ext>
                </a:extLst>
              </a:tr>
              <a:tr h="780589">
                <a:tc>
                  <a:txBody>
                    <a:bodyPr/>
                    <a:lstStyle/>
                    <a:p>
                      <a:pPr algn="ctr">
                        <a:lnSpc>
                          <a:spcPct val="115000"/>
                        </a:lnSpc>
                        <a:spcAft>
                          <a:spcPts val="0"/>
                        </a:spcAft>
                      </a:pPr>
                      <a:endParaRPr lang="lv-LV" sz="1400" dirty="0">
                        <a:effectLst/>
                        <a:latin typeface="Verdana" panose="020B0604030504040204" pitchFamily="34" charset="0"/>
                        <a:ea typeface="Verdana" panose="020B0604030504040204" pitchFamily="34" charset="0"/>
                        <a:cs typeface="Verdana" panose="020B0604030504040204" pitchFamily="34" charset="0"/>
                      </a:endParaRPr>
                    </a:p>
                  </a:txBody>
                  <a:tcPr marL="48398" marR="48398" marT="0" marB="0" anchor="ctr"/>
                </a:tc>
                <a:tc>
                  <a:txBody>
                    <a:bodyPr/>
                    <a:lstStyle/>
                    <a:p>
                      <a:pPr algn="just">
                        <a:lnSpc>
                          <a:spcPct val="100000"/>
                        </a:lnSpc>
                        <a:spcAft>
                          <a:spcPts val="0"/>
                        </a:spcAft>
                      </a:pPr>
                      <a:r>
                        <a:rPr lang="lv-LV" sz="1600" kern="1200" dirty="0" smtClean="0">
                          <a:solidFill>
                            <a:schemeClr val="dk1"/>
                          </a:solidFill>
                          <a:effectLst/>
                          <a:latin typeface="Calibri" panose="020F0502020204030204" pitchFamily="34" charset="0"/>
                          <a:ea typeface="+mn-ea"/>
                          <a:cs typeface="+mn-cs"/>
                        </a:rPr>
                        <a:t>Pārtikas un kokmateriālu īsās piegādes ķēdes stiprināšanai, veicinot sadarbību starp vietējiem ražotājiem, lai samazinātu attālumu starp ražotāju un galapatērētāju, kā arī starpnieku skaitu un veicinātu tiešo iegādi no pārtikas ražotāja.</a:t>
                      </a:r>
                      <a:endParaRPr lang="lv-LV" sz="1600" kern="1200" dirty="0" smtClean="0">
                        <a:solidFill>
                          <a:schemeClr val="dk1"/>
                        </a:solidFill>
                        <a:effectLst/>
                        <a:latin typeface="Calibri" panose="020F0502020204030204" pitchFamily="34" charset="0"/>
                        <a:ea typeface="Verdana" panose="020B0604030504040204" pitchFamily="34" charset="0"/>
                        <a:cs typeface="Verdana" panose="020B0604030504040204" pitchFamily="34" charset="0"/>
                      </a:endParaRPr>
                    </a:p>
                  </a:txBody>
                  <a:tcPr marL="48398" marR="48398" marT="0" marB="0" anchor="ctr"/>
                </a:tc>
                <a:extLst>
                  <a:ext uri="{0D108BD9-81ED-4DB2-BD59-A6C34878D82A}">
                    <a16:rowId xmlns="" xmlns:a16="http://schemas.microsoft.com/office/drawing/2014/main" val="1938748380"/>
                  </a:ext>
                </a:extLst>
              </a:tr>
            </a:tbl>
          </a:graphicData>
        </a:graphic>
      </p:graphicFrame>
    </p:spTree>
    <p:extLst>
      <p:ext uri="{BB962C8B-B14F-4D97-AF65-F5344CB8AC3E}">
        <p14:creationId xmlns:p14="http://schemas.microsoft.com/office/powerpoint/2010/main" val="1279371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Virsraksts 1"/>
          <p:cNvSpPr>
            <a:spLocks noGrp="1"/>
          </p:cNvSpPr>
          <p:nvPr>
            <p:ph type="title"/>
          </p:nvPr>
        </p:nvSpPr>
        <p:spPr>
          <a:xfrm>
            <a:off x="1909763" y="0"/>
            <a:ext cx="7478712" cy="658813"/>
          </a:xfrm>
        </p:spPr>
        <p:txBody>
          <a:bodyPr/>
          <a:lstStyle/>
          <a:p>
            <a:r>
              <a:rPr lang="lv-LV" altLang="lv-LV" smtClean="0"/>
              <a:t>Atbalsta apjoms un intensitāte</a:t>
            </a:r>
          </a:p>
        </p:txBody>
      </p:sp>
      <p:sp>
        <p:nvSpPr>
          <p:cNvPr id="29699" name="Slaida numura vietturis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9B0111-F56B-47D8-BF57-0FE53357C7CA}" type="slidenum">
              <a:rPr lang="en-US" altLang="en-US" smtClean="0"/>
              <a:pPr/>
              <a:t>11</a:t>
            </a:fld>
            <a:endParaRPr lang="en-US" altLang="en-US" smtClean="0"/>
          </a:p>
        </p:txBody>
      </p:sp>
      <p:graphicFrame>
        <p:nvGraphicFramePr>
          <p:cNvPr id="3" name="Tabula 2"/>
          <p:cNvGraphicFramePr>
            <a:graphicFrameLocks noGrp="1"/>
          </p:cNvGraphicFramePr>
          <p:nvPr>
            <p:extLst>
              <p:ext uri="{D42A27DB-BD31-4B8C-83A1-F6EECF244321}">
                <p14:modId xmlns:p14="http://schemas.microsoft.com/office/powerpoint/2010/main" val="393767380"/>
              </p:ext>
            </p:extLst>
          </p:nvPr>
        </p:nvGraphicFramePr>
        <p:xfrm>
          <a:off x="104775" y="444138"/>
          <a:ext cx="8926013" cy="6714067"/>
        </p:xfrm>
        <a:graphic>
          <a:graphicData uri="http://schemas.openxmlformats.org/drawingml/2006/table">
            <a:tbl>
              <a:tblPr/>
              <a:tblGrid>
                <a:gridCol w="725559">
                  <a:extLst>
                    <a:ext uri="{9D8B030D-6E8A-4147-A177-3AD203B41FA5}">
                      <a16:colId xmlns="" xmlns:a16="http://schemas.microsoft.com/office/drawing/2014/main" val="20000"/>
                    </a:ext>
                  </a:extLst>
                </a:gridCol>
                <a:gridCol w="2202261">
                  <a:extLst>
                    <a:ext uri="{9D8B030D-6E8A-4147-A177-3AD203B41FA5}">
                      <a16:colId xmlns="" xmlns:a16="http://schemas.microsoft.com/office/drawing/2014/main" val="20001"/>
                    </a:ext>
                  </a:extLst>
                </a:gridCol>
                <a:gridCol w="1396289">
                  <a:extLst>
                    <a:ext uri="{9D8B030D-6E8A-4147-A177-3AD203B41FA5}">
                      <a16:colId xmlns="" xmlns:a16="http://schemas.microsoft.com/office/drawing/2014/main" val="20002"/>
                    </a:ext>
                  </a:extLst>
                </a:gridCol>
                <a:gridCol w="1166660">
                  <a:extLst>
                    <a:ext uri="{9D8B030D-6E8A-4147-A177-3AD203B41FA5}">
                      <a16:colId xmlns="" xmlns:a16="http://schemas.microsoft.com/office/drawing/2014/main" val="20003"/>
                    </a:ext>
                  </a:extLst>
                </a:gridCol>
                <a:gridCol w="3435244">
                  <a:extLst>
                    <a:ext uri="{9D8B030D-6E8A-4147-A177-3AD203B41FA5}">
                      <a16:colId xmlns="" xmlns:a16="http://schemas.microsoft.com/office/drawing/2014/main" val="20004"/>
                    </a:ext>
                  </a:extLst>
                </a:gridCol>
              </a:tblGrid>
              <a:tr h="888273">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Kods</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Pasākums/</a:t>
                      </a:r>
                    </a:p>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smtClean="0">
                          <a:ln>
                            <a:noFill/>
                          </a:ln>
                          <a:solidFill>
                            <a:srgbClr val="FFFFFF"/>
                          </a:solidFill>
                          <a:effectLst/>
                          <a:latin typeface="Calibri" panose="020F0502020204030204" pitchFamily="34" charset="0"/>
                          <a:cs typeface="Arial" panose="020B0604020202020204" pitchFamily="34" charset="0"/>
                        </a:rPr>
                        <a:t>aktivitāte</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Sabiedriskais finansējums, EUR</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Attiecināmo izmaksu summas, EUR</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smtClean="0">
                          <a:ln>
                            <a:noFill/>
                          </a:ln>
                          <a:solidFill>
                            <a:srgbClr val="FFFFFF"/>
                          </a:solidFill>
                          <a:effectLst/>
                          <a:latin typeface="Calibri" panose="020F0502020204030204" pitchFamily="34" charset="0"/>
                          <a:cs typeface="Arial" panose="020B0604020202020204" pitchFamily="34" charset="0"/>
                        </a:rPr>
                        <a:t>Intensitāte</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extLst>
                  <a:ext uri="{0D108BD9-81ED-4DB2-BD59-A6C34878D82A}">
                    <a16:rowId xmlns="" xmlns:a16="http://schemas.microsoft.com/office/drawing/2014/main" val="10000"/>
                  </a:ext>
                </a:extLst>
              </a:tr>
              <a:tr h="304796">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M16</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Sadarbība</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19 663 034</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77933C"/>
                    </a:solidFill>
                  </a:tcPr>
                </a:tc>
                <a:extLst>
                  <a:ext uri="{0D108BD9-81ED-4DB2-BD59-A6C34878D82A}">
                    <a16:rowId xmlns="" xmlns:a16="http://schemas.microsoft.com/office/drawing/2014/main" val="10001"/>
                  </a:ext>
                </a:extLst>
              </a:tr>
              <a:tr h="1777359">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M16.1</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Atbalsts EIP lauksaimniecības ražīguma un ilgtspējas darba grupas projektu īstenošanai - </a:t>
                      </a:r>
                      <a:r>
                        <a:rPr kumimoji="0" lang="lv-LV" altLang="lv-LV" sz="14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nozares attīstībai ar uzsvaru uz inovāciju </a:t>
                      </a:r>
                    </a:p>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6 685 500</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500 000</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marL="285750" indent="-285750">
                        <a:spcBef>
                          <a:spcPct val="20000"/>
                        </a:spcBef>
                        <a:buFont typeface="Arial" panose="020B0604020202020204" pitchFamily="34" charset="0"/>
                        <a:defRPr sz="2900">
                          <a:solidFill>
                            <a:schemeClr val="tx1"/>
                          </a:solidFill>
                          <a:latin typeface="Times New Roman" panose="02020603050405020304" pitchFamily="18" charset="0"/>
                        </a:defRPr>
                      </a:lvl1pPr>
                      <a:lvl2pPr marL="754063" indent="-285750">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 typeface="Wingdings" panose="05000000000000000000" pitchFamily="2" charset="2"/>
                        <a:buNone/>
                        <a:tabLst/>
                      </a:pPr>
                      <a:r>
                        <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a:t>
                      </a:r>
                      <a:r>
                        <a:rPr kumimoji="0" lang="lv-LV" altLang="lv-LV" sz="1400" b="1"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90%</a:t>
                      </a:r>
                    </a:p>
                    <a:p>
                      <a:pPr marL="0" marR="0" lvl="0" indent="0" algn="l" defTabSz="938213"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p>
                      <a:pPr marL="285750" marR="0" lvl="0" indent="-285750" algn="just" defTabSz="938213" rtl="0" eaLnBrk="1" fontAlgn="base" latinLnBrk="0" hangingPunct="1">
                        <a:lnSpc>
                          <a:spcPct val="80000"/>
                        </a:lnSpc>
                        <a:spcBef>
                          <a:spcPct val="0"/>
                        </a:spcBef>
                        <a:spcAft>
                          <a:spcPct val="0"/>
                        </a:spcAft>
                        <a:buClrTx/>
                        <a:buSzTx/>
                        <a:buFont typeface="Wingdings" panose="05000000000000000000" pitchFamily="2" charset="2"/>
                        <a:buChar char="§"/>
                        <a:tabLst/>
                      </a:pPr>
                      <a:r>
                        <a:rPr kumimoji="0" lang="lv-LV" altLang="lv-LV" sz="1400" b="1"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ja</a:t>
                      </a:r>
                      <a:r>
                        <a:rPr lang="lv-LV" sz="1400" kern="1200" dirty="0" smtClean="0">
                          <a:solidFill>
                            <a:schemeClr val="tx1"/>
                          </a:solidFill>
                          <a:effectLst/>
                          <a:latin typeface="Calibri" panose="020F0502020204030204" pitchFamily="34" charset="0"/>
                          <a:ea typeface="+mn-ea"/>
                          <a:cs typeface="+mn-cs"/>
                        </a:rPr>
                        <a:t>, īstenojot projektu, </a:t>
                      </a:r>
                      <a:r>
                        <a:rPr lang="lv-LV" sz="1400" b="1" kern="1200" dirty="0" smtClean="0">
                          <a:solidFill>
                            <a:schemeClr val="tx1"/>
                          </a:solidFill>
                          <a:effectLst/>
                          <a:latin typeface="Calibri" panose="020F0502020204030204" pitchFamily="34" charset="0"/>
                          <a:ea typeface="+mn-ea"/>
                          <a:cs typeface="+mn-cs"/>
                        </a:rPr>
                        <a:t>iegādājas vai iegulda kapitālu produktīvās investīcijās</a:t>
                      </a:r>
                      <a:r>
                        <a:rPr lang="lv-LV" sz="1400" kern="1200" dirty="0" smtClean="0">
                          <a:solidFill>
                            <a:schemeClr val="tx1"/>
                          </a:solidFill>
                          <a:effectLst/>
                          <a:latin typeface="Calibri" panose="020F0502020204030204" pitchFamily="34" charset="0"/>
                          <a:ea typeface="+mn-ea"/>
                          <a:cs typeface="+mn-cs"/>
                        </a:rPr>
                        <a:t>, tiek </a:t>
                      </a:r>
                      <a:r>
                        <a:rPr lang="lv-LV" sz="1400" b="1" kern="1200" dirty="0" smtClean="0">
                          <a:solidFill>
                            <a:schemeClr val="tx1"/>
                          </a:solidFill>
                          <a:effectLst/>
                          <a:latin typeface="Calibri" panose="020F0502020204030204" pitchFamily="34" charset="0"/>
                          <a:ea typeface="+mn-ea"/>
                          <a:cs typeface="+mn-cs"/>
                        </a:rPr>
                        <a:t>piemērota</a:t>
                      </a:r>
                      <a:r>
                        <a:rPr lang="lv-LV" sz="1400" kern="1200" dirty="0" smtClean="0">
                          <a:solidFill>
                            <a:schemeClr val="tx1"/>
                          </a:solidFill>
                          <a:effectLst/>
                          <a:latin typeface="Calibri" panose="020F0502020204030204" pitchFamily="34" charset="0"/>
                          <a:ea typeface="+mn-ea"/>
                          <a:cs typeface="+mn-cs"/>
                        </a:rPr>
                        <a:t> atbalsta </a:t>
                      </a:r>
                      <a:r>
                        <a:rPr lang="lv-LV" sz="1400" b="1" kern="1200" dirty="0" smtClean="0">
                          <a:solidFill>
                            <a:schemeClr val="tx1"/>
                          </a:solidFill>
                          <a:effectLst/>
                          <a:latin typeface="Calibri" panose="020F0502020204030204" pitchFamily="34" charset="0"/>
                          <a:ea typeface="+mn-ea"/>
                          <a:cs typeface="+mn-cs"/>
                        </a:rPr>
                        <a:t>intensitāte</a:t>
                      </a:r>
                      <a:r>
                        <a:rPr lang="lv-LV" sz="1400" kern="1200" dirty="0" smtClean="0">
                          <a:solidFill>
                            <a:schemeClr val="tx1"/>
                          </a:solidFill>
                          <a:effectLst/>
                          <a:latin typeface="Calibri" panose="020F0502020204030204" pitchFamily="34" charset="0"/>
                          <a:ea typeface="+mn-ea"/>
                          <a:cs typeface="+mn-cs"/>
                        </a:rPr>
                        <a:t> un valsts atbalsta normas, kas noteiktas normatīvajos aktos par atbalsta piešķiršanu atklātu projektu konkursu veidā pasākumam „Ieguldījumi materiālajos aktīvos” (</a:t>
                      </a:r>
                      <a:r>
                        <a:rPr lang="lv-LV" sz="1400" b="1" kern="1200" dirty="0" smtClean="0">
                          <a:solidFill>
                            <a:schemeClr val="tx1"/>
                          </a:solidFill>
                          <a:effectLst/>
                          <a:latin typeface="Calibri" panose="020F0502020204030204" pitchFamily="34" charset="0"/>
                          <a:ea typeface="+mn-ea"/>
                          <a:cs typeface="+mn-cs"/>
                        </a:rPr>
                        <a:t>IMA</a:t>
                      </a:r>
                      <a:r>
                        <a:rPr lang="lv-LV" sz="1400" kern="1200" dirty="0" smtClean="0">
                          <a:solidFill>
                            <a:schemeClr val="tx1"/>
                          </a:solidFill>
                          <a:effectLst/>
                          <a:latin typeface="Calibri" panose="020F0502020204030204" pitchFamily="34" charset="0"/>
                          <a:ea typeface="+mn-ea"/>
                          <a:cs typeface="+mn-cs"/>
                        </a:rPr>
                        <a:t>). </a:t>
                      </a:r>
                    </a:p>
                    <a:p>
                      <a:pPr marL="0" marR="0" lvl="0" indent="0" algn="just" defTabSz="938213" rtl="0" eaLnBrk="1" fontAlgn="base" latinLnBrk="0" hangingPunct="1">
                        <a:lnSpc>
                          <a:spcPct val="80000"/>
                        </a:lnSpc>
                        <a:spcBef>
                          <a:spcPct val="0"/>
                        </a:spcBef>
                        <a:spcAft>
                          <a:spcPct val="0"/>
                        </a:spcAft>
                        <a:buClrTx/>
                        <a:buSzTx/>
                        <a:buFont typeface="Wingdings" panose="05000000000000000000" pitchFamily="2" charset="2"/>
                        <a:buNone/>
                        <a:tabLst/>
                      </a:pPr>
                      <a:r>
                        <a:rPr lang="lv-LV" sz="1400" kern="1200" dirty="0" smtClean="0">
                          <a:solidFill>
                            <a:schemeClr val="tx1"/>
                          </a:solidFill>
                          <a:effectLst/>
                          <a:latin typeface="Calibri" panose="020F0502020204030204" pitchFamily="34" charset="0"/>
                          <a:ea typeface="+mn-ea"/>
                          <a:cs typeface="+mn-cs"/>
                        </a:rPr>
                        <a:t>       </a:t>
                      </a:r>
                      <a:r>
                        <a:rPr lang="lv-LV" sz="1400" b="1" kern="1200" dirty="0" smtClean="0">
                          <a:solidFill>
                            <a:schemeClr val="tx1"/>
                          </a:solidFill>
                          <a:effectLst/>
                          <a:latin typeface="Calibri" panose="020F0502020204030204" pitchFamily="34" charset="0"/>
                          <a:ea typeface="+mn-ea"/>
                          <a:cs typeface="+mn-cs"/>
                        </a:rPr>
                        <a:t>+ 10 % papildu intensitāte</a:t>
                      </a:r>
                      <a:endParaRPr kumimoji="0" lang="lv-LV" altLang="lv-LV" sz="1400" b="1"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 xmlns:a16="http://schemas.microsoft.com/office/drawing/2014/main" val="10002"/>
                  </a:ext>
                </a:extLst>
              </a:tr>
              <a:tr h="1753970">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M16.2</a:t>
                      </a:r>
                    </a:p>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Atbalsts jaunu produktu, metožu, procesu un tehnoloģiju izstrādei – </a:t>
                      </a:r>
                      <a:r>
                        <a:rPr kumimoji="0" lang="lv-LV" altLang="lv-LV" sz="14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rPr>
                        <a:t>sadarbība attīstībai uzņēmuma līmenī</a:t>
                      </a:r>
                      <a:endParaRPr kumimoji="0" lang="en-US" altLang="lv-LV" sz="1400" b="0" i="0" u="none" strike="noStrike" cap="none" normalizeH="0" baseline="0" smtClean="0">
                        <a:ln>
                          <a:noFill/>
                        </a:ln>
                        <a:solidFill>
                          <a:srgbClr val="FF0000"/>
                        </a:solidFill>
                        <a:effectLst/>
                        <a:latin typeface="Calibri" panose="020F0502020204030204" pitchFamily="34" charset="0"/>
                        <a:cs typeface="Arial" panose="020B0604020202020204" pitchFamily="34" charset="0"/>
                      </a:endParaRPr>
                    </a:p>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smtClean="0">
                          <a:ln>
                            <a:noFill/>
                          </a:ln>
                          <a:solidFill>
                            <a:srgbClr val="000000"/>
                          </a:solidFill>
                          <a:effectLst/>
                          <a:latin typeface="Calibri" panose="020F0502020204030204" pitchFamily="34" charset="0"/>
                          <a:cs typeface="Arial" panose="020B0604020202020204" pitchFamily="34" charset="0"/>
                        </a:rPr>
                        <a:t>11 600 000</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100 000</a:t>
                      </a: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marL="754063" indent="-285750">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90%</a:t>
                      </a:r>
                    </a:p>
                    <a:p>
                      <a:pPr marL="36000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p>
                      <a:pPr marL="360000" marR="0" lvl="0" indent="0" algn="just" defTabSz="938213" rtl="0" eaLnBrk="1" fontAlgn="base" latinLnBrk="0" hangingPunct="1">
                        <a:lnSpc>
                          <a:spcPct val="80000"/>
                        </a:lnSpc>
                        <a:spcBef>
                          <a:spcPct val="0"/>
                        </a:spcBef>
                        <a:spcAft>
                          <a:spcPct val="0"/>
                        </a:spcAft>
                        <a:buClrTx/>
                        <a:buSzTx/>
                        <a:buFont typeface="Wingdings" panose="05000000000000000000" pitchFamily="2" charset="2"/>
                        <a:buChar char="§"/>
                        <a:tabLst/>
                      </a:pPr>
                      <a:r>
                        <a:rPr kumimoji="0" lang="lv-LV" altLang="lv-LV" sz="1400" b="1"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rPr>
                        <a:t>      ja</a:t>
                      </a:r>
                      <a:r>
                        <a:rPr lang="lv-LV" sz="1400" kern="1200" dirty="0" smtClean="0">
                          <a:solidFill>
                            <a:schemeClr val="tx1"/>
                          </a:solidFill>
                          <a:effectLst/>
                          <a:latin typeface="Calibri" panose="020F0502020204030204" pitchFamily="34" charset="0"/>
                          <a:ea typeface="+mn-ea"/>
                          <a:cs typeface="+mn-cs"/>
                        </a:rPr>
                        <a:t>, īstenojot projektu, </a:t>
                      </a:r>
                      <a:r>
                        <a:rPr lang="lv-LV" sz="1400" b="1" kern="1200" dirty="0" smtClean="0">
                          <a:solidFill>
                            <a:schemeClr val="tx1"/>
                          </a:solidFill>
                          <a:effectLst/>
                          <a:latin typeface="Calibri" panose="020F0502020204030204" pitchFamily="34" charset="0"/>
                          <a:ea typeface="+mn-ea"/>
                          <a:cs typeface="+mn-cs"/>
                        </a:rPr>
                        <a:t>iegādājas vai iegulda kapitālu produktīvās investīcijās</a:t>
                      </a:r>
                      <a:r>
                        <a:rPr lang="lv-LV" sz="1400" kern="1200" dirty="0" smtClean="0">
                          <a:solidFill>
                            <a:schemeClr val="tx1"/>
                          </a:solidFill>
                          <a:effectLst/>
                          <a:latin typeface="Calibri" panose="020F0502020204030204" pitchFamily="34" charset="0"/>
                          <a:ea typeface="+mn-ea"/>
                          <a:cs typeface="+mn-cs"/>
                        </a:rPr>
                        <a:t>, tiek piemērota atbalsta </a:t>
                      </a:r>
                      <a:r>
                        <a:rPr lang="lv-LV" sz="1400" b="1" kern="1200" dirty="0" smtClean="0">
                          <a:solidFill>
                            <a:schemeClr val="tx1"/>
                          </a:solidFill>
                          <a:effectLst/>
                          <a:latin typeface="Calibri" panose="020F0502020204030204" pitchFamily="34" charset="0"/>
                          <a:ea typeface="+mn-ea"/>
                          <a:cs typeface="+mn-cs"/>
                        </a:rPr>
                        <a:t>intensitāte</a:t>
                      </a:r>
                      <a:r>
                        <a:rPr lang="lv-LV" sz="1400" kern="1200" dirty="0" smtClean="0">
                          <a:solidFill>
                            <a:schemeClr val="tx1"/>
                          </a:solidFill>
                          <a:effectLst/>
                          <a:latin typeface="Calibri" panose="020F0502020204030204" pitchFamily="34" charset="0"/>
                          <a:ea typeface="+mn-ea"/>
                          <a:cs typeface="+mn-cs"/>
                        </a:rPr>
                        <a:t> un valsts atbalsta normas, kas noteiktas normatīvajos aktos par atbalsta piešķiršanu atklātu projektu konkursu veidā pasākumam „Ieguldījumi materiālajos aktīvos” </a:t>
                      </a:r>
                      <a:r>
                        <a:rPr lang="lv-LV" sz="1400" b="1" kern="1200" dirty="0" smtClean="0">
                          <a:solidFill>
                            <a:schemeClr val="tx1"/>
                          </a:solidFill>
                          <a:effectLst/>
                          <a:latin typeface="Calibri" panose="020F0502020204030204" pitchFamily="34" charset="0"/>
                          <a:ea typeface="+mn-ea"/>
                          <a:cs typeface="+mn-cs"/>
                        </a:rPr>
                        <a:t>(IMA)</a:t>
                      </a:r>
                      <a:r>
                        <a:rPr lang="lv-LV" sz="1400" kern="1200" dirty="0" smtClean="0">
                          <a:solidFill>
                            <a:schemeClr val="tx1"/>
                          </a:solidFill>
                          <a:effectLst/>
                          <a:latin typeface="Calibri" panose="020F0502020204030204" pitchFamily="34" charset="0"/>
                          <a:ea typeface="+mn-ea"/>
                          <a:cs typeface="+mn-cs"/>
                        </a:rPr>
                        <a:t>.</a:t>
                      </a:r>
                      <a:endPar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 xmlns:a16="http://schemas.microsoft.com/office/drawing/2014/main" val="10003"/>
                  </a:ext>
                </a:extLst>
              </a:tr>
              <a:tr h="135569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defRPr>
                      </a:lvl1pPr>
                      <a:lvl2pPr>
                        <a:spcBef>
                          <a:spcPct val="20000"/>
                        </a:spcBef>
                        <a:buFont typeface="Arial" panose="020B0604020202020204" pitchFamily="34" charset="0"/>
                        <a:defRPr sz="2500">
                          <a:solidFill>
                            <a:schemeClr val="tx1"/>
                          </a:solidFill>
                          <a:latin typeface="Times New Roman" panose="02020603050405020304" pitchFamily="18" charset="0"/>
                        </a:defRPr>
                      </a:lvl2pPr>
                      <a:lvl3pPr>
                        <a:spcBef>
                          <a:spcPct val="20000"/>
                        </a:spcBef>
                        <a:buFont typeface="Arial" panose="020B0604020202020204" pitchFamily="34" charset="0"/>
                        <a:defRPr sz="2100">
                          <a:solidFill>
                            <a:schemeClr val="tx1"/>
                          </a:solidFill>
                          <a:latin typeface="Times New Roman" panose="02020603050405020304" pitchFamily="18" charset="0"/>
                        </a:defRPr>
                      </a:lvl3pPr>
                      <a:lvl4pPr>
                        <a:spcBef>
                          <a:spcPct val="20000"/>
                        </a:spcBef>
                        <a:buFont typeface="Arial" panose="020B0604020202020204" pitchFamily="34" charset="0"/>
                        <a:defRPr sz="1700">
                          <a:solidFill>
                            <a:schemeClr val="tx1"/>
                          </a:solidFill>
                          <a:latin typeface="Times New Roman" panose="02020603050405020304" pitchFamily="18" charset="0"/>
                        </a:defRPr>
                      </a:lvl4pPr>
                      <a:lvl5pPr>
                        <a:spcBef>
                          <a:spcPct val="20000"/>
                        </a:spcBef>
                        <a:buFont typeface="Arial" panose="020B0604020202020204" pitchFamily="34" charset="0"/>
                        <a:defRPr sz="1700">
                          <a:solidFill>
                            <a:schemeClr val="tx1"/>
                          </a:solidFill>
                          <a:latin typeface="Times New Roman" panose="02020603050405020304" pitchFamily="18" charset="0"/>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defRPr>
                      </a:lvl9p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1" i="0" u="none" strike="noStrike" cap="none" normalizeH="0" baseline="0" dirty="0" smtClean="0">
                        <a:ln>
                          <a:noFill/>
                        </a:ln>
                        <a:solidFill>
                          <a:srgbClr val="000000"/>
                        </a:solidFill>
                        <a:effectLst/>
                        <a:latin typeface="Calibri" panose="020F0502020204030204" pitchFamily="34" charset="0"/>
                        <a:cs typeface="Arial" panose="020B0604020202020204" pitchFamily="34" charset="0"/>
                      </a:endParaRPr>
                    </a:p>
                  </a:txBody>
                  <a:tcPr marL="91448" marR="91448"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Virsraksts 1"/>
          <p:cNvSpPr>
            <a:spLocks noGrp="1"/>
          </p:cNvSpPr>
          <p:nvPr>
            <p:ph type="title"/>
          </p:nvPr>
        </p:nvSpPr>
        <p:spPr>
          <a:xfrm>
            <a:off x="1863725" y="152399"/>
            <a:ext cx="6735763" cy="1302913"/>
          </a:xfrm>
        </p:spPr>
        <p:txBody>
          <a:bodyPr>
            <a:normAutofit fontScale="90000"/>
          </a:bodyPr>
          <a:lstStyle/>
          <a:p>
            <a:pPr algn="ctr"/>
            <a:r>
              <a:rPr lang="lv-LV" altLang="lv-LV" sz="3600" dirty="0" smtClean="0">
                <a:latin typeface="Calibri" panose="020F0502020204030204" pitchFamily="34" charset="0"/>
              </a:rPr>
              <a:t>Sadarbība – 16.2.apakšpasākums</a:t>
            </a:r>
            <a:br>
              <a:rPr lang="lv-LV" altLang="lv-LV" sz="3600" dirty="0" smtClean="0">
                <a:latin typeface="Calibri" panose="020F0502020204030204" pitchFamily="34" charset="0"/>
              </a:rPr>
            </a:br>
            <a:r>
              <a:rPr lang="lv-LV" sz="2700" dirty="0">
                <a:solidFill>
                  <a:srgbClr val="FF0000"/>
                </a:solidFill>
                <a:latin typeface="Calibri" panose="020F0502020204030204" pitchFamily="34" charset="0"/>
              </a:rPr>
              <a:t>Jauns produkts, metode, process vai tehnoloģija vismaz </a:t>
            </a:r>
            <a:r>
              <a:rPr lang="lv-LV" sz="2700" u="sng" dirty="0">
                <a:solidFill>
                  <a:srgbClr val="FF0000"/>
                </a:solidFill>
                <a:latin typeface="Calibri" panose="020F0502020204030204" pitchFamily="34" charset="0"/>
              </a:rPr>
              <a:t>uzņēmuma līmenī</a:t>
            </a:r>
            <a:endParaRPr lang="lv-LV" altLang="lv-LV" sz="2700" dirty="0" smtClean="0">
              <a:solidFill>
                <a:srgbClr val="FF0000"/>
              </a:solidFill>
            </a:endParaRPr>
          </a:p>
        </p:txBody>
      </p:sp>
      <p:sp>
        <p:nvSpPr>
          <p:cNvPr id="27651" name="Slaida numura vietturis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83A2AF9-3FA7-4290-B1BE-BA7F1D7C183F}" type="slidenum">
              <a:rPr lang="en-US" altLang="en-US" smtClean="0"/>
              <a:pPr/>
              <a:t>12</a:t>
            </a:fld>
            <a:endParaRPr lang="en-US" altLang="en-US" dirty="0" smtClean="0"/>
          </a:p>
        </p:txBody>
      </p:sp>
      <p:graphicFrame>
        <p:nvGraphicFramePr>
          <p:cNvPr id="7" name="Shēma 6"/>
          <p:cNvGraphicFramePr/>
          <p:nvPr>
            <p:extLst/>
          </p:nvPr>
        </p:nvGraphicFramePr>
        <p:xfrm>
          <a:off x="211628" y="1455313"/>
          <a:ext cx="6901960" cy="2840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654" name="TextBox 8"/>
          <p:cNvSpPr txBox="1">
            <a:spLocks noChangeArrowheads="1"/>
          </p:cNvSpPr>
          <p:nvPr/>
        </p:nvSpPr>
        <p:spPr bwMode="auto">
          <a:xfrm>
            <a:off x="605439" y="2531323"/>
            <a:ext cx="9271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2400" b="1" dirty="0">
                <a:latin typeface="Calibri" panose="020F0502020204030204" pitchFamily="34" charset="0"/>
              </a:rPr>
              <a:t>16.2.</a:t>
            </a:r>
          </a:p>
        </p:txBody>
      </p:sp>
      <p:sp>
        <p:nvSpPr>
          <p:cNvPr id="14" name="Labā bultiņa 13"/>
          <p:cNvSpPr/>
          <p:nvPr/>
        </p:nvSpPr>
        <p:spPr>
          <a:xfrm>
            <a:off x="7054571" y="2232873"/>
            <a:ext cx="439737" cy="596900"/>
          </a:xfrm>
          <a:prstGeom prst="rightArrow">
            <a:avLst/>
          </a:prstGeom>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lv-LV"/>
          </a:p>
        </p:txBody>
      </p:sp>
      <p:sp>
        <p:nvSpPr>
          <p:cNvPr id="16" name="Taisnstūris ar noapaļotiem stūriem 15"/>
          <p:cNvSpPr/>
          <p:nvPr/>
        </p:nvSpPr>
        <p:spPr>
          <a:xfrm>
            <a:off x="7553325" y="2026498"/>
            <a:ext cx="1449007" cy="100965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lv-LV" sz="2400" dirty="0">
                <a:latin typeface="Calibri" panose="020F0502020204030204" pitchFamily="34" charset="0"/>
              </a:rPr>
              <a:t>Vismaz </a:t>
            </a:r>
            <a:r>
              <a:rPr lang="lv-LV" sz="2400" dirty="0">
                <a:solidFill>
                  <a:srgbClr val="C00000"/>
                </a:solidFill>
                <a:latin typeface="Calibri" panose="020F0502020204030204" pitchFamily="34" charset="0"/>
              </a:rPr>
              <a:t>2 partneri</a:t>
            </a:r>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8663" y="1241604"/>
            <a:ext cx="3535363"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Прямоугольник 17"/>
          <p:cNvSpPr/>
          <p:nvPr/>
        </p:nvSpPr>
        <p:spPr>
          <a:xfrm>
            <a:off x="741363" y="3915177"/>
            <a:ext cx="4938220" cy="523220"/>
          </a:xfrm>
          <a:prstGeom prst="rect">
            <a:avLst/>
          </a:prstGeom>
        </p:spPr>
        <p:txBody>
          <a:bodyPr wrap="square">
            <a:spAutoFit/>
          </a:bodyPr>
          <a:lstStyle/>
          <a:p>
            <a:r>
              <a:rPr lang="lv-LV" sz="2800" b="1" dirty="0">
                <a:latin typeface="Calibri" panose="020F0502020204030204" pitchFamily="34" charset="0"/>
              </a:rPr>
              <a:t>Tiks atbalstīti </a:t>
            </a:r>
            <a:r>
              <a:rPr lang="lv-LV" sz="2800" b="1" dirty="0" smtClean="0">
                <a:latin typeface="Calibri" panose="020F0502020204030204" pitchFamily="34" charset="0"/>
              </a:rPr>
              <a:t>projekti:</a:t>
            </a:r>
            <a:endParaRPr lang="lv-LV" sz="2800" dirty="0">
              <a:latin typeface="Calibri" panose="020F0502020204030204" pitchFamily="34" charset="0"/>
            </a:endParaRPr>
          </a:p>
        </p:txBody>
      </p:sp>
      <p:sp>
        <p:nvSpPr>
          <p:cNvPr id="19" name="Прямоугольник 18"/>
          <p:cNvSpPr/>
          <p:nvPr/>
        </p:nvSpPr>
        <p:spPr>
          <a:xfrm>
            <a:off x="320404" y="4482460"/>
            <a:ext cx="6954036" cy="2123658"/>
          </a:xfrm>
          <a:prstGeom prst="rect">
            <a:avLst/>
          </a:prstGeom>
        </p:spPr>
        <p:txBody>
          <a:bodyPr wrap="square">
            <a:spAutoFit/>
          </a:bodyPr>
          <a:lstStyle/>
          <a:p>
            <a:pPr marL="285750" indent="-285750" algn="just">
              <a:buFont typeface="Wingdings" panose="05000000000000000000" pitchFamily="2" charset="2"/>
              <a:buChar char="ü"/>
            </a:pPr>
            <a:r>
              <a:rPr lang="lv-LV" sz="2200" b="1" dirty="0">
                <a:latin typeface="Calibri" panose="020F0502020204030204" pitchFamily="34" charset="0"/>
              </a:rPr>
              <a:t>kas paredz jaunradītus risinājumus </a:t>
            </a:r>
            <a:r>
              <a:rPr lang="lv-LV" sz="2200" b="1" u="sng" dirty="0">
                <a:latin typeface="Calibri" panose="020F0502020204030204" pitchFamily="34" charset="0"/>
              </a:rPr>
              <a:t>uzņēmuma </a:t>
            </a:r>
            <a:r>
              <a:rPr lang="lv-LV" sz="2200" b="1" u="sng" dirty="0" smtClean="0">
                <a:latin typeface="Calibri" panose="020F0502020204030204" pitchFamily="34" charset="0"/>
              </a:rPr>
              <a:t>līmenī </a:t>
            </a:r>
            <a:r>
              <a:rPr lang="lv-LV" sz="2200" b="1" dirty="0" smtClean="0">
                <a:latin typeface="Calibri" panose="020F0502020204030204" pitchFamily="34" charset="0"/>
              </a:rPr>
              <a:t>(</a:t>
            </a:r>
            <a:r>
              <a:rPr lang="lv-LV" sz="2200" b="1" dirty="0" smtClean="0">
                <a:solidFill>
                  <a:srgbClr val="FF0000"/>
                </a:solidFill>
                <a:latin typeface="Calibri" panose="020F0502020204030204" pitchFamily="34" charset="0"/>
              </a:rPr>
              <a:t>jauni produkti, metodes, procesi vai tehnoloģijas</a:t>
            </a:r>
            <a:r>
              <a:rPr lang="lv-LV" sz="2200" b="1" dirty="0" smtClean="0">
                <a:latin typeface="Calibri" panose="020F0502020204030204" pitchFamily="34" charset="0"/>
              </a:rPr>
              <a:t>)</a:t>
            </a:r>
            <a:endParaRPr lang="lv-LV" sz="2200" b="1" dirty="0">
              <a:latin typeface="Calibri" panose="020F0502020204030204" pitchFamily="34" charset="0"/>
            </a:endParaRPr>
          </a:p>
          <a:p>
            <a:pPr marL="285750" indent="-285750" algn="just">
              <a:buFont typeface="Wingdings" panose="05000000000000000000" pitchFamily="2" charset="2"/>
              <a:buChar char="ü"/>
            </a:pPr>
            <a:r>
              <a:rPr lang="lv-LV" sz="2200" b="1" dirty="0" smtClean="0">
                <a:latin typeface="Calibri" panose="020F0502020204030204" pitchFamily="34" charset="0"/>
              </a:rPr>
              <a:t>piedāvā risinājumu, ko varēs izmantot arī nozarē vai sektoros</a:t>
            </a:r>
          </a:p>
          <a:p>
            <a:pPr marL="285750" indent="-285750" algn="just">
              <a:buFont typeface="Wingdings" panose="05000000000000000000" pitchFamily="2" charset="2"/>
              <a:buChar char="ü"/>
            </a:pPr>
            <a:r>
              <a:rPr lang="lv-LV" sz="2200" b="1" dirty="0" smtClean="0">
                <a:latin typeface="Calibri" panose="020F0502020204030204" pitchFamily="34" charset="0"/>
              </a:rPr>
              <a:t>kas ietekmē uz pilna ražošanas ciklu attīstību (ietver primāro ražošanu un pārtsrādi)</a:t>
            </a:r>
          </a:p>
        </p:txBody>
      </p:sp>
      <p:sp>
        <p:nvSpPr>
          <p:cNvPr id="20" name="Taisnstūris ar noapaļotiem stūriem 6"/>
          <p:cNvSpPr/>
          <p:nvPr/>
        </p:nvSpPr>
        <p:spPr>
          <a:xfrm>
            <a:off x="7353813" y="3708609"/>
            <a:ext cx="1648519" cy="1547702"/>
          </a:xfrm>
          <a:prstGeom prst="round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b="1" dirty="0" smtClean="0">
                <a:solidFill>
                  <a:schemeClr val="tx1"/>
                </a:solidFill>
                <a:latin typeface="Calibri" panose="020F0502020204030204" pitchFamily="34" charset="0"/>
              </a:rPr>
              <a:t>Priekšroka tiek dota plāšākai sadarbības grupai</a:t>
            </a:r>
            <a:endParaRPr lang="lv-LV"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047929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749531"/>
          </a:xfrm>
        </p:spPr>
        <p:txBody>
          <a:bodyPr>
            <a:normAutofit fontScale="90000"/>
          </a:bodyPr>
          <a:lstStyle/>
          <a:p>
            <a:pPr algn="ctr"/>
            <a:r>
              <a:rPr lang="lv-LV" sz="2800" dirty="0">
                <a:latin typeface="Calibri" panose="020F0502020204030204" pitchFamily="34" charset="0"/>
              </a:rPr>
              <a:t>16.1.apakšpasākuma ieviešanas </a:t>
            </a:r>
            <a:r>
              <a:rPr lang="lv-LV" sz="2800" dirty="0" smtClean="0">
                <a:latin typeface="Calibri" panose="020F0502020204030204" pitchFamily="34" charset="0"/>
              </a:rPr>
              <a:t>shēma</a:t>
            </a:r>
            <a:br>
              <a:rPr lang="lv-LV" sz="2800" dirty="0" smtClean="0">
                <a:latin typeface="Calibri" panose="020F0502020204030204" pitchFamily="34" charset="0"/>
              </a:rPr>
            </a:br>
            <a:r>
              <a:rPr lang="lv-LV" sz="2800" dirty="0" smtClean="0">
                <a:latin typeface="Calibri" panose="020F0502020204030204" pitchFamily="34" charset="0"/>
              </a:rPr>
              <a:t>1.posms (Komisija)</a:t>
            </a:r>
            <a:endParaRPr lang="lv-LV" sz="2800" dirty="0">
              <a:latin typeface="Calibri" panose="020F0502020204030204" pitchFamily="34" charset="0"/>
            </a:endParaRPr>
          </a:p>
        </p:txBody>
      </p:sp>
      <p:pic>
        <p:nvPicPr>
          <p:cNvPr id="12" name="Satura vietturis 11"/>
          <p:cNvPicPr>
            <a:picLocks noGrp="1" noChangeAspect="1"/>
          </p:cNvPicPr>
          <p:nvPr>
            <p:ph idx="1"/>
          </p:nvPr>
        </p:nvPicPr>
        <p:blipFill>
          <a:blip r:embed="rId2"/>
          <a:stretch>
            <a:fillRect/>
          </a:stretch>
        </p:blipFill>
        <p:spPr>
          <a:xfrm>
            <a:off x="2834640" y="6355671"/>
            <a:ext cx="6096000" cy="456287"/>
          </a:xfrm>
          <a:prstGeom prst="rect">
            <a:avLst/>
          </a:prstGeom>
        </p:spPr>
      </p:pic>
      <p:pic>
        <p:nvPicPr>
          <p:cNvPr id="4" name="Attēls 3"/>
          <p:cNvPicPr>
            <a:picLocks noChangeAspect="1"/>
          </p:cNvPicPr>
          <p:nvPr/>
        </p:nvPicPr>
        <p:blipFill>
          <a:blip r:embed="rId3"/>
          <a:stretch>
            <a:fillRect/>
          </a:stretch>
        </p:blipFill>
        <p:spPr>
          <a:xfrm>
            <a:off x="5882640" y="4118957"/>
            <a:ext cx="2952750" cy="1876425"/>
          </a:xfrm>
          <a:prstGeom prst="rect">
            <a:avLst/>
          </a:prstGeom>
        </p:spPr>
      </p:pic>
      <p:pic>
        <p:nvPicPr>
          <p:cNvPr id="6" name="Attēls 5"/>
          <p:cNvPicPr>
            <a:picLocks noChangeAspect="1"/>
          </p:cNvPicPr>
          <p:nvPr/>
        </p:nvPicPr>
        <p:blipFill>
          <a:blip r:embed="rId4"/>
          <a:stretch>
            <a:fillRect/>
          </a:stretch>
        </p:blipFill>
        <p:spPr>
          <a:xfrm>
            <a:off x="445250" y="2139401"/>
            <a:ext cx="5532640" cy="2746907"/>
          </a:xfrm>
          <a:prstGeom prst="rect">
            <a:avLst/>
          </a:prstGeom>
        </p:spPr>
      </p:pic>
    </p:spTree>
    <p:extLst>
      <p:ext uri="{BB962C8B-B14F-4D97-AF65-F5344CB8AC3E}">
        <p14:creationId xmlns:p14="http://schemas.microsoft.com/office/powerpoint/2010/main" val="2038061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741218"/>
          </a:xfrm>
        </p:spPr>
        <p:txBody>
          <a:bodyPr>
            <a:normAutofit fontScale="90000"/>
          </a:bodyPr>
          <a:lstStyle/>
          <a:p>
            <a:pPr algn="ctr"/>
            <a:r>
              <a:rPr lang="lv-LV" dirty="0">
                <a:latin typeface="Calibri" panose="020F0502020204030204" pitchFamily="34" charset="0"/>
              </a:rPr>
              <a:t>16.1.apakšpasākuma ieviešanas </a:t>
            </a:r>
            <a:r>
              <a:rPr lang="lv-LV" dirty="0" smtClean="0">
                <a:latin typeface="Calibri" panose="020F0502020204030204" pitchFamily="34" charset="0"/>
              </a:rPr>
              <a:t>shēma</a:t>
            </a:r>
            <a:br>
              <a:rPr lang="lv-LV" dirty="0" smtClean="0">
                <a:latin typeface="Calibri" panose="020F0502020204030204" pitchFamily="34" charset="0"/>
              </a:rPr>
            </a:br>
            <a:r>
              <a:rPr lang="lv-LV" dirty="0" smtClean="0">
                <a:latin typeface="Calibri" panose="020F0502020204030204" pitchFamily="34" charset="0"/>
              </a:rPr>
              <a:t>2.posms</a:t>
            </a:r>
            <a:endParaRPr lang="lv-LV" dirty="0"/>
          </a:p>
        </p:txBody>
      </p:sp>
      <p:sp>
        <p:nvSpPr>
          <p:cNvPr id="6" name="Slaida numura vietturis 5"/>
          <p:cNvSpPr>
            <a:spLocks noGrp="1"/>
          </p:cNvSpPr>
          <p:nvPr>
            <p:ph type="sldNum" sz="quarter" idx="13"/>
          </p:nvPr>
        </p:nvSpPr>
        <p:spPr/>
        <p:txBody>
          <a:bodyPr/>
          <a:lstStyle/>
          <a:p>
            <a:pPr>
              <a:defRPr/>
            </a:pPr>
            <a:fld id="{BD1E1BAB-8D06-420E-B1F2-199AEDEB6CD7}" type="slidenum">
              <a:rPr lang="en-US" altLang="en-US" smtClean="0"/>
              <a:pPr>
                <a:defRPr/>
              </a:pPr>
              <a:t>14</a:t>
            </a:fld>
            <a:endParaRPr lang="en-US" altLang="en-US"/>
          </a:p>
        </p:txBody>
      </p:sp>
      <p:pic>
        <p:nvPicPr>
          <p:cNvPr id="7" name="Attēls 6"/>
          <p:cNvPicPr>
            <a:picLocks noChangeAspect="1"/>
          </p:cNvPicPr>
          <p:nvPr/>
        </p:nvPicPr>
        <p:blipFill>
          <a:blip r:embed="rId2"/>
          <a:stretch>
            <a:fillRect/>
          </a:stretch>
        </p:blipFill>
        <p:spPr>
          <a:xfrm>
            <a:off x="1828626" y="2015300"/>
            <a:ext cx="3206115" cy="1993220"/>
          </a:xfrm>
          <a:prstGeom prst="rect">
            <a:avLst/>
          </a:prstGeom>
        </p:spPr>
      </p:pic>
      <p:pic>
        <p:nvPicPr>
          <p:cNvPr id="8" name="Satura vietturis 11"/>
          <p:cNvPicPr>
            <a:picLocks noGrp="1" noChangeAspect="1"/>
          </p:cNvPicPr>
          <p:nvPr>
            <p:ph idx="1"/>
          </p:nvPr>
        </p:nvPicPr>
        <p:blipFill>
          <a:blip r:embed="rId3"/>
          <a:stretch>
            <a:fillRect/>
          </a:stretch>
        </p:blipFill>
        <p:spPr>
          <a:xfrm>
            <a:off x="2834640" y="6248856"/>
            <a:ext cx="6096000" cy="456287"/>
          </a:xfrm>
          <a:prstGeom prst="rect">
            <a:avLst/>
          </a:prstGeom>
        </p:spPr>
      </p:pic>
      <p:pic>
        <p:nvPicPr>
          <p:cNvPr id="9" name="Attēls 8"/>
          <p:cNvPicPr>
            <a:picLocks noChangeAspect="1"/>
          </p:cNvPicPr>
          <p:nvPr/>
        </p:nvPicPr>
        <p:blipFill>
          <a:blip r:embed="rId4"/>
          <a:stretch>
            <a:fillRect/>
          </a:stretch>
        </p:blipFill>
        <p:spPr>
          <a:xfrm>
            <a:off x="4572000" y="3706214"/>
            <a:ext cx="3076575" cy="2390775"/>
          </a:xfrm>
          <a:prstGeom prst="rect">
            <a:avLst/>
          </a:prstGeom>
        </p:spPr>
      </p:pic>
    </p:spTree>
    <p:extLst>
      <p:ext uri="{BB962C8B-B14F-4D97-AF65-F5344CB8AC3E}">
        <p14:creationId xmlns:p14="http://schemas.microsoft.com/office/powerpoint/2010/main" val="949002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699951"/>
            <a:ext cx="6096000" cy="637903"/>
          </a:xfrm>
        </p:spPr>
        <p:txBody>
          <a:bodyPr>
            <a:normAutofit/>
          </a:bodyPr>
          <a:lstStyle/>
          <a:p>
            <a:pPr algn="ctr"/>
            <a:r>
              <a:rPr lang="lv-LV" altLang="lv-LV" sz="2000" dirty="0" smtClean="0">
                <a:latin typeface="Calibri" panose="020F0502020204030204" pitchFamily="34" charset="0"/>
              </a:rPr>
              <a:t>16.2.apakšpasākuma ieviešanas shēma</a:t>
            </a:r>
            <a:endParaRPr lang="lv-LV" sz="2000" dirty="0">
              <a:latin typeface="Calibri" panose="020F0502020204030204" pitchFamily="34" charset="0"/>
            </a:endParaRPr>
          </a:p>
        </p:txBody>
      </p:sp>
      <p:sp>
        <p:nvSpPr>
          <p:cNvPr id="6" name="Slaida numura vietturis 5"/>
          <p:cNvSpPr>
            <a:spLocks noGrp="1"/>
          </p:cNvSpPr>
          <p:nvPr>
            <p:ph type="sldNum" sz="quarter" idx="13"/>
          </p:nvPr>
        </p:nvSpPr>
        <p:spPr/>
        <p:txBody>
          <a:bodyPr/>
          <a:lstStyle/>
          <a:p>
            <a:pPr>
              <a:defRPr/>
            </a:pPr>
            <a:fld id="{BD1E1BAB-8D06-420E-B1F2-199AEDEB6CD7}" type="slidenum">
              <a:rPr lang="en-US" altLang="en-US" smtClean="0"/>
              <a:pPr>
                <a:defRPr/>
              </a:pPr>
              <a:t>15</a:t>
            </a:fld>
            <a:endParaRPr lang="en-US" altLang="en-US"/>
          </a:p>
        </p:txBody>
      </p:sp>
      <p:sp>
        <p:nvSpPr>
          <p:cNvPr id="7" name="Ovāls 6"/>
          <p:cNvSpPr/>
          <p:nvPr/>
        </p:nvSpPr>
        <p:spPr>
          <a:xfrm>
            <a:off x="1220025" y="2452688"/>
            <a:ext cx="1857283" cy="874219"/>
          </a:xfrm>
          <a:prstGeom prst="ellipse">
            <a:avLst/>
          </a:prstGeom>
          <a:effectLst>
            <a:outerShdw blurRad="50800" dist="38100" dir="18900000" algn="bl"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anchor="ctr"/>
          <a:lstStyle/>
          <a:p>
            <a:pPr algn="ctr">
              <a:defRPr/>
            </a:pPr>
            <a:r>
              <a:rPr lang="lv-LV" b="1" dirty="0">
                <a:solidFill>
                  <a:schemeClr val="bg1"/>
                </a:solidFill>
                <a:latin typeface="Calibri" panose="020F0502020204030204" pitchFamily="34" charset="0"/>
              </a:rPr>
              <a:t>Atbalsta pretendentu grupa</a:t>
            </a:r>
          </a:p>
        </p:txBody>
      </p:sp>
      <p:sp>
        <p:nvSpPr>
          <p:cNvPr id="8" name="Taisnstūrveida remarka 7"/>
          <p:cNvSpPr/>
          <p:nvPr/>
        </p:nvSpPr>
        <p:spPr>
          <a:xfrm>
            <a:off x="577729" y="1639354"/>
            <a:ext cx="2147886" cy="532346"/>
          </a:xfrm>
          <a:prstGeom prst="wedgeRectCallout">
            <a:avLst>
              <a:gd name="adj1" fmla="val 38032"/>
              <a:gd name="adj2" fmla="val 114130"/>
            </a:avLst>
          </a:prstGeom>
        </p:spPr>
        <p:style>
          <a:lnRef idx="1">
            <a:schemeClr val="accent3"/>
          </a:lnRef>
          <a:fillRef idx="2">
            <a:schemeClr val="accent3"/>
          </a:fillRef>
          <a:effectRef idx="1">
            <a:schemeClr val="accent3"/>
          </a:effectRef>
          <a:fontRef idx="minor">
            <a:schemeClr val="dk1"/>
          </a:fontRef>
        </p:style>
        <p:txBody>
          <a:bodyPr anchor="ctr"/>
          <a:lstStyle/>
          <a:p>
            <a:pPr>
              <a:defRPr/>
            </a:pPr>
            <a:r>
              <a:rPr lang="lv-LV" sz="1000" dirty="0">
                <a:latin typeface="Calibri" panose="020F0502020204030204" pitchFamily="34" charset="0"/>
              </a:rPr>
              <a:t>Lauksaimnieki, mežsaimnieki, lauksaimniecības produktu pārstrādātāji, nozares NVO, pētnieki</a:t>
            </a:r>
          </a:p>
        </p:txBody>
      </p:sp>
      <p:sp>
        <p:nvSpPr>
          <p:cNvPr id="9" name="Taisnstūrveida remarka 8"/>
          <p:cNvSpPr/>
          <p:nvPr/>
        </p:nvSpPr>
        <p:spPr>
          <a:xfrm>
            <a:off x="448500" y="3665778"/>
            <a:ext cx="1543050" cy="457814"/>
          </a:xfrm>
          <a:prstGeom prst="wedgeRectCallout">
            <a:avLst>
              <a:gd name="adj1" fmla="val 70430"/>
              <a:gd name="adj2" fmla="val -121237"/>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lv-LV" sz="1200" b="1" dirty="0">
                <a:latin typeface="Calibri" panose="020F0502020204030204" pitchFamily="34" charset="0"/>
              </a:rPr>
              <a:t>Noslēdz sadarbības līgumu</a:t>
            </a:r>
          </a:p>
        </p:txBody>
      </p:sp>
      <p:sp>
        <p:nvSpPr>
          <p:cNvPr id="10" name="Labā bultiņa 9"/>
          <p:cNvSpPr/>
          <p:nvPr/>
        </p:nvSpPr>
        <p:spPr>
          <a:xfrm>
            <a:off x="3201133" y="2843213"/>
            <a:ext cx="609600" cy="104775"/>
          </a:xfrm>
          <a:prstGeom prst="right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1" name="Nolocīts stūris 10"/>
          <p:cNvSpPr/>
          <p:nvPr/>
        </p:nvSpPr>
        <p:spPr>
          <a:xfrm>
            <a:off x="3934558" y="2148621"/>
            <a:ext cx="1015511" cy="1406584"/>
          </a:xfrm>
          <a:prstGeom prst="foldedCorner">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algn="ctr" defTabSz="914400" eaLnBrk="1" fontAlgn="auto" hangingPunct="1">
              <a:lnSpc>
                <a:spcPct val="115000"/>
              </a:lnSpc>
              <a:spcBef>
                <a:spcPts val="0"/>
              </a:spcBef>
              <a:spcAft>
                <a:spcPts val="0"/>
              </a:spcAft>
              <a:defRPr/>
            </a:pPr>
            <a:r>
              <a:rPr lang="lv-LV" sz="1400" b="1" kern="0" dirty="0">
                <a:solidFill>
                  <a:sysClr val="window" lastClr="FFFFFF"/>
                </a:solidFill>
                <a:latin typeface="Calibri"/>
                <a:ea typeface="Calibri"/>
                <a:cs typeface="Times New Roman"/>
              </a:rPr>
              <a:t>Projekta iesniegums</a:t>
            </a:r>
            <a:endParaRPr lang="lv-LV" sz="1100" kern="0" dirty="0">
              <a:solidFill>
                <a:sysClr val="window" lastClr="FFFFFF"/>
              </a:solidFill>
              <a:latin typeface="Calibri"/>
              <a:ea typeface="Calibri"/>
              <a:cs typeface="Times New Roman"/>
            </a:endParaRPr>
          </a:p>
        </p:txBody>
      </p:sp>
      <p:sp>
        <p:nvSpPr>
          <p:cNvPr id="12" name="Labā bultiņa 11"/>
          <p:cNvSpPr/>
          <p:nvPr/>
        </p:nvSpPr>
        <p:spPr>
          <a:xfrm>
            <a:off x="5019919" y="2843212"/>
            <a:ext cx="609600" cy="104775"/>
          </a:xfrm>
          <a:prstGeom prst="right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lv-LV"/>
          </a:p>
        </p:txBody>
      </p:sp>
      <p:sp>
        <p:nvSpPr>
          <p:cNvPr id="13" name="Ovāls 12"/>
          <p:cNvSpPr/>
          <p:nvPr/>
        </p:nvSpPr>
        <p:spPr>
          <a:xfrm>
            <a:off x="5708650" y="2230191"/>
            <a:ext cx="2062163" cy="1319212"/>
          </a:xfrm>
          <a:prstGeom prst="ellipse">
            <a:avLst/>
          </a:prstGeom>
          <a:ln/>
        </p:spPr>
        <p:style>
          <a:lnRef idx="1">
            <a:schemeClr val="accent2"/>
          </a:lnRef>
          <a:fillRef idx="3">
            <a:schemeClr val="accent2"/>
          </a:fillRef>
          <a:effectRef idx="2">
            <a:schemeClr val="accent2"/>
          </a:effectRef>
          <a:fontRef idx="minor">
            <a:schemeClr val="lt1"/>
          </a:fontRef>
        </p:style>
        <p:txBody>
          <a:bodyPr anchor="ctr"/>
          <a:lstStyle/>
          <a:p>
            <a:pPr algn="ctr">
              <a:lnSpc>
                <a:spcPct val="115000"/>
              </a:lnSpc>
              <a:spcAft>
                <a:spcPts val="0"/>
              </a:spcAft>
              <a:defRPr/>
            </a:pPr>
            <a:r>
              <a:rPr lang="lv-LV" sz="3600" b="1" dirty="0">
                <a:latin typeface="Calibri" panose="020F0502020204030204" pitchFamily="34" charset="0"/>
                <a:ea typeface="Calibri"/>
                <a:cs typeface="Times New Roman"/>
              </a:rPr>
              <a:t>LAD</a:t>
            </a:r>
            <a:endParaRPr lang="lv-LV" sz="3600" dirty="0">
              <a:latin typeface="Calibri" panose="020F0502020204030204" pitchFamily="34" charset="0"/>
              <a:ea typeface="Calibri"/>
              <a:cs typeface="Times New Roman"/>
            </a:endParaRPr>
          </a:p>
          <a:p>
            <a:pPr algn="ctr">
              <a:lnSpc>
                <a:spcPct val="115000"/>
              </a:lnSpc>
              <a:spcAft>
                <a:spcPts val="0"/>
              </a:spcAft>
              <a:defRPr/>
            </a:pPr>
            <a:r>
              <a:rPr lang="lv-LV" sz="1200" b="1" dirty="0">
                <a:latin typeface="Calibri" panose="020F0502020204030204" pitchFamily="34" charset="0"/>
                <a:ea typeface="Calibri"/>
                <a:cs typeface="Times New Roman"/>
              </a:rPr>
              <a:t>(Kritēriji </a:t>
            </a:r>
            <a:r>
              <a:rPr lang="lv-LV" sz="1200" b="1" dirty="0" err="1">
                <a:latin typeface="Calibri" panose="020F0502020204030204" pitchFamily="34" charset="0"/>
                <a:ea typeface="Calibri"/>
                <a:cs typeface="Times New Roman"/>
              </a:rPr>
              <a:t>piel</a:t>
            </a:r>
            <a:r>
              <a:rPr lang="lv-LV" sz="1200" b="1" dirty="0">
                <a:latin typeface="Calibri" panose="020F0502020204030204" pitchFamily="34" charset="0"/>
                <a:ea typeface="Calibri"/>
                <a:cs typeface="Times New Roman"/>
              </a:rPr>
              <a:t>. Nr.6</a:t>
            </a:r>
            <a:r>
              <a:rPr lang="lv-LV" sz="1200" b="1" dirty="0" smtClean="0">
                <a:latin typeface="Calibri" panose="020F0502020204030204" pitchFamily="34" charset="0"/>
                <a:ea typeface="Calibri"/>
                <a:cs typeface="Times New Roman"/>
              </a:rPr>
              <a:t>)</a:t>
            </a:r>
          </a:p>
          <a:p>
            <a:pPr algn="ctr">
              <a:lnSpc>
                <a:spcPct val="115000"/>
              </a:lnSpc>
              <a:spcAft>
                <a:spcPts val="0"/>
              </a:spcAft>
              <a:defRPr/>
            </a:pPr>
            <a:r>
              <a:rPr lang="lv-LV" sz="1600" b="1" dirty="0" smtClean="0">
                <a:solidFill>
                  <a:srgbClr val="FFFF00"/>
                </a:solidFill>
                <a:effectLst>
                  <a:outerShdw blurRad="38100" dist="38100" dir="2700000" algn="tl">
                    <a:srgbClr val="000000">
                      <a:alpha val="43137"/>
                    </a:srgbClr>
                  </a:outerShdw>
                </a:effectLst>
                <a:latin typeface="Calibri" panose="020F0502020204030204" pitchFamily="34" charset="0"/>
                <a:ea typeface="Calibri"/>
                <a:cs typeface="Times New Roman"/>
              </a:rPr>
              <a:t>Komisija</a:t>
            </a:r>
            <a:endParaRPr lang="lv-LV" sz="1600" dirty="0">
              <a:solidFill>
                <a:srgbClr val="FFFF00"/>
              </a:solidFill>
              <a:effectLst>
                <a:outerShdw blurRad="38100" dist="38100" dir="2700000" algn="tl">
                  <a:srgbClr val="000000">
                    <a:alpha val="43137"/>
                  </a:srgbClr>
                </a:outerShdw>
              </a:effectLst>
              <a:latin typeface="Calibri" panose="020F0502020204030204" pitchFamily="34" charset="0"/>
              <a:ea typeface="Calibri"/>
              <a:cs typeface="Times New Roman"/>
            </a:endParaRPr>
          </a:p>
        </p:txBody>
      </p:sp>
      <p:sp>
        <p:nvSpPr>
          <p:cNvPr id="14" name="Taisnstūris 13"/>
          <p:cNvSpPr/>
          <p:nvPr/>
        </p:nvSpPr>
        <p:spPr>
          <a:xfrm>
            <a:off x="3147158" y="2981325"/>
            <a:ext cx="733425" cy="295275"/>
          </a:xfrm>
          <a:prstGeom prst="rect">
            <a:avLst/>
          </a:prstGeom>
          <a:solidFill>
            <a:sysClr val="window" lastClr="FFFFFF"/>
          </a:solidFill>
          <a:ln w="25400" cap="flat" cmpd="sng" algn="ctr">
            <a:noFill/>
            <a:prstDash val="solid"/>
          </a:ln>
          <a:effectLst/>
        </p:spPr>
        <p:txBody>
          <a:bodyPr anchor="ctr"/>
          <a:lstStyle/>
          <a:p>
            <a:pPr algn="ctr" defTabSz="914400" eaLnBrk="1" fontAlgn="auto" hangingPunct="1">
              <a:lnSpc>
                <a:spcPct val="115000"/>
              </a:lnSpc>
              <a:spcBef>
                <a:spcPts val="0"/>
              </a:spcBef>
              <a:spcAft>
                <a:spcPts val="0"/>
              </a:spcAft>
              <a:defRPr/>
            </a:pPr>
            <a:r>
              <a:rPr lang="lv-LV" sz="1100" b="1" kern="0" dirty="0">
                <a:solidFill>
                  <a:sysClr val="windowText" lastClr="000000"/>
                </a:solidFill>
                <a:latin typeface="Calibri"/>
                <a:ea typeface="Calibri"/>
                <a:cs typeface="Times New Roman"/>
              </a:rPr>
              <a:t>sagatavo</a:t>
            </a:r>
            <a:endParaRPr lang="lv-LV" sz="1100" kern="0" dirty="0">
              <a:solidFill>
                <a:sysClr val="windowText" lastClr="000000"/>
              </a:solidFill>
              <a:latin typeface="Calibri"/>
              <a:ea typeface="Calibri"/>
              <a:cs typeface="Times New Roman"/>
            </a:endParaRPr>
          </a:p>
        </p:txBody>
      </p:sp>
      <p:sp>
        <p:nvSpPr>
          <p:cNvPr id="15" name="Taisnstūris 14"/>
          <p:cNvSpPr/>
          <p:nvPr/>
        </p:nvSpPr>
        <p:spPr>
          <a:xfrm>
            <a:off x="4959350" y="2981324"/>
            <a:ext cx="679450" cy="295275"/>
          </a:xfrm>
          <a:prstGeom prst="rect">
            <a:avLst/>
          </a:prstGeom>
          <a:solidFill>
            <a:sysClr val="window" lastClr="FFFFFF"/>
          </a:solidFill>
          <a:ln w="25400" cap="flat" cmpd="sng" algn="ctr">
            <a:noFill/>
            <a:prstDash val="solid"/>
          </a:ln>
          <a:effectLst/>
        </p:spPr>
        <p:txBody>
          <a:bodyPr anchor="ctr"/>
          <a:lstStyle/>
          <a:p>
            <a:pPr algn="ctr" defTabSz="914400" eaLnBrk="1" fontAlgn="auto" hangingPunct="1">
              <a:lnSpc>
                <a:spcPct val="115000"/>
              </a:lnSpc>
              <a:spcBef>
                <a:spcPts val="0"/>
              </a:spcBef>
              <a:spcAft>
                <a:spcPts val="0"/>
              </a:spcAft>
              <a:defRPr/>
            </a:pPr>
            <a:r>
              <a:rPr lang="lv-LV" sz="1100" b="1" kern="0" dirty="0">
                <a:solidFill>
                  <a:sysClr val="windowText" lastClr="000000"/>
                </a:solidFill>
                <a:latin typeface="Calibri"/>
                <a:ea typeface="Calibri"/>
                <a:cs typeface="Times New Roman"/>
              </a:rPr>
              <a:t>iesniedz</a:t>
            </a:r>
            <a:endParaRPr lang="lv-LV" sz="1100" kern="0" dirty="0">
              <a:solidFill>
                <a:sysClr val="windowText" lastClr="000000"/>
              </a:solidFill>
              <a:latin typeface="Calibri"/>
              <a:ea typeface="Calibri"/>
              <a:cs typeface="Times New Roman"/>
            </a:endParaRPr>
          </a:p>
        </p:txBody>
      </p:sp>
      <p:pic>
        <p:nvPicPr>
          <p:cNvPr id="16" name="Satura vietturis 11"/>
          <p:cNvPicPr>
            <a:picLocks noGrp="1" noChangeAspect="1"/>
          </p:cNvPicPr>
          <p:nvPr>
            <p:ph idx="1"/>
          </p:nvPr>
        </p:nvPicPr>
        <p:blipFill>
          <a:blip r:embed="rId2"/>
          <a:stretch>
            <a:fillRect/>
          </a:stretch>
        </p:blipFill>
        <p:spPr>
          <a:xfrm>
            <a:off x="2834640" y="6355671"/>
            <a:ext cx="6096000" cy="456287"/>
          </a:xfrm>
          <a:prstGeom prst="rect">
            <a:avLst/>
          </a:prstGeom>
        </p:spPr>
      </p:pic>
      <p:pic>
        <p:nvPicPr>
          <p:cNvPr id="3" name="Attēls 2"/>
          <p:cNvPicPr>
            <a:picLocks noChangeAspect="1"/>
          </p:cNvPicPr>
          <p:nvPr/>
        </p:nvPicPr>
        <p:blipFill>
          <a:blip r:embed="rId3"/>
          <a:stretch>
            <a:fillRect/>
          </a:stretch>
        </p:blipFill>
        <p:spPr>
          <a:xfrm>
            <a:off x="467763" y="4591457"/>
            <a:ext cx="5838825" cy="1571625"/>
          </a:xfrm>
          <a:prstGeom prst="rect">
            <a:avLst/>
          </a:prstGeom>
        </p:spPr>
      </p:pic>
      <p:pic>
        <p:nvPicPr>
          <p:cNvPr id="5" name="Attēls 4"/>
          <p:cNvPicPr>
            <a:picLocks noChangeAspect="1"/>
          </p:cNvPicPr>
          <p:nvPr/>
        </p:nvPicPr>
        <p:blipFill>
          <a:blip r:embed="rId4"/>
          <a:stretch>
            <a:fillRect/>
          </a:stretch>
        </p:blipFill>
        <p:spPr>
          <a:xfrm>
            <a:off x="6306588" y="3595080"/>
            <a:ext cx="2770468" cy="2601537"/>
          </a:xfrm>
          <a:prstGeom prst="rect">
            <a:avLst/>
          </a:prstGeom>
        </p:spPr>
      </p:pic>
    </p:spTree>
    <p:extLst>
      <p:ext uri="{BB962C8B-B14F-4D97-AF65-F5344CB8AC3E}">
        <p14:creationId xmlns:p14="http://schemas.microsoft.com/office/powerpoint/2010/main" val="2774458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559777"/>
          </a:xfrm>
        </p:spPr>
        <p:txBody>
          <a:bodyPr/>
          <a:lstStyle/>
          <a:p>
            <a:pPr algn="ctr"/>
            <a:r>
              <a:rPr lang="lv-LV" dirty="0" smtClean="0"/>
              <a:t>Vadošais partneris</a:t>
            </a:r>
            <a:endParaRPr lang="lv-LV" dirty="0"/>
          </a:p>
        </p:txBody>
      </p:sp>
      <p:pic>
        <p:nvPicPr>
          <p:cNvPr id="7" name="Satura vietturis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78830" y="2781300"/>
            <a:ext cx="2965532" cy="2224149"/>
          </a:xfrm>
        </p:spPr>
      </p:pic>
      <p:sp>
        <p:nvSpPr>
          <p:cNvPr id="4" name="Teksta vietturis 3"/>
          <p:cNvSpPr>
            <a:spLocks noGrp="1"/>
          </p:cNvSpPr>
          <p:nvPr>
            <p:ph type="body" sz="quarter" idx="10"/>
          </p:nvPr>
        </p:nvSpPr>
        <p:spPr>
          <a:xfrm>
            <a:off x="3657599" y="1389185"/>
            <a:ext cx="5295207" cy="3164151"/>
          </a:xfrm>
        </p:spPr>
        <p:txBody>
          <a:bodyPr>
            <a:normAutofit/>
          </a:bodyPr>
          <a:lstStyle/>
          <a:p>
            <a:r>
              <a:rPr lang="lv-LV" sz="1800" b="1" dirty="0" smtClean="0">
                <a:latin typeface="Calibri" panose="020F0502020204030204" pitchFamily="34" charset="0"/>
              </a:rPr>
              <a:t>Sadarbības partneri izvēlas </a:t>
            </a:r>
            <a:r>
              <a:rPr lang="lv-LV" sz="1800" b="1" dirty="0" smtClean="0">
                <a:solidFill>
                  <a:srgbClr val="FF0000"/>
                </a:solidFill>
                <a:latin typeface="Calibri" panose="020F0502020204030204" pitchFamily="34" charset="0"/>
              </a:rPr>
              <a:t>Vadošo partneri </a:t>
            </a:r>
            <a:r>
              <a:rPr lang="lv-LV" sz="1800" b="1" dirty="0" smtClean="0">
                <a:latin typeface="Calibri" panose="020F0502020204030204" pitchFamily="34" charset="0"/>
              </a:rPr>
              <a:t>kurš:</a:t>
            </a:r>
          </a:p>
          <a:p>
            <a:pPr marL="933450" lvl="1" indent="-171450">
              <a:buFont typeface="Wingdings" panose="05000000000000000000" pitchFamily="2" charset="2"/>
              <a:buChar char="§"/>
            </a:pPr>
            <a:r>
              <a:rPr lang="lv-LV" sz="1900" dirty="0" smtClean="0">
                <a:latin typeface="Calibri" panose="020F0502020204030204" pitchFamily="34" charset="0"/>
              </a:rPr>
              <a:t>pārstāv </a:t>
            </a:r>
            <a:r>
              <a:rPr lang="lv-LV" sz="1900" dirty="0">
                <a:latin typeface="Calibri" panose="020F0502020204030204" pitchFamily="34" charset="0"/>
              </a:rPr>
              <a:t>EIP darba </a:t>
            </a:r>
            <a:r>
              <a:rPr lang="lv-LV" sz="1900" dirty="0" smtClean="0">
                <a:latin typeface="Calibri" panose="020F0502020204030204" pitchFamily="34" charset="0"/>
              </a:rPr>
              <a:t>grupu vai atbalsta pretendentu darba grupu</a:t>
            </a:r>
          </a:p>
          <a:p>
            <a:pPr marL="933450" lvl="1" indent="-171450">
              <a:buFont typeface="Wingdings" panose="05000000000000000000" pitchFamily="2" charset="2"/>
              <a:buChar char="§"/>
            </a:pPr>
            <a:r>
              <a:rPr lang="lv-LV" sz="1800" dirty="0" smtClean="0">
                <a:latin typeface="Calibri" panose="020F0502020204030204" pitchFamily="34" charset="0"/>
              </a:rPr>
              <a:t>iesniedz </a:t>
            </a:r>
            <a:r>
              <a:rPr lang="lv-LV" sz="1800" dirty="0">
                <a:latin typeface="Calibri" panose="020F0502020204030204" pitchFamily="34" charset="0"/>
              </a:rPr>
              <a:t>projekta iesniegumu Lauku atbalsta </a:t>
            </a:r>
            <a:r>
              <a:rPr lang="lv-LV" sz="1800" dirty="0" smtClean="0">
                <a:latin typeface="Calibri" panose="020F0502020204030204" pitchFamily="34" charset="0"/>
              </a:rPr>
              <a:t>dienestā</a:t>
            </a:r>
          </a:p>
          <a:p>
            <a:pPr marL="933450" lvl="1" indent="-171450">
              <a:buFont typeface="Wingdings" panose="05000000000000000000" pitchFamily="2" charset="2"/>
              <a:buChar char="§"/>
            </a:pPr>
            <a:r>
              <a:rPr lang="lv-LV" sz="1800" dirty="0" smtClean="0">
                <a:latin typeface="Calibri" panose="020F0502020204030204" pitchFamily="34" charset="0"/>
              </a:rPr>
              <a:t>koordinē </a:t>
            </a:r>
            <a:r>
              <a:rPr lang="lv-LV" sz="1800" dirty="0">
                <a:latin typeface="Calibri" panose="020F0502020204030204" pitchFamily="34" charset="0"/>
              </a:rPr>
              <a:t>projekta </a:t>
            </a:r>
            <a:r>
              <a:rPr lang="lv-LV" sz="1800" dirty="0" smtClean="0">
                <a:latin typeface="Calibri" panose="020F0502020204030204" pitchFamily="34" charset="0"/>
              </a:rPr>
              <a:t>īstenošanu</a:t>
            </a:r>
          </a:p>
          <a:p>
            <a:pPr marL="933450" lvl="1" indent="-171450">
              <a:buFont typeface="Wingdings" panose="05000000000000000000" pitchFamily="2" charset="2"/>
              <a:buChar char="§"/>
            </a:pPr>
            <a:r>
              <a:rPr lang="lv-LV" sz="1800" dirty="0" smtClean="0">
                <a:latin typeface="Calibri" panose="020F0502020204030204" pitchFamily="34" charset="0"/>
              </a:rPr>
              <a:t>saņem priekšapmaksu un nodrošina </a:t>
            </a:r>
            <a:r>
              <a:rPr lang="lv-LV" sz="1800" dirty="0">
                <a:latin typeface="Calibri" panose="020F0502020204030204" pitchFamily="34" charset="0"/>
              </a:rPr>
              <a:t>tālāku finansējuma novirzīšanu sadarbības partneriem atbilstoši to veiktajām darbībām(16.1.apakšpasākums</a:t>
            </a:r>
            <a:r>
              <a:rPr lang="lv-LV" sz="1800" dirty="0" smtClean="0">
                <a:latin typeface="Calibri" panose="020F0502020204030204" pitchFamily="34" charset="0"/>
              </a:rPr>
              <a:t>) </a:t>
            </a:r>
          </a:p>
          <a:p>
            <a:pPr marL="171450" indent="-171450">
              <a:buFont typeface="Wingdings" panose="05000000000000000000" pitchFamily="2" charset="2"/>
              <a:buChar char="§"/>
            </a:pPr>
            <a:endParaRPr lang="lv-LV" dirty="0"/>
          </a:p>
          <a:p>
            <a:endParaRPr lang="lv-LV" dirty="0"/>
          </a:p>
          <a:p>
            <a:endParaRPr lang="lv-LV" dirty="0"/>
          </a:p>
        </p:txBody>
      </p:sp>
      <p:sp>
        <p:nvSpPr>
          <p:cNvPr id="5" name="Teksta vietturis 4"/>
          <p:cNvSpPr>
            <a:spLocks noGrp="1"/>
          </p:cNvSpPr>
          <p:nvPr>
            <p:ph type="body" sz="quarter" idx="12"/>
          </p:nvPr>
        </p:nvSpPr>
        <p:spPr>
          <a:xfrm>
            <a:off x="5407269" y="5077252"/>
            <a:ext cx="2989385" cy="1249587"/>
          </a:xfrm>
        </p:spPr>
        <p:txBody>
          <a:bodyPr>
            <a:noAutofit/>
          </a:bodyPr>
          <a:lstStyle/>
          <a:p>
            <a:pPr algn="ctr"/>
            <a:r>
              <a:rPr lang="lv-LV" sz="1800" b="1" dirty="0">
                <a:latin typeface="Calibri" panose="020F0502020204030204" pitchFamily="34" charset="0"/>
              </a:rPr>
              <a:t>Vadošais partneris </a:t>
            </a:r>
            <a:r>
              <a:rPr lang="lv-LV" sz="1800" b="1" u="sng" dirty="0">
                <a:latin typeface="Calibri" panose="020F0502020204030204" pitchFamily="34" charset="0"/>
              </a:rPr>
              <a:t>ir atbildīgs </a:t>
            </a:r>
            <a:r>
              <a:rPr lang="lv-LV" sz="1800" b="1" dirty="0">
                <a:latin typeface="Calibri" panose="020F0502020204030204" pitchFamily="34" charset="0"/>
              </a:rPr>
              <a:t>par projektā plānoto rezultātu sasniegšanu</a:t>
            </a:r>
          </a:p>
        </p:txBody>
      </p:sp>
      <p:sp>
        <p:nvSpPr>
          <p:cNvPr id="6" name="Slaida numura vietturis 5"/>
          <p:cNvSpPr>
            <a:spLocks noGrp="1"/>
          </p:cNvSpPr>
          <p:nvPr>
            <p:ph type="sldNum" sz="quarter" idx="13"/>
          </p:nvPr>
        </p:nvSpPr>
        <p:spPr/>
        <p:txBody>
          <a:bodyPr/>
          <a:lstStyle/>
          <a:p>
            <a:pPr>
              <a:defRPr/>
            </a:pPr>
            <a:fld id="{BD1E1BAB-8D06-420E-B1F2-199AEDEB6CD7}" type="slidenum">
              <a:rPr lang="en-US" altLang="en-US" smtClean="0"/>
              <a:pPr>
                <a:defRPr/>
              </a:pPr>
              <a:t>16</a:t>
            </a:fld>
            <a:endParaRPr lang="en-US" altLang="en-US"/>
          </a:p>
        </p:txBody>
      </p:sp>
      <p:cxnSp>
        <p:nvCxnSpPr>
          <p:cNvPr id="11" name="Taisns bultveida savienotājs 10"/>
          <p:cNvCxnSpPr/>
          <p:nvPr/>
        </p:nvCxnSpPr>
        <p:spPr>
          <a:xfrm flipH="1">
            <a:off x="1951892" y="1740876"/>
            <a:ext cx="1499089" cy="1213339"/>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2" name="Attēls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9992" y="5195236"/>
            <a:ext cx="1068404" cy="1434164"/>
          </a:xfrm>
          <a:prstGeom prst="rect">
            <a:avLst/>
          </a:prstGeom>
        </p:spPr>
      </p:pic>
      <p:cxnSp>
        <p:nvCxnSpPr>
          <p:cNvPr id="14" name="Taisns bultveida savienotājs 13"/>
          <p:cNvCxnSpPr/>
          <p:nvPr/>
        </p:nvCxnSpPr>
        <p:spPr>
          <a:xfrm flipH="1">
            <a:off x="5134708" y="5556738"/>
            <a:ext cx="504092" cy="246185"/>
          </a:xfrm>
          <a:prstGeom prst="straightConnector1">
            <a:avLst/>
          </a:prstGeom>
          <a:ln w="571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9845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Virsraksts 1"/>
          <p:cNvSpPr>
            <a:spLocks noGrp="1"/>
          </p:cNvSpPr>
          <p:nvPr>
            <p:ph type="title"/>
          </p:nvPr>
        </p:nvSpPr>
        <p:spPr>
          <a:xfrm>
            <a:off x="1811383" y="249238"/>
            <a:ext cx="6619830" cy="813208"/>
          </a:xfrm>
        </p:spPr>
        <p:txBody>
          <a:bodyPr>
            <a:normAutofit/>
          </a:bodyPr>
          <a:lstStyle/>
          <a:p>
            <a:pPr algn="ctr"/>
            <a:r>
              <a:rPr lang="lv-LV" altLang="lv-LV" sz="3600" dirty="0" smtClean="0">
                <a:latin typeface="Calibri" panose="020F0502020204030204" pitchFamily="34" charset="0"/>
              </a:rPr>
              <a:t>Attiecināmās izmaksas</a:t>
            </a:r>
          </a:p>
        </p:txBody>
      </p:sp>
      <p:sp>
        <p:nvSpPr>
          <p:cNvPr id="31747" name="Satura vietturis 2"/>
          <p:cNvSpPr>
            <a:spLocks noGrp="1"/>
          </p:cNvSpPr>
          <p:nvPr>
            <p:ph idx="1"/>
          </p:nvPr>
        </p:nvSpPr>
        <p:spPr>
          <a:xfrm>
            <a:off x="283029" y="1349830"/>
            <a:ext cx="8556171" cy="5279570"/>
          </a:xfrm>
        </p:spPr>
        <p:txBody>
          <a:bodyPr>
            <a:noAutofit/>
          </a:bodyPr>
          <a:lstStyle/>
          <a:p>
            <a:pPr lvl="1">
              <a:buFont typeface="Arial" panose="020B0604020202020204" pitchFamily="34" charset="0"/>
              <a:buChar char="•"/>
            </a:pPr>
            <a:r>
              <a:rPr lang="lv-LV" sz="1800" dirty="0">
                <a:latin typeface="Calibri" panose="020F0502020204030204" pitchFamily="34" charset="0"/>
              </a:rPr>
              <a:t>p</a:t>
            </a:r>
            <a:r>
              <a:rPr lang="lv-LV" sz="1800" dirty="0" smtClean="0">
                <a:latin typeface="Calibri" panose="020F0502020204030204" pitchFamily="34" charset="0"/>
              </a:rPr>
              <a:t>rojekta </a:t>
            </a:r>
            <a:r>
              <a:rPr lang="lv-LV" sz="1800" dirty="0">
                <a:latin typeface="Calibri" panose="020F0502020204030204" pitchFamily="34" charset="0"/>
              </a:rPr>
              <a:t>koordinācijas izmaksas un atlīdzība par darba veikšanu </a:t>
            </a:r>
            <a:r>
              <a:rPr lang="lv-LV" sz="1800" dirty="0" smtClean="0">
                <a:latin typeface="Calibri" panose="020F0502020204030204" pitchFamily="34" charset="0"/>
              </a:rPr>
              <a:t>(kā </a:t>
            </a:r>
            <a:r>
              <a:rPr lang="lv-LV" sz="1800" dirty="0">
                <a:latin typeface="Calibri" panose="020F0502020204030204" pitchFamily="34" charset="0"/>
              </a:rPr>
              <a:t>arī nodokļi, kas saistīti ar darba </a:t>
            </a:r>
            <a:r>
              <a:rPr lang="lv-LV" sz="1800" dirty="0" smtClean="0">
                <a:latin typeface="Calibri" panose="020F0502020204030204" pitchFamily="34" charset="0"/>
              </a:rPr>
              <a:t>samaksu)</a:t>
            </a:r>
            <a:endParaRPr lang="lv-LV" sz="1800" dirty="0">
              <a:latin typeface="Calibri" panose="020F0502020204030204" pitchFamily="34" charset="0"/>
            </a:endParaRPr>
          </a:p>
          <a:p>
            <a:pPr lvl="1">
              <a:buFont typeface="Arial" panose="020B0604020202020204" pitchFamily="34" charset="0"/>
              <a:buChar char="•"/>
            </a:pPr>
            <a:r>
              <a:rPr lang="lv-LV" sz="1800" dirty="0">
                <a:latin typeface="Calibri" panose="020F0502020204030204" pitchFamily="34" charset="0"/>
              </a:rPr>
              <a:t>publicitātes izmaksas un informācijas izplatīšanas </a:t>
            </a:r>
            <a:r>
              <a:rPr lang="lv-LV" sz="1800" dirty="0" smtClean="0">
                <a:latin typeface="Calibri" panose="020F0502020204030204" pitchFamily="34" charset="0"/>
              </a:rPr>
              <a:t>izmaksas</a:t>
            </a:r>
          </a:p>
          <a:p>
            <a:pPr lvl="1">
              <a:buFont typeface="Arial" panose="020B0604020202020204" pitchFamily="34" charset="0"/>
              <a:buChar char="•"/>
            </a:pPr>
            <a:r>
              <a:rPr lang="lv-LV" sz="1800" dirty="0" smtClean="0">
                <a:latin typeface="Calibri" panose="020F0502020204030204" pitchFamily="34" charset="0"/>
              </a:rPr>
              <a:t>sadarbības </a:t>
            </a:r>
            <a:r>
              <a:rPr lang="lv-LV" sz="1800" dirty="0">
                <a:latin typeface="Calibri" panose="020F0502020204030204" pitchFamily="34" charset="0"/>
              </a:rPr>
              <a:t>partneru komandējumu izmaksas atbilstoši normatīvajiem aktiem par kārtību, kādā atlīdzināmi ar komandējumiem saistītie </a:t>
            </a:r>
            <a:r>
              <a:rPr lang="lv-LV" sz="1800" dirty="0" smtClean="0">
                <a:latin typeface="Calibri" panose="020F0502020204030204" pitchFamily="34" charset="0"/>
              </a:rPr>
              <a:t>izdevumi</a:t>
            </a:r>
          </a:p>
          <a:p>
            <a:pPr lvl="1">
              <a:buFont typeface="Arial" panose="020B0604020202020204" pitchFamily="34" charset="0"/>
              <a:buChar char="•"/>
            </a:pPr>
            <a:r>
              <a:rPr lang="lv-LV" sz="1800" dirty="0" smtClean="0">
                <a:latin typeface="Calibri" panose="020F0502020204030204" pitchFamily="34" charset="0"/>
              </a:rPr>
              <a:t>darba </a:t>
            </a:r>
            <a:r>
              <a:rPr lang="lv-LV" sz="1800" dirty="0">
                <a:latin typeface="Calibri" panose="020F0502020204030204" pitchFamily="34" charset="0"/>
              </a:rPr>
              <a:t>telpu </a:t>
            </a:r>
            <a:r>
              <a:rPr lang="lv-LV" sz="1800" dirty="0" smtClean="0">
                <a:latin typeface="Calibri" panose="020F0502020204030204" pitchFamily="34" charset="0"/>
              </a:rPr>
              <a:t>izmaksas</a:t>
            </a:r>
          </a:p>
          <a:p>
            <a:pPr lvl="1">
              <a:buFont typeface="Arial" panose="020B0604020202020204" pitchFamily="34" charset="0"/>
              <a:buChar char="•"/>
            </a:pPr>
            <a:r>
              <a:rPr lang="lv-LV" sz="1800" dirty="0" smtClean="0">
                <a:latin typeface="Calibri" panose="020F0502020204030204" pitchFamily="34" charset="0"/>
              </a:rPr>
              <a:t>tehnikas</a:t>
            </a:r>
            <a:r>
              <a:rPr lang="lv-LV" sz="1800" dirty="0">
                <a:latin typeface="Calibri" panose="020F0502020204030204" pitchFamily="34" charset="0"/>
              </a:rPr>
              <a:t>, iekārtu un to aprīkojuma nomas </a:t>
            </a:r>
            <a:r>
              <a:rPr lang="lv-LV" sz="1800" dirty="0" smtClean="0">
                <a:latin typeface="Calibri" panose="020F0502020204030204" pitchFamily="34" charset="0"/>
              </a:rPr>
              <a:t>maksa</a:t>
            </a:r>
          </a:p>
          <a:p>
            <a:pPr lvl="1">
              <a:buFont typeface="Arial" panose="020B0604020202020204" pitchFamily="34" charset="0"/>
              <a:buChar char="•"/>
            </a:pPr>
            <a:r>
              <a:rPr lang="lv-LV" sz="1800" dirty="0" smtClean="0">
                <a:latin typeface="Calibri" panose="020F0502020204030204" pitchFamily="34" charset="0"/>
              </a:rPr>
              <a:t>materiālu </a:t>
            </a:r>
            <a:r>
              <a:rPr lang="lv-LV" sz="1800" dirty="0">
                <a:latin typeface="Calibri" panose="020F0502020204030204" pitchFamily="34" charset="0"/>
              </a:rPr>
              <a:t>izmaksas – projekta īstenošanai nepieciešamā inventāra, instrumentu un materiālu (komponentu, ķimikāliju, laboratorijas trauku u.c.) iegādes </a:t>
            </a:r>
            <a:r>
              <a:rPr lang="lv-LV" sz="1800" dirty="0" smtClean="0">
                <a:latin typeface="Calibri" panose="020F0502020204030204" pitchFamily="34" charset="0"/>
              </a:rPr>
              <a:t>izmaksas</a:t>
            </a:r>
          </a:p>
          <a:p>
            <a:pPr lvl="1">
              <a:buFont typeface="Arial" panose="020B0604020202020204" pitchFamily="34" charset="0"/>
              <a:buChar char="•"/>
            </a:pPr>
            <a:r>
              <a:rPr lang="lv-LV" sz="1800" dirty="0" smtClean="0">
                <a:latin typeface="Calibri" panose="020F0502020204030204" pitchFamily="34" charset="0"/>
              </a:rPr>
              <a:t>trešo </a:t>
            </a:r>
            <a:r>
              <a:rPr lang="lv-LV" sz="1800" dirty="0">
                <a:latin typeface="Calibri" panose="020F0502020204030204" pitchFamily="34" charset="0"/>
              </a:rPr>
              <a:t>personu sniegto ārējo pakalpojumu izmaksas </a:t>
            </a:r>
          </a:p>
          <a:p>
            <a:pPr lvl="1">
              <a:buFont typeface="Arial" panose="020B0604020202020204" pitchFamily="34" charset="0"/>
              <a:buChar char="•"/>
            </a:pPr>
            <a:r>
              <a:rPr lang="lv-LV" sz="1800" dirty="0" smtClean="0">
                <a:latin typeface="Calibri" panose="020F0502020204030204" pitchFamily="34" charset="0"/>
              </a:rPr>
              <a:t>tehnikas</a:t>
            </a:r>
            <a:r>
              <a:rPr lang="lv-LV" sz="1800" dirty="0">
                <a:latin typeface="Calibri" panose="020F0502020204030204" pitchFamily="34" charset="0"/>
              </a:rPr>
              <a:t>, iekārtu un to aprīkojuma iegādes </a:t>
            </a:r>
            <a:r>
              <a:rPr lang="lv-LV" sz="1800" dirty="0" smtClean="0">
                <a:latin typeface="Calibri" panose="020F0502020204030204" pitchFamily="34" charset="0"/>
              </a:rPr>
              <a:t>izmaksas</a:t>
            </a:r>
            <a:endParaRPr lang="lv-LV" sz="1800" dirty="0">
              <a:latin typeface="Calibri" panose="020F0502020204030204" pitchFamily="34" charset="0"/>
            </a:endParaRPr>
          </a:p>
          <a:p>
            <a:pPr lvl="1">
              <a:buFont typeface="Arial" panose="020B0604020202020204" pitchFamily="34" charset="0"/>
              <a:buChar char="•"/>
            </a:pPr>
            <a:r>
              <a:rPr lang="lv-LV" sz="1800" dirty="0" smtClean="0">
                <a:latin typeface="Calibri" panose="020F0502020204030204" pitchFamily="34" charset="0"/>
              </a:rPr>
              <a:t>projekta </a:t>
            </a:r>
            <a:r>
              <a:rPr lang="lv-LV" sz="1800" dirty="0">
                <a:latin typeface="Calibri" panose="020F0502020204030204" pitchFamily="34" charset="0"/>
              </a:rPr>
              <a:t>testēšanas </a:t>
            </a:r>
            <a:r>
              <a:rPr lang="lv-LV" sz="1800" dirty="0" smtClean="0">
                <a:latin typeface="Calibri" panose="020F0502020204030204" pitchFamily="34" charset="0"/>
              </a:rPr>
              <a:t>izmaksas</a:t>
            </a:r>
            <a:endParaRPr lang="lv-LV" sz="1800" dirty="0">
              <a:latin typeface="Calibri" panose="020F0502020204030204" pitchFamily="34" charset="0"/>
            </a:endParaRPr>
          </a:p>
          <a:p>
            <a:pPr lvl="1">
              <a:buFont typeface="Arial" panose="020B0604020202020204" pitchFamily="34" charset="0"/>
              <a:buChar char="•"/>
            </a:pPr>
            <a:r>
              <a:rPr lang="lv-LV" sz="1800" dirty="0" smtClean="0">
                <a:latin typeface="Calibri" panose="020F0502020204030204" pitchFamily="34" charset="0"/>
              </a:rPr>
              <a:t>amortizācijas </a:t>
            </a:r>
            <a:r>
              <a:rPr lang="lv-LV" sz="1800" dirty="0">
                <a:latin typeface="Calibri" panose="020F0502020204030204" pitchFamily="34" charset="0"/>
              </a:rPr>
              <a:t>izmaksas (ir attiecināmas uz sadarbības partneru rīcībā esošo tehniku, iekārtām un to </a:t>
            </a:r>
            <a:r>
              <a:rPr lang="lv-LV" sz="1800" dirty="0" smtClean="0">
                <a:latin typeface="Calibri" panose="020F0502020204030204" pitchFamily="34" charset="0"/>
              </a:rPr>
              <a:t>aprīkojumu</a:t>
            </a:r>
          </a:p>
          <a:p>
            <a:pPr lvl="1">
              <a:buFont typeface="Arial" panose="020B0604020202020204" pitchFamily="34" charset="0"/>
              <a:buChar char="•"/>
            </a:pPr>
            <a:r>
              <a:rPr lang="lv-LV" altLang="lv-LV" sz="1800" dirty="0">
                <a:latin typeface="Calibri" panose="020F0502020204030204" pitchFamily="34" charset="0"/>
              </a:rPr>
              <a:t>Nemateriālie aktīvi – no arējiem avotiem iegādātu tehnisko zināšanu, patentu vai citu intelektuālā īpašuma tiesību </a:t>
            </a:r>
            <a:r>
              <a:rPr lang="lv-LV" altLang="lv-LV" sz="1800" dirty="0" smtClean="0">
                <a:latin typeface="Calibri" panose="020F0502020204030204" pitchFamily="34" charset="0"/>
              </a:rPr>
              <a:t>licenču iegādes izmaksas.</a:t>
            </a:r>
          </a:p>
          <a:p>
            <a:pPr>
              <a:lnSpc>
                <a:spcPct val="80000"/>
              </a:lnSpc>
            </a:pPr>
            <a:r>
              <a:rPr lang="lv-LV" altLang="lv-LV" sz="1200" dirty="0" smtClean="0"/>
              <a:t> </a:t>
            </a:r>
            <a:endParaRPr lang="lv-LV" altLang="lv-LV" sz="1050" dirty="0" smtClean="0"/>
          </a:p>
          <a:p>
            <a:pPr>
              <a:lnSpc>
                <a:spcPct val="80000"/>
              </a:lnSpc>
            </a:pPr>
            <a:endParaRPr lang="lv-LV" altLang="lv-LV" sz="1200" dirty="0" smtClean="0"/>
          </a:p>
        </p:txBody>
      </p:sp>
      <p:sp>
        <p:nvSpPr>
          <p:cNvPr id="31748" name="Slaida numura vietturis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D7DC0B3-2D48-46F5-AD8F-DB0911FF317E}" type="slidenum">
              <a:rPr lang="en-US" altLang="en-US" smtClean="0"/>
              <a:pPr/>
              <a:t>17</a:t>
            </a:fld>
            <a:endParaRPr lang="en-US"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438400" y="710045"/>
            <a:ext cx="6096000" cy="658091"/>
          </a:xfrm>
        </p:spPr>
        <p:txBody>
          <a:bodyPr>
            <a:normAutofit/>
          </a:bodyPr>
          <a:lstStyle/>
          <a:p>
            <a:pPr algn="ctr"/>
            <a:r>
              <a:rPr lang="lv-LV" altLang="lv-LV" sz="3600" dirty="0" smtClean="0">
                <a:latin typeface="Calibri" panose="020F0502020204030204" pitchFamily="34" charset="0"/>
              </a:rPr>
              <a:t>Ierobežojumi</a:t>
            </a:r>
            <a:endParaRPr lang="lv-LV" sz="3600" dirty="0"/>
          </a:p>
        </p:txBody>
      </p:sp>
      <p:sp>
        <p:nvSpPr>
          <p:cNvPr id="3" name="Satura vietturis 2"/>
          <p:cNvSpPr>
            <a:spLocks noGrp="1"/>
          </p:cNvSpPr>
          <p:nvPr>
            <p:ph idx="1"/>
          </p:nvPr>
        </p:nvSpPr>
        <p:spPr>
          <a:xfrm>
            <a:off x="729762" y="1695796"/>
            <a:ext cx="7957038" cy="4430377"/>
          </a:xfrm>
        </p:spPr>
        <p:txBody>
          <a:bodyPr>
            <a:normAutofit/>
          </a:bodyPr>
          <a:lstStyle/>
          <a:p>
            <a:pPr marL="342900" indent="-342900" algn="just">
              <a:buFont typeface="Arial" panose="020B0604020202020204" pitchFamily="34" charset="0"/>
              <a:buChar char="•"/>
            </a:pPr>
            <a:r>
              <a:rPr lang="lv-LV" altLang="lv-LV" b="1" dirty="0">
                <a:solidFill>
                  <a:srgbClr val="FF0000"/>
                </a:solidFill>
                <a:latin typeface="Calibri" panose="020F0502020204030204" pitchFamily="34" charset="0"/>
              </a:rPr>
              <a:t>ne vairāk kā 25 % </a:t>
            </a:r>
            <a:r>
              <a:rPr lang="lv-LV" altLang="lv-LV" b="1" dirty="0" smtClean="0">
                <a:latin typeface="Calibri" panose="020F0502020204030204" pitchFamily="34" charset="0"/>
              </a:rPr>
              <a:t>- </a:t>
            </a:r>
            <a:r>
              <a:rPr lang="lv-LV" altLang="lv-LV" dirty="0" smtClean="0">
                <a:latin typeface="Calibri" panose="020F0502020204030204" pitchFamily="34" charset="0"/>
              </a:rPr>
              <a:t>ārējo </a:t>
            </a:r>
            <a:r>
              <a:rPr lang="lv-LV" altLang="lv-LV" dirty="0">
                <a:latin typeface="Calibri" panose="020F0502020204030204" pitchFamily="34" charset="0"/>
              </a:rPr>
              <a:t>pakalpojumu izmaksas, kurus projekta īstenošanai atbalsta pretendents iepērk no trešajām </a:t>
            </a:r>
            <a:r>
              <a:rPr lang="lv-LV" altLang="lv-LV" dirty="0" smtClean="0">
                <a:latin typeface="Calibri" panose="020F0502020204030204" pitchFamily="34" charset="0"/>
              </a:rPr>
              <a:t>personām (no </a:t>
            </a:r>
            <a:r>
              <a:rPr lang="lv-LV" altLang="lv-LV" dirty="0">
                <a:latin typeface="Calibri" panose="020F0502020204030204" pitchFamily="34" charset="0"/>
              </a:rPr>
              <a:t>attiecināmo izmaksu </a:t>
            </a:r>
            <a:r>
              <a:rPr lang="lv-LV" altLang="lv-LV" dirty="0" smtClean="0">
                <a:latin typeface="Calibri" panose="020F0502020204030204" pitchFamily="34" charset="0"/>
              </a:rPr>
              <a:t>kopsummas) </a:t>
            </a:r>
          </a:p>
          <a:p>
            <a:pPr algn="just"/>
            <a:endParaRPr lang="lv-LV" altLang="lv-LV" dirty="0" smtClean="0">
              <a:latin typeface="Calibri" panose="020F0502020204030204" pitchFamily="34" charset="0"/>
            </a:endParaRPr>
          </a:p>
          <a:p>
            <a:pPr marL="342900" indent="-342900" algn="just">
              <a:buFont typeface="Arial" panose="020B0604020202020204" pitchFamily="34" charset="0"/>
              <a:buChar char="•"/>
            </a:pPr>
            <a:r>
              <a:rPr lang="lv-LV" altLang="lv-LV" b="1" dirty="0" smtClean="0">
                <a:solidFill>
                  <a:srgbClr val="FF0000"/>
                </a:solidFill>
                <a:latin typeface="Calibri" panose="020F0502020204030204" pitchFamily="34" charset="0"/>
              </a:rPr>
              <a:t>ne </a:t>
            </a:r>
            <a:r>
              <a:rPr lang="lv-LV" altLang="lv-LV" b="1" dirty="0">
                <a:solidFill>
                  <a:srgbClr val="FF0000"/>
                </a:solidFill>
                <a:latin typeface="Calibri" panose="020F0502020204030204" pitchFamily="34" charset="0"/>
              </a:rPr>
              <a:t>vairāk kā 30 %</a:t>
            </a:r>
            <a:r>
              <a:rPr lang="lv-LV" altLang="lv-LV" dirty="0">
                <a:latin typeface="Calibri" panose="020F0502020204030204" pitchFamily="34" charset="0"/>
              </a:rPr>
              <a:t> </a:t>
            </a:r>
            <a:r>
              <a:rPr lang="lv-LV" altLang="lv-LV" dirty="0" smtClean="0">
                <a:latin typeface="Calibri" panose="020F0502020204030204" pitchFamily="34" charset="0"/>
              </a:rPr>
              <a:t>- tehnikas</a:t>
            </a:r>
            <a:r>
              <a:rPr lang="lv-LV" altLang="lv-LV" dirty="0">
                <a:latin typeface="Calibri" panose="020F0502020204030204" pitchFamily="34" charset="0"/>
              </a:rPr>
              <a:t>, iekārtu un to aprīkojuma iegādes izmaksas, ja tās ir tieši attiecināmas uz projekta īstenošanu un ja neviens no sadarbības partneriem nespēj to nodrošināt vai to nav iespējams </a:t>
            </a:r>
            <a:r>
              <a:rPr lang="lv-LV" altLang="lv-LV" dirty="0" smtClean="0">
                <a:latin typeface="Calibri" panose="020F0502020204030204" pitchFamily="34" charset="0"/>
              </a:rPr>
              <a:t>iznomāt (</a:t>
            </a:r>
            <a:r>
              <a:rPr lang="lv-LV" altLang="lv-LV" dirty="0">
                <a:latin typeface="Calibri" panose="020F0502020204030204" pitchFamily="34" charset="0"/>
              </a:rPr>
              <a:t>no attiecināmo izmaksu </a:t>
            </a:r>
            <a:r>
              <a:rPr lang="lv-LV" altLang="lv-LV" dirty="0" smtClean="0">
                <a:latin typeface="Calibri" panose="020F0502020204030204" pitchFamily="34" charset="0"/>
              </a:rPr>
              <a:t>kopsummas)</a:t>
            </a:r>
            <a:endParaRPr lang="lv-LV" altLang="lv-LV" dirty="0">
              <a:latin typeface="Calibri" panose="020F0502020204030204" pitchFamily="34" charset="0"/>
            </a:endParaRPr>
          </a:p>
          <a:p>
            <a:pPr marL="342900" indent="-342900">
              <a:buFont typeface="Arial" panose="020B0604020202020204" pitchFamily="34" charset="0"/>
              <a:buChar char="•"/>
            </a:pPr>
            <a:endParaRPr lang="lv-LV" altLang="lv-LV" dirty="0">
              <a:latin typeface="Calibri" panose="020F0502020204030204" pitchFamily="34" charset="0"/>
            </a:endParaRPr>
          </a:p>
          <a:p>
            <a:pPr algn="just">
              <a:spcBef>
                <a:spcPts val="0"/>
              </a:spcBef>
            </a:pPr>
            <a:r>
              <a:rPr lang="lv-LV" b="1" u="sng" dirty="0">
                <a:solidFill>
                  <a:srgbClr val="FF0000"/>
                </a:solidFill>
                <a:latin typeface="Calibri" panose="020F0502020204030204" pitchFamily="34" charset="0"/>
              </a:rPr>
              <a:t>Priekšapmaksa</a:t>
            </a:r>
            <a:r>
              <a:rPr lang="lv-LV" b="1" dirty="0">
                <a:solidFill>
                  <a:srgbClr val="FF0000"/>
                </a:solidFill>
                <a:latin typeface="Calibri" panose="020F0502020204030204" pitchFamily="34" charset="0"/>
              </a:rPr>
              <a:t> - </a:t>
            </a:r>
            <a:r>
              <a:rPr lang="lv-LV" dirty="0">
                <a:latin typeface="Calibri" panose="020F0502020204030204" pitchFamily="34" charset="0"/>
              </a:rPr>
              <a:t> nepārsniedz </a:t>
            </a:r>
            <a:r>
              <a:rPr lang="lv-LV" b="1" dirty="0">
                <a:latin typeface="Calibri" panose="020F0502020204030204" pitchFamily="34" charset="0"/>
              </a:rPr>
              <a:t>10 %</a:t>
            </a:r>
            <a:r>
              <a:rPr lang="lv-LV" dirty="0">
                <a:latin typeface="Calibri" panose="020F0502020204030204" pitchFamily="34" charset="0"/>
              </a:rPr>
              <a:t> no attiecināmo izmaksu summas. </a:t>
            </a:r>
          </a:p>
          <a:p>
            <a:pPr algn="just">
              <a:spcBef>
                <a:spcPts val="0"/>
              </a:spcBef>
            </a:pPr>
            <a:endParaRPr lang="lv-LV" dirty="0"/>
          </a:p>
          <a:p>
            <a:pPr algn="just"/>
            <a:r>
              <a:rPr lang="lv-LV" b="1" u="sng" dirty="0">
                <a:solidFill>
                  <a:srgbClr val="FF0000"/>
                </a:solidFill>
                <a:latin typeface="Calibri" panose="020F0502020204030204" pitchFamily="34" charset="0"/>
                <a:cs typeface="Calibri" panose="020F0502020204030204" pitchFamily="34" charset="0"/>
              </a:rPr>
              <a:t>S</a:t>
            </a:r>
            <a:r>
              <a:rPr lang="lv-LV" b="1" u="sng" dirty="0" smtClean="0">
                <a:solidFill>
                  <a:srgbClr val="FF0000"/>
                </a:solidFill>
                <a:latin typeface="Calibri" panose="020F0502020204030204" pitchFamily="34" charset="0"/>
                <a:cs typeface="Calibri" panose="020F0502020204030204" pitchFamily="34" charset="0"/>
              </a:rPr>
              <a:t>tarpposma maksājums </a:t>
            </a:r>
            <a:r>
              <a:rPr lang="lv-LV" dirty="0" smtClean="0">
                <a:latin typeface="Calibri" panose="020F0502020204030204" pitchFamily="34" charset="0"/>
                <a:cs typeface="Calibri" panose="020F0502020204030204" pitchFamily="34" charset="0"/>
              </a:rPr>
              <a:t>– ne biežāk, kā vienu reizi ceturksnī</a:t>
            </a:r>
            <a:endParaRPr lang="lv-LV" dirty="0">
              <a:latin typeface="Calibri" panose="020F0502020204030204" pitchFamily="34" charset="0"/>
              <a:cs typeface="Calibri" panose="020F0502020204030204" pitchFamily="34" charset="0"/>
            </a:endParaRPr>
          </a:p>
        </p:txBody>
      </p:sp>
      <p:sp>
        <p:nvSpPr>
          <p:cNvPr id="6" name="Slaida numura vietturis 5"/>
          <p:cNvSpPr>
            <a:spLocks noGrp="1"/>
          </p:cNvSpPr>
          <p:nvPr>
            <p:ph type="sldNum" sz="quarter" idx="13"/>
          </p:nvPr>
        </p:nvSpPr>
        <p:spPr/>
        <p:txBody>
          <a:bodyPr/>
          <a:lstStyle/>
          <a:p>
            <a:pPr>
              <a:defRPr/>
            </a:pPr>
            <a:fld id="{8AD7BED6-D9FF-4D77-9BB8-CB195BC2C550}" type="slidenum">
              <a:rPr lang="en-US" altLang="en-US" smtClean="0"/>
              <a:pPr>
                <a:defRPr/>
              </a:pPr>
              <a:t>18</a:t>
            </a:fld>
            <a:endParaRPr lang="en-US" altLang="en-US"/>
          </a:p>
        </p:txBody>
      </p:sp>
    </p:spTree>
    <p:extLst>
      <p:ext uri="{BB962C8B-B14F-4D97-AF65-F5344CB8AC3E}">
        <p14:creationId xmlns:p14="http://schemas.microsoft.com/office/powerpoint/2010/main" val="201681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438400" y="381000"/>
            <a:ext cx="6096000" cy="787842"/>
          </a:xfrm>
        </p:spPr>
        <p:txBody>
          <a:bodyPr>
            <a:normAutofit/>
          </a:bodyPr>
          <a:lstStyle/>
          <a:p>
            <a:pPr algn="ctr"/>
            <a:r>
              <a:rPr lang="lv-LV" sz="3600" dirty="0" smtClean="0">
                <a:latin typeface="Calibri" panose="020F0502020204030204" pitchFamily="34" charset="0"/>
              </a:rPr>
              <a:t>Naudas plūsma</a:t>
            </a:r>
            <a:endParaRPr lang="lv-LV" sz="3600" dirty="0">
              <a:latin typeface="Calibri" panose="020F0502020204030204" pitchFamily="34" charset="0"/>
            </a:endParaRPr>
          </a:p>
        </p:txBody>
      </p:sp>
      <p:sp>
        <p:nvSpPr>
          <p:cNvPr id="3" name="Satura vietturis 2"/>
          <p:cNvSpPr>
            <a:spLocks noGrp="1"/>
          </p:cNvSpPr>
          <p:nvPr>
            <p:ph idx="1"/>
          </p:nvPr>
        </p:nvSpPr>
        <p:spPr>
          <a:xfrm>
            <a:off x="556591" y="1415332"/>
            <a:ext cx="8130209" cy="4710841"/>
          </a:xfrm>
        </p:spPr>
        <p:txBody>
          <a:bodyPr>
            <a:normAutofit fontScale="92500"/>
          </a:bodyPr>
          <a:lstStyle/>
          <a:p>
            <a:pPr algn="just">
              <a:spcBef>
                <a:spcPts val="0"/>
              </a:spcBef>
            </a:pPr>
            <a:r>
              <a:rPr lang="lv-LV" dirty="0" smtClean="0">
                <a:latin typeface="Calibri" panose="020F0502020204030204" pitchFamily="34" charset="0"/>
              </a:rPr>
              <a:t>Vadošais partneris un sadarbības partneri ir atbildīgi par:</a:t>
            </a:r>
          </a:p>
          <a:p>
            <a:pPr marL="342900" indent="-342900" algn="just">
              <a:spcBef>
                <a:spcPts val="0"/>
              </a:spcBef>
              <a:buFont typeface="Arial" panose="020B0604020202020204" pitchFamily="34" charset="0"/>
              <a:buChar char="•"/>
            </a:pPr>
            <a:r>
              <a:rPr lang="lv-LV" b="1" dirty="0" smtClean="0">
                <a:solidFill>
                  <a:srgbClr val="FF0000"/>
                </a:solidFill>
                <a:latin typeface="Calibri" panose="020F0502020204030204" pitchFamily="34" charset="0"/>
              </a:rPr>
              <a:t>atsevišķas grāmatvedības uzskaites sistēmas </a:t>
            </a:r>
            <a:r>
              <a:rPr lang="lv-LV" dirty="0" smtClean="0">
                <a:latin typeface="Calibri" panose="020F0502020204030204" pitchFamily="34" charset="0"/>
              </a:rPr>
              <a:t>vai </a:t>
            </a:r>
          </a:p>
          <a:p>
            <a:pPr marL="342900" indent="-342900" algn="just">
              <a:spcBef>
                <a:spcPts val="0"/>
              </a:spcBef>
              <a:buFont typeface="Arial" panose="020B0604020202020204" pitchFamily="34" charset="0"/>
              <a:buChar char="•"/>
            </a:pPr>
            <a:r>
              <a:rPr lang="lv-LV" b="1" dirty="0" smtClean="0">
                <a:solidFill>
                  <a:srgbClr val="FF0000"/>
                </a:solidFill>
                <a:latin typeface="Calibri" panose="020F0502020204030204" pitchFamily="34" charset="0"/>
              </a:rPr>
              <a:t>atbilstoša grāmatvedības koda ieviešanu</a:t>
            </a:r>
            <a:r>
              <a:rPr lang="lv-LV" dirty="0" smtClean="0">
                <a:latin typeface="Calibri" panose="020F0502020204030204" pitchFamily="34" charset="0"/>
              </a:rPr>
              <a:t>, </a:t>
            </a:r>
          </a:p>
          <a:p>
            <a:pPr algn="just">
              <a:spcBef>
                <a:spcPts val="0"/>
              </a:spcBef>
            </a:pPr>
            <a:r>
              <a:rPr lang="lv-LV" dirty="0" smtClean="0">
                <a:latin typeface="Calibri" panose="020F0502020204030204" pitchFamily="34" charset="0"/>
              </a:rPr>
              <a:t>visu ar projekta īstenošanu saistīto darījumu atspoguļošanai. </a:t>
            </a:r>
          </a:p>
          <a:p>
            <a:pPr algn="just">
              <a:spcBef>
                <a:spcPts val="0"/>
              </a:spcBef>
            </a:pPr>
            <a:endParaRPr lang="lv-LV" dirty="0">
              <a:latin typeface="Calibri" panose="020F0502020204030204" pitchFamily="34" charset="0"/>
            </a:endParaRPr>
          </a:p>
          <a:p>
            <a:pPr algn="just">
              <a:spcBef>
                <a:spcPts val="0"/>
              </a:spcBef>
            </a:pPr>
            <a:r>
              <a:rPr lang="lv-LV" sz="1800" dirty="0" smtClean="0">
                <a:latin typeface="Calibri" panose="020F0502020204030204" pitchFamily="34" charset="0"/>
              </a:rPr>
              <a:t>Vadošais partneris un sadarbības partneri informāciju par darījumiem iespēju robežās reģistrē elektroniski un dara to pieejamu pēc kompetento dienestu pieprasījuma.</a:t>
            </a:r>
          </a:p>
          <a:p>
            <a:pPr algn="just">
              <a:spcBef>
                <a:spcPts val="0"/>
              </a:spcBef>
            </a:pPr>
            <a:endParaRPr lang="lv-LV" dirty="0" smtClean="0">
              <a:latin typeface="Calibri" panose="020F0502020204030204" pitchFamily="34" charset="0"/>
            </a:endParaRPr>
          </a:p>
          <a:p>
            <a:pPr algn="just">
              <a:spcBef>
                <a:spcPts val="0"/>
              </a:spcBef>
            </a:pPr>
            <a:r>
              <a:rPr lang="lv-LV" b="1" u="sng" dirty="0">
                <a:latin typeface="Calibri" panose="020F0502020204030204" pitchFamily="34" charset="0"/>
              </a:rPr>
              <a:t>Priekšapmaksa</a:t>
            </a:r>
            <a:r>
              <a:rPr lang="lv-LV" b="1" dirty="0">
                <a:latin typeface="Calibri" panose="020F0502020204030204" pitchFamily="34" charset="0"/>
              </a:rPr>
              <a:t> - </a:t>
            </a:r>
            <a:r>
              <a:rPr lang="lv-LV" dirty="0">
                <a:latin typeface="Calibri" panose="020F0502020204030204" pitchFamily="34" charset="0"/>
              </a:rPr>
              <a:t> nepārsniedz </a:t>
            </a:r>
            <a:r>
              <a:rPr lang="lv-LV" b="1" dirty="0">
                <a:latin typeface="Calibri" panose="020F0502020204030204" pitchFamily="34" charset="0"/>
              </a:rPr>
              <a:t>10 %</a:t>
            </a:r>
            <a:r>
              <a:rPr lang="lv-LV" dirty="0">
                <a:latin typeface="Calibri" panose="020F0502020204030204" pitchFamily="34" charset="0"/>
              </a:rPr>
              <a:t> no attiecināmo izmaksu summas. </a:t>
            </a:r>
          </a:p>
          <a:p>
            <a:pPr algn="just">
              <a:spcBef>
                <a:spcPts val="0"/>
              </a:spcBef>
            </a:pPr>
            <a:r>
              <a:rPr lang="lv-LV" dirty="0" smtClean="0">
                <a:latin typeface="Calibri" panose="020F0502020204030204" pitchFamily="34" charset="0"/>
              </a:rPr>
              <a:t>Priekšapmaksas </a:t>
            </a:r>
            <a:r>
              <a:rPr lang="lv-LV" dirty="0">
                <a:latin typeface="Calibri" panose="020F0502020204030204" pitchFamily="34" charset="0"/>
              </a:rPr>
              <a:t>maksājuma saņemšanai, kā arī visu projekta izdevumu segšanai nepieciešamajiem līdzekļiem atbalsta pretendents atver kontu Valsts </a:t>
            </a:r>
            <a:r>
              <a:rPr lang="lv-LV" dirty="0" smtClean="0">
                <a:latin typeface="Calibri" panose="020F0502020204030204" pitchFamily="34" charset="0"/>
              </a:rPr>
              <a:t>kasē.</a:t>
            </a:r>
          </a:p>
          <a:p>
            <a:pPr algn="just">
              <a:spcBef>
                <a:spcPts val="0"/>
              </a:spcBef>
            </a:pPr>
            <a:endParaRPr lang="lv-LV" b="1" u="sng" dirty="0">
              <a:solidFill>
                <a:srgbClr val="FF0000"/>
              </a:solidFill>
              <a:latin typeface="Calibri" panose="020F0502020204030204" pitchFamily="34" charset="0"/>
            </a:endParaRPr>
          </a:p>
          <a:p>
            <a:pPr algn="just">
              <a:spcBef>
                <a:spcPts val="0"/>
              </a:spcBef>
            </a:pPr>
            <a:r>
              <a:rPr lang="lv-LV" sz="2100" dirty="0">
                <a:latin typeface="Calibri" panose="020F0502020204030204" pitchFamily="34" charset="0"/>
              </a:rPr>
              <a:t>Atbalsta saņēmējs </a:t>
            </a:r>
            <a:r>
              <a:rPr lang="lv-LV" sz="2100" b="1" u="sng" dirty="0">
                <a:latin typeface="Calibri" panose="020F0502020204030204" pitchFamily="34" charset="0"/>
              </a:rPr>
              <a:t>var saņemt starpposma maksājumu </a:t>
            </a:r>
            <a:r>
              <a:rPr lang="lv-LV" sz="2100" dirty="0">
                <a:latin typeface="Calibri" panose="020F0502020204030204" pitchFamily="34" charset="0"/>
              </a:rPr>
              <a:t>par projekta daļas īstenošanu, </a:t>
            </a:r>
            <a:r>
              <a:rPr lang="lv-LV" sz="2100" u="sng" dirty="0">
                <a:latin typeface="Calibri" panose="020F0502020204030204" pitchFamily="34" charset="0"/>
              </a:rPr>
              <a:t>ne biežāk kā vienu reizi </a:t>
            </a:r>
            <a:r>
              <a:rPr lang="lv-LV" sz="2100" u="sng" dirty="0" smtClean="0">
                <a:latin typeface="Calibri" panose="020F0502020204030204" pitchFamily="34" charset="0"/>
              </a:rPr>
              <a:t>ceturksnī.</a:t>
            </a:r>
            <a:r>
              <a:rPr lang="lv-LV" sz="2100" dirty="0" smtClean="0">
                <a:latin typeface="Calibri" panose="020F0502020204030204" pitchFamily="34" charset="0"/>
              </a:rPr>
              <a:t> (jāiesniedz LAD maksājuma </a:t>
            </a:r>
            <a:r>
              <a:rPr lang="lv-LV" sz="2100" dirty="0">
                <a:latin typeface="Calibri" panose="020F0502020204030204" pitchFamily="34" charset="0"/>
              </a:rPr>
              <a:t>pieprasījumu </a:t>
            </a:r>
            <a:r>
              <a:rPr lang="lv-LV" sz="2100" dirty="0" smtClean="0">
                <a:latin typeface="Calibri" panose="020F0502020204030204" pitchFamily="34" charset="0"/>
              </a:rPr>
              <a:t>kopā </a:t>
            </a:r>
            <a:r>
              <a:rPr lang="lv-LV" sz="2100" dirty="0">
                <a:latin typeface="Calibri" panose="020F0502020204030204" pitchFamily="34" charset="0"/>
              </a:rPr>
              <a:t>ar atskaiti un dokumentiem par projekta ietvaros veiktajām </a:t>
            </a:r>
            <a:r>
              <a:rPr lang="lv-LV" sz="2100" dirty="0" smtClean="0">
                <a:latin typeface="Calibri" panose="020F0502020204030204" pitchFamily="34" charset="0"/>
              </a:rPr>
              <a:t>darbībām).</a:t>
            </a:r>
            <a:endParaRPr lang="lv-LV" sz="2100" dirty="0">
              <a:latin typeface="Calibri" panose="020F0502020204030204" pitchFamily="34" charset="0"/>
            </a:endParaRPr>
          </a:p>
          <a:p>
            <a:pPr algn="just">
              <a:spcBef>
                <a:spcPts val="0"/>
              </a:spcBef>
            </a:pPr>
            <a:endParaRPr lang="lv-LV" b="1" u="sng" dirty="0">
              <a:solidFill>
                <a:srgbClr val="FF0000"/>
              </a:solidFill>
              <a:latin typeface="Calibri" panose="020F0502020204030204" pitchFamily="34" charset="0"/>
            </a:endParaRPr>
          </a:p>
          <a:p>
            <a:pPr algn="just">
              <a:spcBef>
                <a:spcPts val="0"/>
              </a:spcBef>
            </a:pPr>
            <a:endParaRPr lang="lv-LV" dirty="0">
              <a:latin typeface="Calibri" panose="020F0502020204030204" pitchFamily="34" charset="0"/>
            </a:endParaRPr>
          </a:p>
        </p:txBody>
      </p:sp>
      <p:sp>
        <p:nvSpPr>
          <p:cNvPr id="6" name="Slaida numura vietturis 5"/>
          <p:cNvSpPr>
            <a:spLocks noGrp="1"/>
          </p:cNvSpPr>
          <p:nvPr>
            <p:ph type="sldNum" sz="quarter" idx="13"/>
          </p:nvPr>
        </p:nvSpPr>
        <p:spPr/>
        <p:txBody>
          <a:bodyPr/>
          <a:lstStyle/>
          <a:p>
            <a:pPr>
              <a:defRPr/>
            </a:pPr>
            <a:fld id="{8AD7BED6-D9FF-4D77-9BB8-CB195BC2C550}" type="slidenum">
              <a:rPr lang="en-US" altLang="en-US" smtClean="0"/>
              <a:pPr>
                <a:defRPr/>
              </a:pPr>
              <a:t>19</a:t>
            </a:fld>
            <a:endParaRPr lang="en-US" altLang="en-US"/>
          </a:p>
        </p:txBody>
      </p:sp>
    </p:spTree>
    <p:extLst>
      <p:ext uri="{BB962C8B-B14F-4D97-AF65-F5344CB8AC3E}">
        <p14:creationId xmlns:p14="http://schemas.microsoft.com/office/powerpoint/2010/main" val="1730175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ttēls 6"/>
          <p:cNvPicPr>
            <a:picLocks noChangeAspect="1"/>
          </p:cNvPicPr>
          <p:nvPr/>
        </p:nvPicPr>
        <p:blipFill>
          <a:blip r:embed="rId2"/>
          <a:stretch>
            <a:fillRect/>
          </a:stretch>
        </p:blipFill>
        <p:spPr>
          <a:xfrm>
            <a:off x="4457276" y="2760541"/>
            <a:ext cx="4477403" cy="3971889"/>
          </a:xfrm>
          <a:prstGeom prst="rect">
            <a:avLst/>
          </a:prstGeom>
        </p:spPr>
      </p:pic>
      <p:sp>
        <p:nvSpPr>
          <p:cNvPr id="2" name="Virsraksts 1"/>
          <p:cNvSpPr>
            <a:spLocks noGrp="1"/>
          </p:cNvSpPr>
          <p:nvPr>
            <p:ph type="title"/>
          </p:nvPr>
        </p:nvSpPr>
        <p:spPr>
          <a:xfrm>
            <a:off x="2590800" y="381000"/>
            <a:ext cx="6096000" cy="807720"/>
          </a:xfrm>
        </p:spPr>
        <p:txBody>
          <a:bodyPr>
            <a:normAutofit fontScale="90000"/>
          </a:bodyPr>
          <a:lstStyle/>
          <a:p>
            <a:pPr algn="ctr"/>
            <a:r>
              <a:rPr lang="lv-LV" dirty="0" smtClean="0">
                <a:latin typeface="Calibri" panose="020F0502020204030204" pitchFamily="34" charset="0"/>
              </a:rPr>
              <a:t>Pasākuma «Sadarbība» aktivitāte Eiropā</a:t>
            </a:r>
            <a:br>
              <a:rPr lang="lv-LV" dirty="0" smtClean="0">
                <a:latin typeface="Calibri" panose="020F0502020204030204" pitchFamily="34" charset="0"/>
              </a:rPr>
            </a:br>
            <a:r>
              <a:rPr lang="lv-LV" altLang="en-US" sz="2200" b="0" dirty="0" smtClean="0">
                <a:latin typeface="Calibri" panose="020F0502020204030204" pitchFamily="34" charset="0"/>
                <a:cs typeface="Tahoma" panose="020B0604030504040204" pitchFamily="34" charset="0"/>
              </a:rPr>
              <a:t>(</a:t>
            </a:r>
            <a:r>
              <a:rPr lang="lv-LV" altLang="en-US" sz="2200" b="0" dirty="0">
                <a:latin typeface="Calibri" panose="020F0502020204030204" pitchFamily="34" charset="0"/>
                <a:cs typeface="Tahoma" panose="020B0604030504040204" pitchFamily="34" charset="0"/>
              </a:rPr>
              <a:t>2017.gada marts)</a:t>
            </a:r>
            <a:br>
              <a:rPr lang="lv-LV" altLang="en-US" sz="2200" b="0" dirty="0">
                <a:latin typeface="Calibri" panose="020F0502020204030204" pitchFamily="34" charset="0"/>
                <a:cs typeface="Tahoma" panose="020B0604030504040204" pitchFamily="34" charset="0"/>
              </a:rPr>
            </a:br>
            <a:endParaRPr lang="lv-LV" sz="2200" b="0" dirty="0">
              <a:latin typeface="Calibri" panose="020F0502020204030204" pitchFamily="34" charset="0"/>
            </a:endParaRPr>
          </a:p>
        </p:txBody>
      </p:sp>
      <p:sp>
        <p:nvSpPr>
          <p:cNvPr id="3" name="Satura vietturis 2"/>
          <p:cNvSpPr>
            <a:spLocks noGrp="1"/>
          </p:cNvSpPr>
          <p:nvPr>
            <p:ph idx="1"/>
          </p:nvPr>
        </p:nvSpPr>
        <p:spPr>
          <a:xfrm>
            <a:off x="590204" y="2065082"/>
            <a:ext cx="3968917" cy="4546755"/>
          </a:xfrm>
        </p:spPr>
        <p:txBody>
          <a:bodyPr>
            <a:normAutofit fontScale="70000" lnSpcReduction="20000"/>
          </a:bodyPr>
          <a:lstStyle/>
          <a:p>
            <a:pPr marL="0" lvl="1">
              <a:lnSpc>
                <a:spcPct val="120000"/>
              </a:lnSpc>
              <a:spcBef>
                <a:spcPts val="0"/>
              </a:spcBef>
              <a:spcAft>
                <a:spcPts val="0"/>
              </a:spcAft>
              <a:buFontTx/>
              <a:buNone/>
            </a:pPr>
            <a:r>
              <a:rPr lang="lv-LV" altLang="en-US" sz="2300" b="1" dirty="0" smtClean="0">
                <a:solidFill>
                  <a:srgbClr val="FF0000"/>
                </a:solidFill>
                <a:latin typeface="Calibri" panose="020F0502020204030204" pitchFamily="34" charset="0"/>
                <a:cs typeface="Tahoma" panose="020B0604030504040204" pitchFamily="34" charset="0"/>
              </a:rPr>
              <a:t>	</a:t>
            </a:r>
          </a:p>
          <a:p>
            <a:pPr marL="50800" lvl="1" indent="-342900">
              <a:lnSpc>
                <a:spcPct val="120000"/>
              </a:lnSpc>
              <a:spcBef>
                <a:spcPts val="0"/>
              </a:spcBef>
              <a:spcAft>
                <a:spcPts val="0"/>
              </a:spcAft>
              <a:buFont typeface="Arial" panose="020B0604020202020204" pitchFamily="34" charset="0"/>
              <a:buChar char="•"/>
            </a:pPr>
            <a:r>
              <a:rPr lang="en-GB" altLang="en-US" sz="2300" b="1" dirty="0" smtClean="0">
                <a:latin typeface="Calibri" panose="020F0502020204030204" pitchFamily="34" charset="0"/>
                <a:ea typeface="ＭＳ Ｐゴシック" panose="020B0600070205080204" pitchFamily="34" charset="-128"/>
              </a:rPr>
              <a:t>AT</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(50) – </a:t>
            </a:r>
            <a:r>
              <a:rPr lang="en-GB" altLang="en-US" sz="2300" b="1" dirty="0">
                <a:latin typeface="Calibri" panose="020F0502020204030204" pitchFamily="34" charset="0"/>
                <a:ea typeface="ＭＳ Ｐゴシック" panose="020B0600070205080204" pitchFamily="34" charset="-128"/>
              </a:rPr>
              <a:t>7</a:t>
            </a:r>
            <a:r>
              <a:rPr lang="en-GB" altLang="en-US" sz="2300" dirty="0">
                <a:latin typeface="Calibri" panose="020F0502020204030204" pitchFamily="34" charset="0"/>
                <a:ea typeface="ＭＳ Ｐゴシック" panose="020B0600070205080204" pitchFamily="34" charset="-128"/>
              </a:rPr>
              <a:t> </a:t>
            </a:r>
            <a:r>
              <a:rPr lang="lv-LV" altLang="en-US" sz="2300" dirty="0" smtClean="0">
                <a:latin typeface="Calibri" panose="020F0502020204030204" pitchFamily="34" charset="0"/>
                <a:ea typeface="ＭＳ Ｐゴシック" panose="020B0600070205080204" pitchFamily="34" charset="-128"/>
              </a:rPr>
              <a:t>saņemti</a:t>
            </a:r>
          </a:p>
          <a:p>
            <a:pPr marL="50800" lvl="1" indent="-342900">
              <a:lnSpc>
                <a:spcPct val="120000"/>
              </a:lnSpc>
              <a:spcBef>
                <a:spcPts val="0"/>
              </a:spcBef>
              <a:spcAft>
                <a:spcPts val="0"/>
              </a:spcAft>
              <a:buFont typeface="Arial" panose="020B0604020202020204" pitchFamily="34" charset="0"/>
              <a:buChar char="•"/>
            </a:pPr>
            <a:r>
              <a:rPr lang="en-GB" altLang="en-US" sz="2300" b="1" dirty="0" smtClean="0">
                <a:latin typeface="Calibri" panose="020F0502020204030204" pitchFamily="34" charset="0"/>
                <a:ea typeface="ＭＳ Ｐゴシック" panose="020B0600070205080204" pitchFamily="34" charset="-128"/>
              </a:rPr>
              <a:t>BE-Flander</a:t>
            </a:r>
            <a:r>
              <a:rPr lang="en-GB" altLang="en-US" sz="2300" dirty="0" smtClean="0">
                <a:latin typeface="Calibri" panose="020F0502020204030204" pitchFamily="34" charset="0"/>
                <a:ea typeface="ＭＳ Ｐゴシック" panose="020B0600070205080204" pitchFamily="34" charset="-128"/>
              </a:rPr>
              <a:t>s </a:t>
            </a:r>
            <a:r>
              <a:rPr lang="en-GB" altLang="en-US" sz="2300" dirty="0">
                <a:latin typeface="Calibri" panose="020F0502020204030204" pitchFamily="34" charset="0"/>
                <a:ea typeface="ＭＳ Ｐゴシック" panose="020B0600070205080204" pitchFamily="34" charset="-128"/>
              </a:rPr>
              <a:t>(33) – </a:t>
            </a:r>
            <a:r>
              <a:rPr lang="en-GB" altLang="en-US" sz="2300" b="1" dirty="0">
                <a:latin typeface="Calibri" panose="020F0502020204030204" pitchFamily="34" charset="0"/>
                <a:ea typeface="ＭＳ Ｐゴシック" panose="020B0600070205080204" pitchFamily="34" charset="-128"/>
              </a:rPr>
              <a:t>5</a:t>
            </a:r>
            <a:r>
              <a:rPr lang="en-GB" altLang="en-US" sz="2300" dirty="0">
                <a:latin typeface="Calibri" panose="020F0502020204030204" pitchFamily="34" charset="0"/>
                <a:ea typeface="ＭＳ Ｐゴシック" panose="020B0600070205080204" pitchFamily="34" charset="-128"/>
              </a:rPr>
              <a:t> </a:t>
            </a:r>
            <a:r>
              <a:rPr lang="lv-LV" altLang="en-US" sz="2300" dirty="0" smtClean="0">
                <a:latin typeface="Calibri" panose="020F0502020204030204" pitchFamily="34" charset="0"/>
                <a:ea typeface="ＭＳ Ｐゴシック" panose="020B0600070205080204" pitchFamily="34" charset="-128"/>
              </a:rPr>
              <a:t>saņemti</a:t>
            </a:r>
          </a:p>
          <a:p>
            <a:pPr marL="50800" lvl="1" indent="-342900">
              <a:lnSpc>
                <a:spcPct val="120000"/>
              </a:lnSpc>
              <a:spcBef>
                <a:spcPts val="0"/>
              </a:spcBef>
              <a:spcAft>
                <a:spcPts val="0"/>
              </a:spcAft>
              <a:buFont typeface="Arial" panose="020B0604020202020204" pitchFamily="34" charset="0"/>
              <a:buChar char="•"/>
            </a:pPr>
            <a:r>
              <a:rPr lang="en-GB" altLang="en-US" sz="2300" b="1" dirty="0" smtClean="0">
                <a:latin typeface="Calibri" panose="020F0502020204030204" pitchFamily="34" charset="0"/>
                <a:ea typeface="ＭＳ Ｐゴシック" panose="020B0600070205080204" pitchFamily="34" charset="-128"/>
              </a:rPr>
              <a:t>DE</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(203) – </a:t>
            </a:r>
            <a:r>
              <a:rPr lang="en-GB" altLang="en-US" sz="2300" b="1" dirty="0">
                <a:latin typeface="Calibri" panose="020F0502020204030204" pitchFamily="34" charset="0"/>
                <a:ea typeface="ＭＳ Ｐゴシック" panose="020B0600070205080204" pitchFamily="34" charset="-128"/>
              </a:rPr>
              <a:t>40</a:t>
            </a:r>
            <a:r>
              <a:rPr lang="en-GB" altLang="en-US" sz="2300" dirty="0">
                <a:latin typeface="Calibri" panose="020F0502020204030204" pitchFamily="34" charset="0"/>
                <a:ea typeface="ＭＳ Ｐゴシック" panose="020B0600070205080204" pitchFamily="34" charset="-128"/>
              </a:rPr>
              <a:t> </a:t>
            </a:r>
            <a:r>
              <a:rPr lang="lv-LV" altLang="en-US" sz="2300" dirty="0" smtClean="0">
                <a:latin typeface="Calibri" panose="020F0502020204030204" pitchFamily="34" charset="0"/>
                <a:ea typeface="ＭＳ Ｐゴシック" panose="020B0600070205080204" pitchFamily="34" charset="-128"/>
              </a:rPr>
              <a:t>saņemti</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Hessen</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3 , L. Saxony </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14</a:t>
            </a:r>
            <a:r>
              <a:rPr lang="en-GB" altLang="en-US" sz="2300" dirty="0">
                <a:latin typeface="Calibri" panose="020F0502020204030204" pitchFamily="34" charset="0"/>
                <a:ea typeface="ＭＳ Ｐゴシック" panose="020B0600070205080204" pitchFamily="34" charset="-128"/>
              </a:rPr>
              <a:t>, </a:t>
            </a:r>
            <a:r>
              <a:rPr lang="en-GB" altLang="en-US" sz="2300" dirty="0" smtClean="0">
                <a:latin typeface="Calibri" panose="020F0502020204030204" pitchFamily="34" charset="0"/>
                <a:ea typeface="ＭＳ Ｐゴシック" panose="020B0600070205080204" pitchFamily="34" charset="-128"/>
              </a:rPr>
              <a:t>R-Pfalz</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2, </a:t>
            </a:r>
            <a:r>
              <a:rPr lang="en-GB" altLang="en-US" sz="2300" dirty="0" smtClean="0">
                <a:latin typeface="Calibri" panose="020F0502020204030204" pitchFamily="34" charset="0"/>
                <a:ea typeface="ＭＳ Ｐゴシック" panose="020B0600070205080204" pitchFamily="34" charset="-128"/>
              </a:rPr>
              <a:t>Sachsen</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1, </a:t>
            </a:r>
            <a:r>
              <a:rPr lang="en-GB" altLang="en-US" sz="2300" dirty="0" smtClean="0">
                <a:latin typeface="Calibri" panose="020F0502020204030204" pitchFamily="34" charset="0"/>
                <a:ea typeface="ＭＳ Ｐゴシック" panose="020B0600070205080204" pitchFamily="34" charset="-128"/>
              </a:rPr>
              <a:t>Brandenburg</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2,  S.-Holstein </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17</a:t>
            </a:r>
            <a:r>
              <a:rPr lang="en-GB" altLang="en-US" sz="2300" dirty="0">
                <a:latin typeface="Calibri" panose="020F0502020204030204" pitchFamily="34" charset="0"/>
                <a:ea typeface="ＭＳ Ｐゴシック" panose="020B0600070205080204" pitchFamily="34" charset="-128"/>
              </a:rPr>
              <a:t>, N.-</a:t>
            </a:r>
            <a:r>
              <a:rPr lang="en-GB" altLang="en-US" sz="2300" dirty="0" err="1" smtClean="0">
                <a:latin typeface="Calibri" panose="020F0502020204030204" pitchFamily="34" charset="0"/>
                <a:ea typeface="ＭＳ Ｐゴシック" panose="020B0600070205080204" pitchFamily="34" charset="-128"/>
              </a:rPr>
              <a:t>Westfalen</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 1)</a:t>
            </a:r>
            <a:endParaRPr lang="lv-LV" altLang="en-US" sz="2300" dirty="0">
              <a:latin typeface="Calibri" panose="020F0502020204030204" pitchFamily="34" charset="0"/>
              <a:ea typeface="ＭＳ Ｐゴシック" panose="020B0600070205080204" pitchFamily="34" charset="-128"/>
            </a:endParaRPr>
          </a:p>
          <a:p>
            <a:pPr marL="50800" lvl="1" indent="-342900">
              <a:lnSpc>
                <a:spcPct val="120000"/>
              </a:lnSpc>
              <a:spcBef>
                <a:spcPts val="0"/>
              </a:spcBef>
              <a:spcAft>
                <a:spcPts val="0"/>
              </a:spcAft>
              <a:buFont typeface="Arial" panose="020B0604020202020204" pitchFamily="34" charset="0"/>
              <a:buChar char="•"/>
            </a:pPr>
            <a:r>
              <a:rPr lang="en-GB" altLang="en-US" sz="2300" b="1" dirty="0" smtClean="0">
                <a:latin typeface="Calibri" panose="020F0502020204030204" pitchFamily="34" charset="0"/>
                <a:ea typeface="ＭＳ Ｐゴシック" panose="020B0600070205080204" pitchFamily="34" charset="-128"/>
              </a:rPr>
              <a:t>ES</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(835) – </a:t>
            </a:r>
            <a:r>
              <a:rPr lang="en-GB" altLang="en-US" sz="2300" b="1" dirty="0">
                <a:latin typeface="Calibri" panose="020F0502020204030204" pitchFamily="34" charset="0"/>
                <a:ea typeface="ＭＳ Ｐゴシック" panose="020B0600070205080204" pitchFamily="34" charset="-128"/>
              </a:rPr>
              <a:t>4 </a:t>
            </a:r>
            <a:r>
              <a:rPr lang="lv-LV" altLang="en-US" sz="2300" dirty="0" smtClean="0">
                <a:latin typeface="Calibri" panose="020F0502020204030204" pitchFamily="34" charset="0"/>
                <a:ea typeface="ＭＳ Ｐゴシック" panose="020B0600070205080204" pitchFamily="34" charset="-128"/>
              </a:rPr>
              <a:t>saņemti</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Andalucía</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1, País </a:t>
            </a:r>
            <a:r>
              <a:rPr lang="en-GB" altLang="en-US" sz="2300" dirty="0" smtClean="0">
                <a:latin typeface="Calibri" panose="020F0502020204030204" pitchFamily="34" charset="0"/>
                <a:ea typeface="ＭＳ Ｐゴシック" panose="020B0600070205080204" pitchFamily="34" charset="-128"/>
              </a:rPr>
              <a:t>Vasco</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 3)</a:t>
            </a:r>
            <a:endParaRPr lang="lv-LV" altLang="en-US" sz="2300" dirty="0">
              <a:latin typeface="Calibri" panose="020F0502020204030204" pitchFamily="34" charset="0"/>
              <a:ea typeface="ＭＳ Ｐゴシック" panose="020B0600070205080204" pitchFamily="34" charset="-128"/>
            </a:endParaRPr>
          </a:p>
          <a:p>
            <a:pPr marL="50800" lvl="1" indent="-342900">
              <a:lnSpc>
                <a:spcPct val="120000"/>
              </a:lnSpc>
              <a:spcBef>
                <a:spcPts val="0"/>
              </a:spcBef>
              <a:spcAft>
                <a:spcPts val="0"/>
              </a:spcAft>
              <a:buFont typeface="Arial" panose="020B0604020202020204" pitchFamily="34" charset="0"/>
              <a:buChar char="•"/>
            </a:pPr>
            <a:r>
              <a:rPr lang="en-GB" altLang="en-US" sz="2300" b="1" dirty="0" smtClean="0">
                <a:latin typeface="Calibri" panose="020F0502020204030204" pitchFamily="34" charset="0"/>
              </a:rPr>
              <a:t>FR</a:t>
            </a:r>
            <a:r>
              <a:rPr lang="en-GB" altLang="en-US" sz="2300" dirty="0" smtClean="0">
                <a:latin typeface="Calibri" panose="020F0502020204030204" pitchFamily="34" charset="0"/>
              </a:rPr>
              <a:t> </a:t>
            </a:r>
            <a:r>
              <a:rPr lang="en-GB" altLang="en-US" sz="2300" dirty="0">
                <a:latin typeface="Calibri" panose="020F0502020204030204" pitchFamily="34" charset="0"/>
              </a:rPr>
              <a:t>(305) – </a:t>
            </a:r>
            <a:r>
              <a:rPr lang="en-GB" altLang="en-US" sz="2300" b="1" dirty="0">
                <a:latin typeface="Calibri" panose="020F0502020204030204" pitchFamily="34" charset="0"/>
              </a:rPr>
              <a:t>32 </a:t>
            </a:r>
            <a:r>
              <a:rPr lang="lv-LV" altLang="en-US" sz="2300" dirty="0" smtClean="0">
                <a:latin typeface="Calibri" panose="020F0502020204030204" pitchFamily="34" charset="0"/>
              </a:rPr>
              <a:t>saņemti</a:t>
            </a:r>
            <a:endParaRPr lang="en-GB" altLang="en-US" sz="2300" dirty="0" smtClean="0">
              <a:latin typeface="Calibri" panose="020F0502020204030204" pitchFamily="34" charset="0"/>
            </a:endParaRPr>
          </a:p>
          <a:p>
            <a:pPr fontAlgn="auto">
              <a:lnSpc>
                <a:spcPct val="120000"/>
              </a:lnSpc>
              <a:spcBef>
                <a:spcPts val="0"/>
              </a:spcBef>
              <a:spcAft>
                <a:spcPts val="0"/>
              </a:spcAft>
              <a:defRPr/>
            </a:pPr>
            <a:r>
              <a:rPr lang="en-GB" altLang="en-US" sz="2300" dirty="0" smtClean="0">
                <a:latin typeface="Calibri" panose="020F0502020204030204" pitchFamily="34" charset="0"/>
              </a:rPr>
              <a:t>   (Mayotte</a:t>
            </a:r>
            <a:r>
              <a:rPr lang="lv-LV" altLang="en-US" sz="2300" dirty="0" smtClean="0">
                <a:latin typeface="Calibri" panose="020F0502020204030204" pitchFamily="34" charset="0"/>
              </a:rPr>
              <a:t> -</a:t>
            </a:r>
            <a:r>
              <a:rPr lang="en-GB" altLang="en-US" sz="2300" dirty="0" smtClean="0">
                <a:latin typeface="Calibri" panose="020F0502020204030204" pitchFamily="34" charset="0"/>
              </a:rPr>
              <a:t> 3, B. </a:t>
            </a:r>
            <a:r>
              <a:rPr lang="en-GB" altLang="en-US" sz="2300" dirty="0" err="1" smtClean="0">
                <a:latin typeface="Calibri" panose="020F0502020204030204" pitchFamily="34" charset="0"/>
              </a:rPr>
              <a:t>Normandie</a:t>
            </a:r>
            <a:r>
              <a:rPr lang="lv-LV" altLang="en-US" sz="2300" dirty="0" smtClean="0">
                <a:latin typeface="Calibri" panose="020F0502020204030204" pitchFamily="34" charset="0"/>
              </a:rPr>
              <a:t> -</a:t>
            </a:r>
            <a:r>
              <a:rPr lang="en-GB" altLang="en-US" sz="2300" dirty="0" smtClean="0">
                <a:latin typeface="Calibri" panose="020F0502020204030204" pitchFamily="34" charset="0"/>
              </a:rPr>
              <a:t> 15, Languedoc-R </a:t>
            </a:r>
            <a:r>
              <a:rPr lang="lv-LV" altLang="en-US" sz="2300" dirty="0" smtClean="0">
                <a:latin typeface="Calibri" panose="020F0502020204030204" pitchFamily="34" charset="0"/>
              </a:rPr>
              <a:t>-</a:t>
            </a:r>
            <a:r>
              <a:rPr lang="en-GB" altLang="en-US" sz="2300" dirty="0" smtClean="0">
                <a:latin typeface="Calibri" panose="020F0502020204030204" pitchFamily="34" charset="0"/>
              </a:rPr>
              <a:t>12, Bretagne</a:t>
            </a:r>
            <a:r>
              <a:rPr lang="lv-LV" altLang="en-US" sz="2300" dirty="0" smtClean="0">
                <a:latin typeface="Calibri" panose="020F0502020204030204" pitchFamily="34" charset="0"/>
              </a:rPr>
              <a:t> -</a:t>
            </a:r>
            <a:r>
              <a:rPr lang="en-GB" altLang="en-US" sz="2300" dirty="0" smtClean="0">
                <a:latin typeface="Calibri" panose="020F0502020204030204" pitchFamily="34" charset="0"/>
              </a:rPr>
              <a:t>2)</a:t>
            </a:r>
            <a:endParaRPr lang="lv-LV" altLang="en-US" sz="2300" dirty="0" smtClean="0">
              <a:latin typeface="Calibri" panose="020F0502020204030204" pitchFamily="34" charset="0"/>
              <a:ea typeface="ＭＳ Ｐゴシック" panose="020B0600070205080204" pitchFamily="34" charset="-128"/>
            </a:endParaRPr>
          </a:p>
          <a:p>
            <a:pPr marL="342900" indent="-342900" fontAlgn="auto">
              <a:lnSpc>
                <a:spcPct val="120000"/>
              </a:lnSpc>
              <a:spcBef>
                <a:spcPts val="0"/>
              </a:spcBef>
              <a:spcAft>
                <a:spcPts val="0"/>
              </a:spcAft>
              <a:buFont typeface="Arial" panose="020B0604020202020204" pitchFamily="34" charset="0"/>
              <a:buChar char="•"/>
              <a:defRPr/>
            </a:pPr>
            <a:r>
              <a:rPr lang="en-GB" altLang="en-US" sz="2300" b="1" dirty="0" smtClean="0">
                <a:latin typeface="Calibri" panose="020F0502020204030204" pitchFamily="34" charset="0"/>
                <a:ea typeface="ＭＳ Ｐゴシック" panose="020B0600070205080204" pitchFamily="34" charset="-128"/>
              </a:rPr>
              <a:t>IT </a:t>
            </a:r>
            <a:r>
              <a:rPr lang="en-GB" altLang="en-US" sz="2300" dirty="0">
                <a:latin typeface="Calibri" panose="020F0502020204030204" pitchFamily="34" charset="0"/>
                <a:ea typeface="ＭＳ Ｐゴシック" panose="020B0600070205080204" pitchFamily="34" charset="-128"/>
              </a:rPr>
              <a:t>(625) – </a:t>
            </a:r>
            <a:r>
              <a:rPr lang="en-GB" altLang="en-US" sz="2300" b="1" dirty="0">
                <a:latin typeface="Calibri" panose="020F0502020204030204" pitchFamily="34" charset="0"/>
                <a:ea typeface="ＭＳ Ｐゴシック" panose="020B0600070205080204" pitchFamily="34" charset="-128"/>
              </a:rPr>
              <a:t>4</a:t>
            </a:r>
            <a:r>
              <a:rPr lang="en-GB" altLang="en-US" sz="2300" dirty="0">
                <a:latin typeface="Calibri" panose="020F0502020204030204" pitchFamily="34" charset="0"/>
                <a:ea typeface="ＭＳ Ｐゴシック" panose="020B0600070205080204" pitchFamily="34" charset="-128"/>
              </a:rPr>
              <a:t> </a:t>
            </a:r>
            <a:r>
              <a:rPr lang="lv-LV" altLang="en-US" sz="2300" dirty="0" smtClean="0">
                <a:latin typeface="Calibri" panose="020F0502020204030204" pitchFamily="34" charset="0"/>
              </a:rPr>
              <a:t>saņemti</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(Bolzano 3, </a:t>
            </a:r>
            <a:r>
              <a:rPr lang="en-GB" altLang="en-US" sz="2300" dirty="0" smtClean="0">
                <a:latin typeface="Calibri" panose="020F0502020204030204" pitchFamily="34" charset="0"/>
                <a:ea typeface="ＭＳ Ｐゴシック" panose="020B0600070205080204" pitchFamily="34" charset="-128"/>
              </a:rPr>
              <a:t>Puglia</a:t>
            </a:r>
            <a:r>
              <a:rPr lang="lv-LV" altLang="en-US" sz="2300" dirty="0" smtClean="0">
                <a:latin typeface="Calibri" panose="020F0502020204030204" pitchFamily="34" charset="0"/>
                <a:ea typeface="ＭＳ Ｐゴシック" panose="020B0600070205080204" pitchFamily="34" charset="-128"/>
              </a:rPr>
              <a:t>-</a:t>
            </a:r>
            <a:r>
              <a:rPr lang="en-GB" altLang="en-US" sz="2300" dirty="0" smtClean="0">
                <a:latin typeface="Calibri" panose="020F0502020204030204" pitchFamily="34" charset="0"/>
                <a:ea typeface="ＭＳ Ｐゴシック" panose="020B0600070205080204" pitchFamily="34" charset="-128"/>
              </a:rPr>
              <a:t> 1)</a:t>
            </a:r>
            <a:endParaRPr lang="lv-LV" altLang="en-US" sz="2300" dirty="0" smtClean="0">
              <a:latin typeface="Calibri" panose="020F0502020204030204" pitchFamily="34" charset="0"/>
              <a:ea typeface="ＭＳ Ｐゴシック" panose="020B0600070205080204" pitchFamily="34" charset="-128"/>
            </a:endParaRPr>
          </a:p>
          <a:p>
            <a:pPr marL="342900" indent="-342900" fontAlgn="auto">
              <a:lnSpc>
                <a:spcPct val="120000"/>
              </a:lnSpc>
              <a:spcBef>
                <a:spcPts val="0"/>
              </a:spcBef>
              <a:spcAft>
                <a:spcPts val="0"/>
              </a:spcAft>
              <a:buFont typeface="Arial" panose="020B0604020202020204" pitchFamily="34" charset="0"/>
              <a:buChar char="•"/>
              <a:defRPr/>
            </a:pPr>
            <a:r>
              <a:rPr lang="en-GB" altLang="en-US" sz="2300" b="1" dirty="0" smtClean="0">
                <a:latin typeface="Calibri" panose="020F0502020204030204" pitchFamily="34" charset="0"/>
                <a:ea typeface="ＭＳ Ｐゴシック" panose="020B0600070205080204" pitchFamily="34" charset="-128"/>
              </a:rPr>
              <a:t>LT</a:t>
            </a:r>
            <a:r>
              <a:rPr lang="en-GB" altLang="en-US" sz="2300" dirty="0" smtClean="0">
                <a:latin typeface="Calibri" panose="020F0502020204030204" pitchFamily="34" charset="0"/>
                <a:ea typeface="ＭＳ Ｐゴシック" panose="020B0600070205080204" pitchFamily="34" charset="-128"/>
              </a:rPr>
              <a:t> </a:t>
            </a:r>
            <a:r>
              <a:rPr lang="en-GB" altLang="en-US" sz="2300" dirty="0">
                <a:latin typeface="Calibri" panose="020F0502020204030204" pitchFamily="34" charset="0"/>
                <a:ea typeface="ＭＳ Ｐゴシック" panose="020B0600070205080204" pitchFamily="34" charset="-128"/>
              </a:rPr>
              <a:t>(7) – </a:t>
            </a:r>
            <a:r>
              <a:rPr lang="en-GB" altLang="en-US" sz="2300" b="1" dirty="0">
                <a:latin typeface="Calibri" panose="020F0502020204030204" pitchFamily="34" charset="0"/>
                <a:ea typeface="ＭＳ Ｐゴシック" panose="020B0600070205080204" pitchFamily="34" charset="-128"/>
              </a:rPr>
              <a:t>4</a:t>
            </a:r>
            <a:r>
              <a:rPr lang="en-GB" altLang="en-US" sz="2300" dirty="0">
                <a:latin typeface="Calibri" panose="020F0502020204030204" pitchFamily="34" charset="0"/>
                <a:ea typeface="ＭＳ Ｐゴシック" panose="020B0600070205080204" pitchFamily="34" charset="-128"/>
              </a:rPr>
              <a:t> </a:t>
            </a:r>
            <a:r>
              <a:rPr lang="lv-LV" altLang="en-US" sz="2300" dirty="0">
                <a:latin typeface="Calibri" panose="020F0502020204030204" pitchFamily="34" charset="0"/>
              </a:rPr>
              <a:t>saņemti</a:t>
            </a:r>
            <a:endParaRPr lang="en-GB" altLang="en-US" sz="2300" dirty="0">
              <a:latin typeface="Calibri" panose="020F0502020204030204" pitchFamily="34" charset="0"/>
            </a:endParaRPr>
          </a:p>
          <a:p>
            <a:pPr marL="342900" indent="-342900" fontAlgn="auto">
              <a:lnSpc>
                <a:spcPct val="120000"/>
              </a:lnSpc>
              <a:spcBef>
                <a:spcPts val="0"/>
              </a:spcBef>
              <a:spcAft>
                <a:spcPts val="0"/>
              </a:spcAft>
              <a:buFont typeface="Arial" panose="020B0604020202020204" pitchFamily="34" charset="0"/>
              <a:buChar char="•"/>
              <a:defRPr/>
            </a:pPr>
            <a:r>
              <a:rPr lang="en-GB" altLang="en-US" sz="2300" b="1" dirty="0" smtClean="0">
                <a:latin typeface="Calibri" panose="020F0502020204030204" pitchFamily="34" charset="0"/>
                <a:ea typeface="ＭＳ Ｐゴシック" panose="020B0600070205080204" pitchFamily="34" charset="-128"/>
              </a:rPr>
              <a:t>NL </a:t>
            </a:r>
            <a:r>
              <a:rPr lang="en-GB" altLang="en-US" sz="2300" dirty="0">
                <a:latin typeface="Calibri" panose="020F0502020204030204" pitchFamily="34" charset="0"/>
                <a:ea typeface="ＭＳ Ｐゴシック" panose="020B0600070205080204" pitchFamily="34" charset="-128"/>
              </a:rPr>
              <a:t>(60) – </a:t>
            </a:r>
            <a:r>
              <a:rPr lang="en-GB" altLang="en-US" sz="2300" b="1" dirty="0">
                <a:latin typeface="Calibri" panose="020F0502020204030204" pitchFamily="34" charset="0"/>
                <a:ea typeface="ＭＳ Ｐゴシック" panose="020B0600070205080204" pitchFamily="34" charset="-128"/>
              </a:rPr>
              <a:t>1</a:t>
            </a:r>
            <a:r>
              <a:rPr lang="en-GB" altLang="en-US" sz="2300" dirty="0">
                <a:latin typeface="Calibri" panose="020F0502020204030204" pitchFamily="34" charset="0"/>
                <a:ea typeface="ＭＳ Ｐゴシック" panose="020B0600070205080204" pitchFamily="34" charset="-128"/>
              </a:rPr>
              <a:t> </a:t>
            </a:r>
            <a:r>
              <a:rPr lang="lv-LV" altLang="en-US" sz="2300" dirty="0" smtClean="0">
                <a:latin typeface="Calibri" panose="020F0502020204030204" pitchFamily="34" charset="0"/>
              </a:rPr>
              <a:t>saņemts</a:t>
            </a:r>
            <a:r>
              <a:rPr lang="en-GB" altLang="en-US" sz="2300" dirty="0" smtClean="0">
                <a:latin typeface="Calibri" panose="020F0502020204030204" pitchFamily="34" charset="0"/>
                <a:ea typeface="ＭＳ Ｐゴシック" panose="020B0600070205080204" pitchFamily="34" charset="-128"/>
              </a:rPr>
              <a:t> </a:t>
            </a:r>
            <a:endParaRPr lang="lv-LV" altLang="en-US" sz="2300" dirty="0" smtClean="0">
              <a:latin typeface="Calibri" panose="020F0502020204030204" pitchFamily="34" charset="0"/>
              <a:ea typeface="ＭＳ Ｐゴシック" panose="020B0600070205080204" pitchFamily="34" charset="-128"/>
            </a:endParaRPr>
          </a:p>
          <a:p>
            <a:pPr marL="50800" lvl="1" indent="-342900">
              <a:lnSpc>
                <a:spcPct val="120000"/>
              </a:lnSpc>
              <a:spcBef>
                <a:spcPts val="0"/>
              </a:spcBef>
              <a:spcAft>
                <a:spcPts val="0"/>
              </a:spcAft>
              <a:buFont typeface="Arial" panose="020B0604020202020204" pitchFamily="34" charset="0"/>
              <a:buChar char="•"/>
            </a:pPr>
            <a:r>
              <a:rPr lang="en-GB" altLang="en-US" sz="2300" b="1" dirty="0" smtClean="0">
                <a:latin typeface="Calibri" panose="020F0502020204030204" pitchFamily="34" charset="0"/>
                <a:ea typeface="ＭＳ Ｐゴシック" panose="020B0600070205080204" pitchFamily="34" charset="-128"/>
              </a:rPr>
              <a:t>PL </a:t>
            </a:r>
            <a:r>
              <a:rPr lang="en-GB" altLang="en-US" sz="2300" dirty="0">
                <a:latin typeface="Calibri" panose="020F0502020204030204" pitchFamily="34" charset="0"/>
                <a:ea typeface="ＭＳ Ｐゴシック" panose="020B0600070205080204" pitchFamily="34" charset="-128"/>
              </a:rPr>
              <a:t>(90) – </a:t>
            </a:r>
            <a:r>
              <a:rPr lang="en-GB" altLang="en-US" sz="2300" b="1" dirty="0">
                <a:latin typeface="Calibri" panose="020F0502020204030204" pitchFamily="34" charset="0"/>
                <a:ea typeface="ＭＳ Ｐゴシック" panose="020B0600070205080204" pitchFamily="34" charset="-128"/>
              </a:rPr>
              <a:t>1</a:t>
            </a:r>
            <a:r>
              <a:rPr lang="en-GB" altLang="en-US" sz="2300" dirty="0">
                <a:latin typeface="Calibri" panose="020F0502020204030204" pitchFamily="34" charset="0"/>
                <a:ea typeface="ＭＳ Ｐゴシック" panose="020B0600070205080204" pitchFamily="34" charset="-128"/>
              </a:rPr>
              <a:t> </a:t>
            </a:r>
            <a:r>
              <a:rPr lang="lv-LV" altLang="en-US" sz="2300" dirty="0" smtClean="0">
                <a:latin typeface="Calibri" panose="020F0502020204030204" pitchFamily="34" charset="0"/>
              </a:rPr>
              <a:t>saņemts</a:t>
            </a:r>
            <a:endParaRPr lang="en-GB" altLang="en-US" sz="2300" dirty="0">
              <a:latin typeface="Calibri" panose="020F0502020204030204" pitchFamily="34" charset="0"/>
            </a:endParaRPr>
          </a:p>
          <a:p>
            <a:pPr marL="0" lvl="1">
              <a:lnSpc>
                <a:spcPct val="120000"/>
              </a:lnSpc>
              <a:spcBef>
                <a:spcPts val="0"/>
              </a:spcBef>
              <a:spcAft>
                <a:spcPts val="0"/>
              </a:spcAft>
              <a:buNone/>
            </a:pPr>
            <a:endParaRPr lang="en-GB" altLang="en-US" sz="2300" dirty="0">
              <a:solidFill>
                <a:srgbClr val="0F5494"/>
              </a:solidFill>
              <a:latin typeface="Calibri" panose="020F0502020204030204" pitchFamily="34" charset="0"/>
              <a:ea typeface="ＭＳ Ｐゴシック" panose="020B0600070205080204" pitchFamily="34" charset="-128"/>
            </a:endParaRPr>
          </a:p>
        </p:txBody>
      </p:sp>
      <p:sp>
        <p:nvSpPr>
          <p:cNvPr id="6" name="Slaida numura vietturis 5"/>
          <p:cNvSpPr>
            <a:spLocks noGrp="1"/>
          </p:cNvSpPr>
          <p:nvPr>
            <p:ph type="sldNum" sz="quarter" idx="13"/>
          </p:nvPr>
        </p:nvSpPr>
        <p:spPr/>
        <p:txBody>
          <a:bodyPr/>
          <a:lstStyle/>
          <a:p>
            <a:pPr>
              <a:defRPr/>
            </a:pPr>
            <a:fld id="{8AD7BED6-D9FF-4D77-9BB8-CB195BC2C550}" type="slidenum">
              <a:rPr lang="en-US" altLang="en-US" smtClean="0"/>
              <a:pPr>
                <a:defRPr/>
              </a:pPr>
              <a:t>2</a:t>
            </a:fld>
            <a:endParaRPr lang="en-US" altLang="en-US"/>
          </a:p>
        </p:txBody>
      </p:sp>
      <p:sp>
        <p:nvSpPr>
          <p:cNvPr id="8" name="Satura vietturis 2"/>
          <p:cNvSpPr txBox="1">
            <a:spLocks/>
          </p:cNvSpPr>
          <p:nvPr/>
        </p:nvSpPr>
        <p:spPr bwMode="auto">
          <a:xfrm>
            <a:off x="4711518" y="1305229"/>
            <a:ext cx="3968917" cy="1184856"/>
          </a:xfrm>
          <a:prstGeom prst="rect">
            <a:avLst/>
          </a:prstGeom>
          <a:ln/>
          <a:extLst/>
        </p:spPr>
        <p:style>
          <a:lnRef idx="0">
            <a:schemeClr val="accent3"/>
          </a:lnRef>
          <a:fillRef idx="3">
            <a:schemeClr val="accent3"/>
          </a:fillRef>
          <a:effectRef idx="3">
            <a:schemeClr val="accent3"/>
          </a:effectRef>
          <a:fontRef idx="minor">
            <a:schemeClr val="lt1"/>
          </a:fontRef>
        </p:style>
        <p:txBody>
          <a:bodyPr vert="horz" wrap="square" lIns="93957" tIns="46979" rIns="93957" bIns="46979" numCol="1" anchor="t" anchorCtr="0" compatLnSpc="1">
            <a:prstTxWarp prst="textNoShape">
              <a:avLst/>
            </a:prstTxWarp>
            <a:normAutofit/>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marL="0" lvl="1" algn="ctr">
              <a:lnSpc>
                <a:spcPct val="120000"/>
              </a:lnSpc>
              <a:spcBef>
                <a:spcPts val="0"/>
              </a:spcBef>
              <a:spcAft>
                <a:spcPts val="0"/>
              </a:spcAft>
              <a:buFontTx/>
              <a:buNone/>
            </a:pPr>
            <a:r>
              <a:rPr lang="lv-LV" altLang="en-US" sz="2400" b="1" dirty="0" smtClean="0">
                <a:solidFill>
                  <a:srgbClr val="FF0000"/>
                </a:solidFill>
                <a:latin typeface="Calibri" panose="020F0502020204030204" pitchFamily="34" charset="0"/>
                <a:cs typeface="Tahoma" panose="020B0604030504040204" pitchFamily="34" charset="0"/>
              </a:rPr>
              <a:t>Kopumā saņemti </a:t>
            </a:r>
            <a:r>
              <a:rPr lang="en-GB" altLang="en-US" sz="2400" b="1" dirty="0" smtClean="0">
                <a:solidFill>
                  <a:srgbClr val="FF0000"/>
                </a:solidFill>
                <a:latin typeface="Calibri" panose="020F0502020204030204" pitchFamily="34" charset="0"/>
                <a:cs typeface="Tahoma" panose="020B0604030504040204" pitchFamily="34" charset="0"/>
              </a:rPr>
              <a:t>98 </a:t>
            </a:r>
            <a:r>
              <a:rPr lang="lv-LV" altLang="en-US" sz="2400" b="1" dirty="0" smtClean="0">
                <a:solidFill>
                  <a:srgbClr val="FF0000"/>
                </a:solidFill>
                <a:latin typeface="Calibri" panose="020F0502020204030204" pitchFamily="34" charset="0"/>
                <a:cs typeface="Tahoma" panose="020B0604030504040204" pitchFamily="34" charset="0"/>
              </a:rPr>
              <a:t>projekti </a:t>
            </a:r>
          </a:p>
          <a:p>
            <a:pPr marL="0" lvl="1" algn="ctr">
              <a:lnSpc>
                <a:spcPct val="120000"/>
              </a:lnSpc>
              <a:spcBef>
                <a:spcPts val="0"/>
              </a:spcBef>
              <a:spcAft>
                <a:spcPts val="0"/>
              </a:spcAft>
              <a:buFontTx/>
              <a:buNone/>
            </a:pPr>
            <a:r>
              <a:rPr lang="lv-LV" altLang="en-US" sz="2400" b="1" dirty="0" smtClean="0">
                <a:solidFill>
                  <a:srgbClr val="FF0000"/>
                </a:solidFill>
                <a:latin typeface="Calibri" panose="020F0502020204030204" pitchFamily="34" charset="0"/>
                <a:cs typeface="Tahoma" panose="020B0604030504040204" pitchFamily="34" charset="0"/>
              </a:rPr>
              <a:t>no </a:t>
            </a:r>
            <a:r>
              <a:rPr lang="en-GB" altLang="en-US" sz="2400" b="1" dirty="0" smtClean="0">
                <a:solidFill>
                  <a:srgbClr val="FF0000"/>
                </a:solidFill>
                <a:latin typeface="Calibri" panose="020F0502020204030204" pitchFamily="34" charset="0"/>
                <a:cs typeface="Tahoma" panose="020B0604030504040204" pitchFamily="34" charset="0"/>
              </a:rPr>
              <a:t>9 </a:t>
            </a:r>
            <a:r>
              <a:rPr lang="lv-LV" altLang="en-US" sz="2400" b="1" dirty="0" smtClean="0">
                <a:solidFill>
                  <a:srgbClr val="FF0000"/>
                </a:solidFill>
                <a:latin typeface="Calibri" panose="020F0502020204030204" pitchFamily="34" charset="0"/>
                <a:cs typeface="Tahoma" panose="020B0604030504040204" pitchFamily="34" charset="0"/>
              </a:rPr>
              <a:t>ES dalībvalstīm</a:t>
            </a:r>
            <a:r>
              <a:rPr lang="en-GB" altLang="en-US" sz="2400" b="1" dirty="0" smtClean="0">
                <a:solidFill>
                  <a:srgbClr val="FF0000"/>
                </a:solidFill>
                <a:latin typeface="Calibri" panose="020F0502020204030204" pitchFamily="34" charset="0"/>
                <a:cs typeface="Tahoma" panose="020B0604030504040204" pitchFamily="34" charset="0"/>
              </a:rPr>
              <a:t>  </a:t>
            </a:r>
            <a:endParaRPr lang="lv-LV" sz="2400" dirty="0">
              <a:latin typeface="Calibri" panose="020F0502020204030204" pitchFamily="34" charset="0"/>
            </a:endParaRPr>
          </a:p>
        </p:txBody>
      </p:sp>
    </p:spTree>
    <p:extLst>
      <p:ext uri="{BB962C8B-B14F-4D97-AF65-F5344CB8AC3E}">
        <p14:creationId xmlns:p14="http://schemas.microsoft.com/office/powerpoint/2010/main" val="2554407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674716"/>
          </a:xfrm>
        </p:spPr>
        <p:txBody>
          <a:bodyPr>
            <a:normAutofit/>
          </a:bodyPr>
          <a:lstStyle/>
          <a:p>
            <a:pPr algn="ctr"/>
            <a:r>
              <a:rPr lang="lv-LV" altLang="lv-LV" sz="3600" dirty="0">
                <a:latin typeface="Calibri" panose="020F0502020204030204" pitchFamily="34" charset="0"/>
              </a:rPr>
              <a:t>Neattiecināmās </a:t>
            </a:r>
            <a:r>
              <a:rPr lang="lv-LV" altLang="lv-LV" sz="3600" dirty="0" smtClean="0">
                <a:latin typeface="Calibri" panose="020F0502020204030204" pitchFamily="34" charset="0"/>
              </a:rPr>
              <a:t>izmaksas</a:t>
            </a:r>
            <a:endParaRPr lang="lv-LV" sz="3600" dirty="0">
              <a:latin typeface="Calibri" panose="020F0502020204030204" pitchFamily="34" charset="0"/>
            </a:endParaRPr>
          </a:p>
        </p:txBody>
      </p:sp>
      <p:sp>
        <p:nvSpPr>
          <p:cNvPr id="3" name="Satura vietturis 2"/>
          <p:cNvSpPr>
            <a:spLocks noGrp="1"/>
          </p:cNvSpPr>
          <p:nvPr>
            <p:ph idx="1"/>
          </p:nvPr>
        </p:nvSpPr>
        <p:spPr>
          <a:xfrm>
            <a:off x="374073" y="1752600"/>
            <a:ext cx="8312727" cy="4989022"/>
          </a:xfrm>
        </p:spPr>
        <p:txBody>
          <a:bodyPr>
            <a:normAutofit fontScale="92500" lnSpcReduction="10000"/>
          </a:bodyPr>
          <a:lstStyle/>
          <a:p>
            <a:pPr marL="285750" indent="-285750">
              <a:lnSpc>
                <a:spcPct val="90000"/>
              </a:lnSpc>
              <a:buFont typeface="Wingdings" panose="05000000000000000000" pitchFamily="2" charset="2"/>
              <a:buChar char="§"/>
            </a:pPr>
            <a:r>
              <a:rPr lang="lv-LV" altLang="lv-LV" dirty="0">
                <a:latin typeface="Calibri" panose="020F0502020204030204" pitchFamily="34" charset="0"/>
              </a:rPr>
              <a:t>būvniecības izmaksas</a:t>
            </a:r>
          </a:p>
          <a:p>
            <a:pPr>
              <a:lnSpc>
                <a:spcPct val="90000"/>
              </a:lnSpc>
              <a:buFont typeface="Wingdings" panose="05000000000000000000" pitchFamily="2" charset="2"/>
              <a:buChar char="§"/>
            </a:pPr>
            <a:r>
              <a:rPr lang="lv-LV" altLang="lv-LV" dirty="0">
                <a:latin typeface="Calibri" panose="020F0502020204030204" pitchFamily="34" charset="0"/>
              </a:rPr>
              <a:t> esošo būvju uzturēšanas </a:t>
            </a:r>
            <a:r>
              <a:rPr lang="lv-LV" altLang="lv-LV" dirty="0" smtClean="0">
                <a:latin typeface="Calibri" panose="020F0502020204030204" pitchFamily="34" charset="0"/>
              </a:rPr>
              <a:t>izmaksas</a:t>
            </a:r>
          </a:p>
          <a:p>
            <a:pPr>
              <a:lnSpc>
                <a:spcPct val="90000"/>
              </a:lnSpc>
              <a:buFont typeface="Wingdings" panose="05000000000000000000" pitchFamily="2" charset="2"/>
              <a:buChar char="§"/>
            </a:pPr>
            <a:r>
              <a:rPr lang="lv-LV" altLang="lv-LV" dirty="0" smtClean="0">
                <a:latin typeface="Calibri" panose="020F0502020204030204" pitchFamily="34" charset="0"/>
              </a:rPr>
              <a:t> traktortehnikas iegāde</a:t>
            </a:r>
            <a:endParaRPr lang="lv-LV" altLang="lv-LV" dirty="0">
              <a:latin typeface="Calibri" panose="020F0502020204030204" pitchFamily="34" charset="0"/>
            </a:endParaRPr>
          </a:p>
          <a:p>
            <a:pPr algn="just">
              <a:lnSpc>
                <a:spcPct val="90000"/>
              </a:lnSpc>
              <a:buFont typeface="Wingdings" panose="05000000000000000000" pitchFamily="2" charset="2"/>
              <a:buChar char="§"/>
            </a:pPr>
            <a:r>
              <a:rPr lang="lv-LV" altLang="lv-LV" dirty="0">
                <a:latin typeface="Calibri" panose="020F0502020204030204" pitchFamily="34" charset="0"/>
              </a:rPr>
              <a:t> procentu maksājumi, maksa par naudas paskaitījumiem, valūtas maiņas komisijas maksājumi un valūtas kursa svārstību dēļ radušies </a:t>
            </a:r>
            <a:r>
              <a:rPr lang="lv-LV" altLang="lv-LV" dirty="0" smtClean="0">
                <a:latin typeface="Calibri" panose="020F0502020204030204" pitchFamily="34" charset="0"/>
              </a:rPr>
              <a:t>zaudējumi</a:t>
            </a:r>
          </a:p>
          <a:p>
            <a:pPr algn="just">
              <a:lnSpc>
                <a:spcPct val="90000"/>
              </a:lnSpc>
              <a:buFont typeface="Wingdings" panose="05000000000000000000" pitchFamily="2" charset="2"/>
              <a:buChar char="§"/>
            </a:pPr>
            <a:r>
              <a:rPr lang="lv-LV" altLang="lv-LV" dirty="0" smtClean="0">
                <a:latin typeface="Calibri" panose="020F0502020204030204" pitchFamily="34" charset="0"/>
              </a:rPr>
              <a:t>nodokļi </a:t>
            </a:r>
            <a:r>
              <a:rPr lang="lv-LV" altLang="lv-LV" dirty="0">
                <a:latin typeface="Calibri" panose="020F0502020204030204" pitchFamily="34" charset="0"/>
              </a:rPr>
              <a:t>un nodevas, izņemot PVN tiem pretendentiem, kas to neatgūst no valsts </a:t>
            </a:r>
            <a:r>
              <a:rPr lang="lv-LV" altLang="lv-LV" dirty="0" smtClean="0">
                <a:latin typeface="Calibri" panose="020F0502020204030204" pitchFamily="34" charset="0"/>
              </a:rPr>
              <a:t>budžeta</a:t>
            </a:r>
          </a:p>
          <a:p>
            <a:pPr algn="just">
              <a:lnSpc>
                <a:spcPct val="90000"/>
              </a:lnSpc>
              <a:buFont typeface="Wingdings" panose="05000000000000000000" pitchFamily="2" charset="2"/>
              <a:buChar char="§"/>
            </a:pPr>
            <a:r>
              <a:rPr lang="lv-LV" altLang="lv-LV" dirty="0" smtClean="0">
                <a:latin typeface="Calibri" panose="020F0502020204030204" pitchFamily="34" charset="0"/>
              </a:rPr>
              <a:t>naudas </a:t>
            </a:r>
            <a:r>
              <a:rPr lang="lv-LV" altLang="lv-LV" dirty="0">
                <a:latin typeface="Calibri" panose="020F0502020204030204" pitchFamily="34" charset="0"/>
              </a:rPr>
              <a:t>sodi, līgumsodi un tiesas prāvu izmaksas</a:t>
            </a:r>
          </a:p>
          <a:p>
            <a:pPr algn="just">
              <a:lnSpc>
                <a:spcPct val="90000"/>
              </a:lnSpc>
              <a:buFont typeface="Wingdings" panose="05000000000000000000" pitchFamily="2" charset="2"/>
              <a:buChar char="§"/>
            </a:pPr>
            <a:r>
              <a:rPr lang="lv-LV" altLang="lv-LV" dirty="0">
                <a:latin typeface="Calibri" panose="020F0502020204030204" pitchFamily="34" charset="0"/>
              </a:rPr>
              <a:t> tādu apakšlīgumu slēgšana, kuri </a:t>
            </a:r>
            <a:r>
              <a:rPr lang="lv-LV" altLang="lv-LV" u="sng" dirty="0">
                <a:latin typeface="Calibri" panose="020F0502020204030204" pitchFamily="34" charset="0"/>
              </a:rPr>
              <a:t>mākslīgi un nepamatoti palielina projekta izmaksas</a:t>
            </a:r>
            <a:r>
              <a:rPr lang="lv-LV" altLang="lv-LV" dirty="0">
                <a:latin typeface="Calibri" panose="020F0502020204030204" pitchFamily="34" charset="0"/>
              </a:rPr>
              <a:t> un kuros samaksa ir noteikta procentos no kopējām projekta izmaksām</a:t>
            </a:r>
          </a:p>
          <a:p>
            <a:pPr algn="just">
              <a:lnSpc>
                <a:spcPct val="90000"/>
              </a:lnSpc>
              <a:buFont typeface="Wingdings" panose="05000000000000000000" pitchFamily="2" charset="2"/>
              <a:buChar char="§"/>
            </a:pPr>
            <a:r>
              <a:rPr lang="lv-LV" altLang="lv-LV" dirty="0">
                <a:latin typeface="Calibri" panose="020F0502020204030204" pitchFamily="34" charset="0"/>
              </a:rPr>
              <a:t> izmaksas, kas saistītas ar jebkuru piegādi, pakalpojumu vai darbu, par kuru nav īstenota atbilstoša iepirkuma procedūra saskaņā ar normatīvajiem aktiem par iepirkuma procedūras piemērošanu</a:t>
            </a:r>
          </a:p>
          <a:p>
            <a:pPr algn="just">
              <a:lnSpc>
                <a:spcPct val="90000"/>
              </a:lnSpc>
              <a:buFont typeface="Wingdings" panose="05000000000000000000" pitchFamily="2" charset="2"/>
              <a:buChar char="§"/>
            </a:pPr>
            <a:r>
              <a:rPr lang="lv-LV" altLang="lv-LV" dirty="0">
                <a:latin typeface="Calibri" panose="020F0502020204030204" pitchFamily="34" charset="0"/>
              </a:rPr>
              <a:t> tehniskās apkopes, rezerves daļu un ekspluatācijas izdevumi</a:t>
            </a:r>
          </a:p>
          <a:p>
            <a:pPr algn="just">
              <a:lnSpc>
                <a:spcPct val="90000"/>
              </a:lnSpc>
              <a:buFont typeface="Wingdings" panose="05000000000000000000" pitchFamily="2" charset="2"/>
              <a:buChar char="§"/>
            </a:pPr>
            <a:r>
              <a:rPr lang="lv-LV" altLang="lv-LV" dirty="0" smtClean="0">
                <a:latin typeface="Calibri" panose="020F0502020204030204" pitchFamily="34" charset="0"/>
              </a:rPr>
              <a:t>izmaksas</a:t>
            </a:r>
            <a:r>
              <a:rPr lang="lv-LV" altLang="lv-LV" dirty="0">
                <a:latin typeface="Calibri" panose="020F0502020204030204" pitchFamily="34" charset="0"/>
              </a:rPr>
              <a:t>, kas saistītas ar tādu iekārtu vai programmatūru aizstāšanu ar jaunām iekārtām vai programmatūrām, kuru parametri salīdzinājumā ar esošajiem neatšķiras un kuras nenodrošina izmaiņas produktā vai tehnoloģiskajā procesā ar racionalizāciju, modernizāciju vai diversifikāciju</a:t>
            </a:r>
            <a:r>
              <a:rPr lang="lv-LV" altLang="lv-LV" dirty="0" smtClean="0">
                <a:latin typeface="Calibri" panose="020F0502020204030204" pitchFamily="34" charset="0"/>
              </a:rPr>
              <a:t>.</a:t>
            </a:r>
            <a:endParaRPr lang="lv-LV" altLang="lv-LV" dirty="0">
              <a:latin typeface="Calibri" panose="020F0502020204030204" pitchFamily="34" charset="0"/>
            </a:endParaRPr>
          </a:p>
        </p:txBody>
      </p:sp>
      <p:sp>
        <p:nvSpPr>
          <p:cNvPr id="6" name="Slaida numura vietturis 5"/>
          <p:cNvSpPr>
            <a:spLocks noGrp="1"/>
          </p:cNvSpPr>
          <p:nvPr>
            <p:ph type="sldNum" sz="quarter" idx="13"/>
          </p:nvPr>
        </p:nvSpPr>
        <p:spPr/>
        <p:txBody>
          <a:bodyPr/>
          <a:lstStyle/>
          <a:p>
            <a:pPr>
              <a:defRPr/>
            </a:pPr>
            <a:fld id="{8AD7BED6-D9FF-4D77-9BB8-CB195BC2C550}" type="slidenum">
              <a:rPr lang="en-US" altLang="en-US" smtClean="0"/>
              <a:pPr>
                <a:defRPr/>
              </a:pPr>
              <a:t>20</a:t>
            </a:fld>
            <a:endParaRPr lang="en-US" altLang="en-US"/>
          </a:p>
        </p:txBody>
      </p:sp>
    </p:spTree>
    <p:extLst>
      <p:ext uri="{BB962C8B-B14F-4D97-AF65-F5344CB8AC3E}">
        <p14:creationId xmlns:p14="http://schemas.microsoft.com/office/powerpoint/2010/main" val="2732946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Placeholder 1"/>
          <p:cNvSpPr>
            <a:spLocks noGrp="1"/>
          </p:cNvSpPr>
          <p:nvPr>
            <p:ph type="body" sz="quarter" idx="10"/>
          </p:nvPr>
        </p:nvSpPr>
        <p:spPr>
          <a:xfrm>
            <a:off x="631825" y="3086100"/>
            <a:ext cx="7772400" cy="914400"/>
          </a:xfrm>
        </p:spPr>
        <p:txBody>
          <a:bodyPr/>
          <a:lstStyle/>
          <a:p>
            <a:r>
              <a:rPr lang="lv-LV" altLang="lv-LV" sz="3600" b="1" smtClean="0">
                <a:solidFill>
                  <a:srgbClr val="800000"/>
                </a:solidFill>
                <a:effectLst>
                  <a:outerShdw blurRad="38100" dist="38100" dir="2700000" algn="tl">
                    <a:srgbClr val="C0C0C0"/>
                  </a:outerShdw>
                </a:effectLst>
                <a:latin typeface="Calibri" panose="020F0502020204030204" pitchFamily="34" charset="0"/>
              </a:rPr>
              <a:t>Paldies par Jūsu uzmanību!</a:t>
            </a:r>
            <a:endParaRPr lang="lv-LV" altLang="en-US" sz="3600" smtClean="0"/>
          </a:p>
        </p:txBody>
      </p:sp>
      <p:sp>
        <p:nvSpPr>
          <p:cNvPr id="35843" name="Text Placeholder 2"/>
          <p:cNvSpPr>
            <a:spLocks noGrp="1"/>
          </p:cNvSpPr>
          <p:nvPr>
            <p:ph type="body" sz="quarter" idx="11"/>
          </p:nvPr>
        </p:nvSpPr>
        <p:spPr>
          <a:xfrm>
            <a:off x="3927475" y="5703888"/>
            <a:ext cx="5216525" cy="819150"/>
          </a:xfrm>
        </p:spPr>
        <p:txBody>
          <a:bodyPr/>
          <a:lstStyle/>
          <a:p>
            <a:pPr algn="r" eaLnBrk="1" hangingPunct="1">
              <a:lnSpc>
                <a:spcPct val="80000"/>
              </a:lnSpc>
            </a:pPr>
            <a:r>
              <a:rPr lang="lv-LV" altLang="lv-LV" sz="2400" smtClean="0">
                <a:solidFill>
                  <a:srgbClr val="800000"/>
                </a:solidFill>
                <a:latin typeface="Calibri" panose="020F0502020204030204" pitchFamily="34" charset="0"/>
              </a:rPr>
              <a:t>Zemkopības ministrijas </a:t>
            </a:r>
          </a:p>
          <a:p>
            <a:pPr algn="r" eaLnBrk="1" hangingPunct="1">
              <a:lnSpc>
                <a:spcPct val="80000"/>
              </a:lnSpc>
            </a:pPr>
            <a:r>
              <a:rPr lang="lv-LV" altLang="lv-LV" sz="2400" smtClean="0">
                <a:solidFill>
                  <a:srgbClr val="800000"/>
                </a:solidFill>
                <a:latin typeface="Calibri" panose="020F0502020204030204" pitchFamily="34" charset="0"/>
              </a:rPr>
              <a:t>Lauku attīstības atbalsta departaments</a:t>
            </a:r>
          </a:p>
          <a:p>
            <a:pPr>
              <a:lnSpc>
                <a:spcPct val="60000"/>
              </a:lnSpc>
            </a:pPr>
            <a:endParaRPr lang="lv-LV" altLang="en-US"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673" y="496910"/>
            <a:ext cx="6096000" cy="700825"/>
          </a:xfrm>
        </p:spPr>
        <p:txBody>
          <a:bodyPr>
            <a:normAutofit fontScale="90000"/>
          </a:bodyPr>
          <a:lstStyle/>
          <a:p>
            <a:pPr algn="ctr"/>
            <a:r>
              <a:rPr lang="lv-LV" altLang="lv-LV" sz="3600" dirty="0" smtClean="0">
                <a:latin typeface="Calibri" panose="020F0502020204030204" pitchFamily="34" charset="0"/>
              </a:rPr>
              <a:t>Pasākum</a:t>
            </a:r>
            <a:r>
              <a:rPr lang="en-US" altLang="lv-LV" sz="3600" dirty="0" smtClean="0">
                <a:latin typeface="Calibri" panose="020F0502020204030204" pitchFamily="34" charset="0"/>
              </a:rPr>
              <a:t>a</a:t>
            </a:r>
            <a:r>
              <a:rPr lang="lv-LV" altLang="lv-LV" sz="3600" dirty="0" smtClean="0">
                <a:latin typeface="Calibri" panose="020F0502020204030204" pitchFamily="34" charset="0"/>
              </a:rPr>
              <a:t> «Sadarbība» </a:t>
            </a:r>
            <a:r>
              <a:rPr lang="lv-LV" altLang="lv-LV" sz="3100" dirty="0" smtClean="0">
                <a:latin typeface="Calibri" panose="020F0502020204030204" pitchFamily="34" charset="0"/>
              </a:rPr>
              <a:t>mērķis</a:t>
            </a:r>
            <a:r>
              <a:rPr lang="lv-LV" altLang="lv-LV" sz="3100" dirty="0">
                <a:solidFill>
                  <a:srgbClr val="FF0000"/>
                </a:solidFill>
                <a:latin typeface="Calibri" panose="020F0502020204030204" pitchFamily="34" charset="0"/>
                <a:cs typeface="Calibri" panose="020F0502020204030204" pitchFamily="34" charset="0"/>
              </a:rPr>
              <a:t/>
            </a:r>
            <a:br>
              <a:rPr lang="lv-LV" altLang="lv-LV" sz="3100" dirty="0">
                <a:solidFill>
                  <a:srgbClr val="FF0000"/>
                </a:solidFill>
                <a:latin typeface="Calibri" panose="020F0502020204030204" pitchFamily="34" charset="0"/>
                <a:cs typeface="Calibri" panose="020F0502020204030204" pitchFamily="34" charset="0"/>
              </a:rPr>
            </a:br>
            <a:endParaRPr lang="ru-RU" sz="3100" dirty="0"/>
          </a:p>
        </p:txBody>
      </p:sp>
      <p:sp>
        <p:nvSpPr>
          <p:cNvPr id="6" name="Номер слайда 5"/>
          <p:cNvSpPr>
            <a:spLocks noGrp="1"/>
          </p:cNvSpPr>
          <p:nvPr>
            <p:ph type="sldNum" sz="quarter" idx="13"/>
          </p:nvPr>
        </p:nvSpPr>
        <p:spPr/>
        <p:txBody>
          <a:bodyPr/>
          <a:lstStyle/>
          <a:p>
            <a:pPr>
              <a:defRPr/>
            </a:pPr>
            <a:fld id="{BD1E1BAB-8D06-420E-B1F2-199AEDEB6CD7}" type="slidenum">
              <a:rPr lang="en-US" altLang="en-US" smtClean="0"/>
              <a:pPr>
                <a:defRPr/>
              </a:pPr>
              <a:t>3</a:t>
            </a:fld>
            <a:endParaRPr lang="en-US" altLang="en-US"/>
          </a:p>
        </p:txBody>
      </p:sp>
      <p:sp>
        <p:nvSpPr>
          <p:cNvPr id="9" name="Прямоугольник 8"/>
          <p:cNvSpPr/>
          <p:nvPr/>
        </p:nvSpPr>
        <p:spPr>
          <a:xfrm>
            <a:off x="4176510" y="2685887"/>
            <a:ext cx="1091485" cy="461665"/>
          </a:xfrm>
          <a:prstGeom prst="rect">
            <a:avLst/>
          </a:prstGeom>
        </p:spPr>
        <p:txBody>
          <a:bodyPr wrap="square">
            <a:spAutoFit/>
          </a:bodyPr>
          <a:lstStyle/>
          <a:p>
            <a:pPr lvl="0" algn="ctr">
              <a:spcBef>
                <a:spcPct val="20000"/>
              </a:spcBef>
            </a:pPr>
            <a:r>
              <a:rPr lang="lv-LV" sz="2400" b="1" dirty="0" smtClean="0">
                <a:solidFill>
                  <a:srgbClr val="FF0000"/>
                </a:solidFill>
                <a:latin typeface="Calibri" panose="020F0502020204030204" pitchFamily="34" charset="0"/>
                <a:ea typeface="Verdana" panose="020B0604030504040204" pitchFamily="34" charset="0"/>
                <a:cs typeface="Calibri" panose="020F0502020204030204" pitchFamily="34" charset="0"/>
              </a:rPr>
              <a:t> starp</a:t>
            </a:r>
            <a:endParaRPr lang="ru-RU" sz="2400" b="1" dirty="0">
              <a:solidFill>
                <a:srgbClr val="FF0000"/>
              </a:solidFill>
              <a:latin typeface="Calibri" panose="020F0502020204030204" pitchFamily="34" charset="0"/>
              <a:ea typeface="Verdana" panose="020B0604030504040204" pitchFamily="34" charset="0"/>
              <a:cs typeface="Calibri" panose="020F0502020204030204" pitchFamily="34" charset="0"/>
            </a:endParaRPr>
          </a:p>
        </p:txBody>
      </p:sp>
      <p:sp>
        <p:nvSpPr>
          <p:cNvPr id="11" name="Овал 10"/>
          <p:cNvSpPr/>
          <p:nvPr/>
        </p:nvSpPr>
        <p:spPr>
          <a:xfrm>
            <a:off x="2442691" y="1326524"/>
            <a:ext cx="4559122" cy="1146219"/>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lv-LV" sz="2700" b="1" dirty="0">
                <a:solidFill>
                  <a:schemeClr val="tx1"/>
                </a:solidFill>
                <a:latin typeface="Calibri" panose="020F0502020204030204" pitchFamily="34" charset="0"/>
                <a:cs typeface="Calibri" panose="020F0502020204030204" pitchFamily="34" charset="0"/>
              </a:rPr>
              <a:t>Veicināt </a:t>
            </a:r>
            <a:r>
              <a:rPr lang="lv-LV" sz="2700" b="1" dirty="0" smtClean="0">
                <a:solidFill>
                  <a:schemeClr val="tx1"/>
                </a:solidFill>
                <a:latin typeface="Calibri" panose="020F0502020204030204" pitchFamily="34" charset="0"/>
                <a:cs typeface="Calibri" panose="020F0502020204030204" pitchFamily="34" charset="0"/>
              </a:rPr>
              <a:t>sadarbību</a:t>
            </a:r>
            <a:endParaRPr lang="lv-LV" sz="2700" b="1" dirty="0">
              <a:solidFill>
                <a:schemeClr val="tx1"/>
              </a:solidFill>
              <a:latin typeface="Calibri" panose="020F0502020204030204" pitchFamily="34" charset="0"/>
              <a:cs typeface="Calibri" panose="020F0502020204030204" pitchFamily="34" charset="0"/>
            </a:endParaRPr>
          </a:p>
        </p:txBody>
      </p:sp>
      <p:sp>
        <p:nvSpPr>
          <p:cNvPr id="13" name="Двойная стрелка влево/вправо 12"/>
          <p:cNvSpPr/>
          <p:nvPr/>
        </p:nvSpPr>
        <p:spPr>
          <a:xfrm>
            <a:off x="2893453" y="3631842"/>
            <a:ext cx="676141" cy="270457"/>
          </a:xfrm>
          <a:prstGeom prst="lef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p>
        </p:txBody>
      </p:sp>
      <p:sp>
        <p:nvSpPr>
          <p:cNvPr id="14" name="Двойная стрелка влево/вправо 13"/>
          <p:cNvSpPr/>
          <p:nvPr/>
        </p:nvSpPr>
        <p:spPr>
          <a:xfrm>
            <a:off x="5896377" y="3644721"/>
            <a:ext cx="646092" cy="257578"/>
          </a:xfrm>
          <a:prstGeom prst="lef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p>
        </p:txBody>
      </p:sp>
      <p:sp>
        <p:nvSpPr>
          <p:cNvPr id="15" name="Скругленный прямоугольник 14"/>
          <p:cNvSpPr/>
          <p:nvPr/>
        </p:nvSpPr>
        <p:spPr>
          <a:xfrm>
            <a:off x="540913" y="3121794"/>
            <a:ext cx="2195848" cy="101743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lv-LV" sz="2000" b="1" dirty="0">
                <a:solidFill>
                  <a:prstClr val="black"/>
                </a:solidFill>
                <a:latin typeface="Calibri" panose="020F0502020204030204" pitchFamily="34" charset="0"/>
                <a:ea typeface="Verdana" panose="020B0604030504040204" pitchFamily="34" charset="0"/>
                <a:cs typeface="Calibri" panose="020F0502020204030204" pitchFamily="34" charset="0"/>
              </a:rPr>
              <a:t> </a:t>
            </a:r>
            <a:r>
              <a:rPr lang="lv-LV" sz="2000" dirty="0">
                <a:latin typeface="Calibri" panose="020F0502020204030204" pitchFamily="34" charset="0"/>
              </a:rPr>
              <a:t>L</a:t>
            </a:r>
            <a:r>
              <a:rPr lang="lv-LV" altLang="lv-LV" sz="2000" dirty="0" smtClean="0">
                <a:latin typeface="Calibri" panose="020F0502020204030204" pitchFamily="34" charset="0"/>
              </a:rPr>
              <a:t>auksaimniecībā</a:t>
            </a:r>
          </a:p>
          <a:p>
            <a:pPr lvl="0" algn="ctr"/>
            <a:r>
              <a:rPr lang="lv-LV" altLang="lv-LV" sz="2000" dirty="0" smtClean="0">
                <a:latin typeface="Calibri" panose="020F0502020204030204" pitchFamily="34" charset="0"/>
              </a:rPr>
              <a:t>iesaistītajiem</a:t>
            </a:r>
            <a:endParaRPr lang="ru-RU" sz="2000" b="1" dirty="0">
              <a:solidFill>
                <a:prstClr val="black"/>
              </a:solidFill>
              <a:latin typeface="Calibri" panose="020F0502020204030204" pitchFamily="34" charset="0"/>
              <a:ea typeface="Verdana" panose="020B0604030504040204" pitchFamily="34" charset="0"/>
              <a:cs typeface="Calibri" panose="020F0502020204030204" pitchFamily="34" charset="0"/>
            </a:endParaRPr>
          </a:p>
        </p:txBody>
      </p:sp>
      <p:sp>
        <p:nvSpPr>
          <p:cNvPr id="16" name="Скругленный прямоугольник 15"/>
          <p:cNvSpPr/>
          <p:nvPr/>
        </p:nvSpPr>
        <p:spPr>
          <a:xfrm>
            <a:off x="3624329" y="3361387"/>
            <a:ext cx="2195848" cy="94015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ctr"/>
            <a:r>
              <a:rPr lang="lv-LV" altLang="lv-LV" sz="2000" dirty="0" smtClean="0">
                <a:latin typeface="Calibri" panose="020F0502020204030204" pitchFamily="34" charset="0"/>
              </a:rPr>
              <a:t>Mežsaimniecībā iesaistītajiem</a:t>
            </a:r>
            <a:endParaRPr lang="ru-RU" sz="2000" b="1" dirty="0">
              <a:solidFill>
                <a:prstClr val="black"/>
              </a:solidFill>
              <a:latin typeface="Calibri" panose="020F0502020204030204" pitchFamily="34" charset="0"/>
              <a:ea typeface="Verdana" panose="020B0604030504040204" pitchFamily="34" charset="0"/>
              <a:cs typeface="Calibri" panose="020F0502020204030204" pitchFamily="34" charset="0"/>
            </a:endParaRPr>
          </a:p>
        </p:txBody>
      </p:sp>
      <p:sp>
        <p:nvSpPr>
          <p:cNvPr id="17" name="Скругленный прямоугольник 16"/>
          <p:cNvSpPr/>
          <p:nvPr/>
        </p:nvSpPr>
        <p:spPr>
          <a:xfrm>
            <a:off x="6643352" y="2846232"/>
            <a:ext cx="2195848" cy="157122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lgn="ctr">
              <a:spcBef>
                <a:spcPct val="20000"/>
              </a:spcBef>
            </a:pPr>
            <a:r>
              <a:rPr lang="lv-LV" altLang="lv-LV" sz="2000" dirty="0" smtClean="0">
                <a:latin typeface="Calibri" panose="020F0502020204030204" pitchFamily="34" charset="0"/>
              </a:rPr>
              <a:t>Lauksaimniecības </a:t>
            </a:r>
            <a:r>
              <a:rPr lang="lv-LV" altLang="lv-LV" sz="2000" dirty="0">
                <a:latin typeface="Calibri" panose="020F0502020204030204" pitchFamily="34" charset="0"/>
              </a:rPr>
              <a:t>produktu </a:t>
            </a:r>
            <a:r>
              <a:rPr lang="lv-LV" altLang="lv-LV" sz="2000" dirty="0" smtClean="0">
                <a:latin typeface="Calibri" panose="020F0502020204030204" pitchFamily="34" charset="0"/>
              </a:rPr>
              <a:t>pārstrādes </a:t>
            </a:r>
            <a:r>
              <a:rPr lang="lv-LV" altLang="lv-LV" sz="2000" dirty="0">
                <a:latin typeface="Calibri" panose="020F0502020204030204" pitchFamily="34" charset="0"/>
              </a:rPr>
              <a:t>nozarē iesaistītajiem</a:t>
            </a:r>
            <a:endParaRPr lang="ru-RU" sz="2000" b="1" dirty="0">
              <a:solidFill>
                <a:prstClr val="black"/>
              </a:solidFill>
              <a:latin typeface="Calibri" panose="020F0502020204030204" pitchFamily="34" charset="0"/>
              <a:ea typeface="Verdana" panose="020B0604030504040204" pitchFamily="34" charset="0"/>
              <a:cs typeface="Calibri" panose="020F0502020204030204" pitchFamily="34" charset="0"/>
            </a:endParaRPr>
          </a:p>
        </p:txBody>
      </p:sp>
      <p:sp>
        <p:nvSpPr>
          <p:cNvPr id="18" name="Прямоугольник 17"/>
          <p:cNvSpPr/>
          <p:nvPr/>
        </p:nvSpPr>
        <p:spPr>
          <a:xfrm>
            <a:off x="3843806" y="4569856"/>
            <a:ext cx="2247901" cy="523220"/>
          </a:xfrm>
          <a:prstGeom prst="rect">
            <a:avLst/>
          </a:prstGeom>
        </p:spPr>
        <p:txBody>
          <a:bodyPr wrap="square">
            <a:spAutoFit/>
          </a:bodyPr>
          <a:lstStyle/>
          <a:p>
            <a:pPr algn="ctr"/>
            <a:r>
              <a:rPr lang="lv-LV" sz="2800" b="1" dirty="0" smtClean="0">
                <a:solidFill>
                  <a:srgbClr val="FF0000"/>
                </a:solidFill>
                <a:latin typeface="Calibri" panose="020F0502020204030204" pitchFamily="34" charset="0"/>
                <a:ea typeface="Verdana" panose="020B0604030504040204" pitchFamily="34" charset="0"/>
                <a:cs typeface="Calibri" panose="020F0502020204030204" pitchFamily="34" charset="0"/>
              </a:rPr>
              <a:t>lai izstrādātu</a:t>
            </a:r>
            <a:endParaRPr lang="lv-LV" altLang="lv-LV" sz="2800" dirty="0">
              <a:solidFill>
                <a:srgbClr val="FF0000"/>
              </a:solidFill>
              <a:latin typeface="Calibri" panose="020F0502020204030204" pitchFamily="34" charset="0"/>
            </a:endParaRPr>
          </a:p>
        </p:txBody>
      </p:sp>
      <p:sp>
        <p:nvSpPr>
          <p:cNvPr id="19" name="Скругленный прямоугольник 18"/>
          <p:cNvSpPr/>
          <p:nvPr/>
        </p:nvSpPr>
        <p:spPr>
          <a:xfrm>
            <a:off x="1287887" y="5265934"/>
            <a:ext cx="7018986" cy="105866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lv-LV" altLang="lv-LV" sz="2800" b="1" dirty="0">
                <a:latin typeface="Calibri" panose="020F0502020204030204" pitchFamily="34" charset="0"/>
              </a:rPr>
              <a:t>jaunus produktus, procesus, tehnoloģijas un metodes šajās </a:t>
            </a:r>
            <a:r>
              <a:rPr lang="lv-LV" altLang="lv-LV" sz="2800" b="1" dirty="0" smtClean="0">
                <a:latin typeface="Calibri" panose="020F0502020204030204" pitchFamily="34" charset="0"/>
              </a:rPr>
              <a:t>nozarēs</a:t>
            </a:r>
            <a:endParaRPr lang="lv-LV" altLang="lv-LV" sz="2800" b="1" dirty="0">
              <a:latin typeface="Calibri" panose="020F0502020204030204" pitchFamily="34" charset="0"/>
            </a:endParaRPr>
          </a:p>
        </p:txBody>
      </p:sp>
    </p:spTree>
    <p:extLst>
      <p:ext uri="{BB962C8B-B14F-4D97-AF65-F5344CB8AC3E}">
        <p14:creationId xmlns:p14="http://schemas.microsoft.com/office/powerpoint/2010/main" val="2955788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Virsraksts 1"/>
          <p:cNvSpPr>
            <a:spLocks noGrp="1"/>
          </p:cNvSpPr>
          <p:nvPr>
            <p:ph type="title"/>
          </p:nvPr>
        </p:nvSpPr>
        <p:spPr>
          <a:xfrm>
            <a:off x="1863725" y="152400"/>
            <a:ext cx="6735763" cy="1233182"/>
          </a:xfrm>
        </p:spPr>
        <p:txBody>
          <a:bodyPr>
            <a:normAutofit/>
          </a:bodyPr>
          <a:lstStyle/>
          <a:p>
            <a:pPr algn="ctr"/>
            <a:r>
              <a:rPr lang="lv-LV" altLang="lv-LV" sz="3600" dirty="0" smtClean="0">
                <a:latin typeface="Calibri" panose="020F0502020204030204" pitchFamily="34" charset="0"/>
              </a:rPr>
              <a:t>Sadarbība – 16.1.apakšpasākums</a:t>
            </a:r>
            <a:br>
              <a:rPr lang="lv-LV" altLang="lv-LV" sz="3600" dirty="0" smtClean="0">
                <a:latin typeface="Calibri" panose="020F0502020204030204" pitchFamily="34" charset="0"/>
              </a:rPr>
            </a:br>
            <a:r>
              <a:rPr lang="lv-LV" sz="3100" dirty="0" smtClean="0">
                <a:solidFill>
                  <a:srgbClr val="FF0000"/>
                </a:solidFill>
                <a:latin typeface="Calibri" panose="020F0502020204030204" pitchFamily="34" charset="0"/>
                <a:cs typeface="Calibri" panose="020F0502020204030204" pitchFamily="34" charset="0"/>
              </a:rPr>
              <a:t>Inovatīvs risinājums nozares līmenī</a:t>
            </a:r>
            <a:endParaRPr lang="lv-LV" altLang="lv-LV" sz="3100" dirty="0" smtClean="0">
              <a:solidFill>
                <a:srgbClr val="FF0000"/>
              </a:solidFill>
              <a:latin typeface="Calibri" panose="020F0502020204030204" pitchFamily="34" charset="0"/>
              <a:cs typeface="Calibri" panose="020F0502020204030204" pitchFamily="34" charset="0"/>
            </a:endParaRPr>
          </a:p>
        </p:txBody>
      </p:sp>
      <p:sp>
        <p:nvSpPr>
          <p:cNvPr id="27651" name="Slaida numura vietturis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83A2AF9-3FA7-4290-B1BE-BA7F1D7C183F}" type="slidenum">
              <a:rPr lang="en-US" altLang="en-US" smtClean="0"/>
              <a:pPr/>
              <a:t>4</a:t>
            </a:fld>
            <a:endParaRPr lang="en-US" altLang="en-US" smtClean="0"/>
          </a:p>
        </p:txBody>
      </p:sp>
      <p:graphicFrame>
        <p:nvGraphicFramePr>
          <p:cNvPr id="7" name="Shēma 6"/>
          <p:cNvGraphicFramePr/>
          <p:nvPr>
            <p:extLst/>
          </p:nvPr>
        </p:nvGraphicFramePr>
        <p:xfrm>
          <a:off x="307732" y="1677969"/>
          <a:ext cx="6543829" cy="2250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655" name="TextBox 9"/>
          <p:cNvSpPr txBox="1">
            <a:spLocks noChangeArrowheads="1"/>
          </p:cNvSpPr>
          <p:nvPr/>
        </p:nvSpPr>
        <p:spPr bwMode="auto">
          <a:xfrm>
            <a:off x="354807" y="2614614"/>
            <a:ext cx="8944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lv-LV" altLang="lv-LV" sz="2400" b="1" dirty="0">
                <a:latin typeface="Calibri" panose="020F0502020204030204" pitchFamily="34" charset="0"/>
              </a:rPr>
              <a:t>16.1.</a:t>
            </a:r>
          </a:p>
        </p:txBody>
      </p:sp>
      <p:sp>
        <p:nvSpPr>
          <p:cNvPr id="11" name="Labā bultiņa 10"/>
          <p:cNvSpPr/>
          <p:nvPr/>
        </p:nvSpPr>
        <p:spPr>
          <a:xfrm>
            <a:off x="6934678" y="2515395"/>
            <a:ext cx="439737" cy="598487"/>
          </a:xfrm>
          <a:prstGeom prst="rightArrow">
            <a:avLst/>
          </a:prstGeom>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lv-LV"/>
          </a:p>
        </p:txBody>
      </p:sp>
      <p:sp>
        <p:nvSpPr>
          <p:cNvPr id="13" name="Taisnstūris ar noapaļotiem stūriem 12"/>
          <p:cNvSpPr/>
          <p:nvPr/>
        </p:nvSpPr>
        <p:spPr>
          <a:xfrm>
            <a:off x="7416105" y="1908801"/>
            <a:ext cx="1648519" cy="1722054"/>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lv-LV" dirty="0">
                <a:latin typeface="Calibri" panose="020F0502020204030204" pitchFamily="34" charset="0"/>
              </a:rPr>
              <a:t>Vismaz </a:t>
            </a:r>
            <a:r>
              <a:rPr lang="lv-LV" b="1" dirty="0">
                <a:solidFill>
                  <a:srgbClr val="C00000"/>
                </a:solidFill>
                <a:latin typeface="Calibri" panose="020F0502020204030204" pitchFamily="34" charset="0"/>
              </a:rPr>
              <a:t>3 partneri</a:t>
            </a:r>
            <a:r>
              <a:rPr lang="lv-LV" dirty="0">
                <a:latin typeface="Calibri" panose="020F0502020204030204" pitchFamily="34" charset="0"/>
              </a:rPr>
              <a:t>, kur 1 lauksaimnieks vai mežsaimnieks</a:t>
            </a:r>
          </a:p>
        </p:txBody>
      </p:sp>
      <p:sp>
        <p:nvSpPr>
          <p:cNvPr id="2" name="Прямоугольник 1"/>
          <p:cNvSpPr/>
          <p:nvPr/>
        </p:nvSpPr>
        <p:spPr>
          <a:xfrm>
            <a:off x="741363" y="1385581"/>
            <a:ext cx="3410593" cy="523220"/>
          </a:xfrm>
          <a:prstGeom prst="rect">
            <a:avLst/>
          </a:prstGeom>
        </p:spPr>
        <p:txBody>
          <a:bodyPr wrap="square">
            <a:spAutoFit/>
          </a:bodyPr>
          <a:lstStyle/>
          <a:p>
            <a:r>
              <a:rPr lang="lv-LV" altLang="lv-LV" sz="2800" b="1" dirty="0" smtClean="0">
                <a:latin typeface="Calibri" panose="020F0502020204030204" pitchFamily="34" charset="0"/>
              </a:rPr>
              <a:t>Atbalsta </a:t>
            </a:r>
            <a:r>
              <a:rPr lang="lv-LV" altLang="lv-LV" sz="2800" b="1" dirty="0">
                <a:latin typeface="Calibri" panose="020F0502020204030204" pitchFamily="34" charset="0"/>
              </a:rPr>
              <a:t>saņēmēji</a:t>
            </a:r>
            <a:endParaRPr lang="en-US" sz="2800" b="1" dirty="0"/>
          </a:p>
        </p:txBody>
      </p:sp>
      <p:sp>
        <p:nvSpPr>
          <p:cNvPr id="3" name="Прямоугольник 2"/>
          <p:cNvSpPr/>
          <p:nvPr/>
        </p:nvSpPr>
        <p:spPr>
          <a:xfrm>
            <a:off x="354807" y="4461517"/>
            <a:ext cx="7731668" cy="1938992"/>
          </a:xfrm>
          <a:prstGeom prst="rect">
            <a:avLst/>
          </a:prstGeom>
        </p:spPr>
        <p:txBody>
          <a:bodyPr wrap="none">
            <a:spAutoFit/>
          </a:bodyPr>
          <a:lstStyle/>
          <a:p>
            <a:pPr marL="285750" indent="-285750" algn="just">
              <a:buFont typeface="Wingdings" panose="05000000000000000000" pitchFamily="2" charset="2"/>
              <a:buChar char="ü"/>
            </a:pPr>
            <a:r>
              <a:rPr lang="lv-LV" sz="2400" b="1" dirty="0" smtClean="0">
                <a:latin typeface="Calibri" panose="020F0502020204030204" pitchFamily="34" charset="0"/>
              </a:rPr>
              <a:t>vismaz </a:t>
            </a:r>
            <a:r>
              <a:rPr lang="lv-LV" sz="2400" b="1" dirty="0">
                <a:latin typeface="Calibri" panose="020F0502020204030204" pitchFamily="34" charset="0"/>
              </a:rPr>
              <a:t>nacionāli </a:t>
            </a:r>
            <a:r>
              <a:rPr lang="lv-LV" sz="2400" b="1" dirty="0" smtClean="0">
                <a:latin typeface="Calibri" panose="020F0502020204030204" pitchFamily="34" charset="0"/>
              </a:rPr>
              <a:t>nozīmīgi</a:t>
            </a:r>
          </a:p>
          <a:p>
            <a:pPr marL="285750" indent="-285750" algn="just">
              <a:buFont typeface="Wingdings" panose="05000000000000000000" pitchFamily="2" charset="2"/>
              <a:buChar char="ü"/>
            </a:pPr>
            <a:r>
              <a:rPr lang="lv-LV" sz="2400" b="1" dirty="0" smtClean="0">
                <a:latin typeface="Calibri" panose="020F0502020204030204" pitchFamily="34" charset="0"/>
              </a:rPr>
              <a:t>kas </a:t>
            </a:r>
            <a:r>
              <a:rPr lang="lv-LV" sz="2400" b="1" dirty="0">
                <a:latin typeface="Calibri" panose="020F0502020204030204" pitchFamily="34" charset="0"/>
              </a:rPr>
              <a:t>sekmē nozares attīstību </a:t>
            </a:r>
            <a:r>
              <a:rPr lang="lv-LV" sz="2400" b="1" dirty="0" smtClean="0">
                <a:latin typeface="Calibri" panose="020F0502020204030204" pitchFamily="34" charset="0"/>
              </a:rPr>
              <a:t>kopumā</a:t>
            </a:r>
          </a:p>
          <a:p>
            <a:pPr marL="285750" indent="-285750" algn="just">
              <a:buFont typeface="Wingdings" panose="05000000000000000000" pitchFamily="2" charset="2"/>
              <a:buChar char="ü"/>
            </a:pPr>
            <a:r>
              <a:rPr lang="lv-LV" sz="2400" b="1" dirty="0" smtClean="0">
                <a:latin typeface="Calibri" panose="020F0502020204030204" pitchFamily="34" charset="0"/>
              </a:rPr>
              <a:t>uz </a:t>
            </a:r>
            <a:r>
              <a:rPr lang="lv-LV" sz="2400" b="1" dirty="0">
                <a:solidFill>
                  <a:srgbClr val="FF0000"/>
                </a:solidFill>
                <a:latin typeface="Calibri" panose="020F0502020204030204" pitchFamily="34" charset="0"/>
              </a:rPr>
              <a:t>jaunradi</a:t>
            </a:r>
            <a:r>
              <a:rPr lang="lv-LV" sz="2400" b="1" dirty="0">
                <a:latin typeface="Calibri" panose="020F0502020204030204" pitchFamily="34" charset="0"/>
              </a:rPr>
              <a:t> vērsti</a:t>
            </a:r>
          </a:p>
          <a:p>
            <a:pPr marL="285750" indent="-285750" algn="just">
              <a:buFont typeface="Wingdings" panose="05000000000000000000" pitchFamily="2" charset="2"/>
              <a:buChar char="ü"/>
            </a:pPr>
            <a:r>
              <a:rPr lang="lv-LV" sz="2400" b="1" dirty="0" smtClean="0">
                <a:latin typeface="Calibri" panose="020F0502020204030204" pitchFamily="34" charset="0"/>
              </a:rPr>
              <a:t>kas </a:t>
            </a:r>
            <a:r>
              <a:rPr lang="lv-LV" sz="2400" b="1" dirty="0">
                <a:latin typeface="Calibri" panose="020F0502020204030204" pitchFamily="34" charset="0"/>
              </a:rPr>
              <a:t>paredz </a:t>
            </a:r>
            <a:r>
              <a:rPr lang="lv-LV" sz="2400" b="1" dirty="0">
                <a:solidFill>
                  <a:srgbClr val="FF0000"/>
                </a:solidFill>
                <a:latin typeface="Calibri" panose="020F0502020204030204" pitchFamily="34" charset="0"/>
              </a:rPr>
              <a:t>jaunradītus</a:t>
            </a:r>
            <a:r>
              <a:rPr lang="lv-LV" sz="2400" b="1" dirty="0">
                <a:latin typeface="Calibri" panose="020F0502020204030204" pitchFamily="34" charset="0"/>
              </a:rPr>
              <a:t> risinājumus nozarē vai tās </a:t>
            </a:r>
            <a:r>
              <a:rPr lang="lv-LV" sz="2400" b="1" dirty="0" smtClean="0">
                <a:latin typeface="Calibri" panose="020F0502020204030204" pitchFamily="34" charset="0"/>
              </a:rPr>
              <a:t>sektorā</a:t>
            </a:r>
          </a:p>
          <a:p>
            <a:pPr marL="285750" indent="-285750" algn="just">
              <a:buFont typeface="Wingdings" panose="05000000000000000000" pitchFamily="2" charset="2"/>
              <a:buChar char="ü"/>
            </a:pPr>
            <a:r>
              <a:rPr lang="lv-LV" sz="2400" b="1" u="sng" dirty="0" smtClean="0">
                <a:latin typeface="Calibri" panose="020F0502020204030204" pitchFamily="34" charset="0"/>
              </a:rPr>
              <a:t>ar </a:t>
            </a:r>
            <a:r>
              <a:rPr lang="lv-LV" sz="2400" b="1" u="sng" dirty="0">
                <a:latin typeface="Calibri" panose="020F0502020204030204" pitchFamily="34" charset="0"/>
              </a:rPr>
              <a:t>plašāku potenciālo labuma guvēju </a:t>
            </a:r>
            <a:r>
              <a:rPr lang="lv-LV" sz="2400" b="1" u="sng" dirty="0" smtClean="0">
                <a:latin typeface="Calibri" panose="020F0502020204030204" pitchFamily="34" charset="0"/>
              </a:rPr>
              <a:t>loku</a:t>
            </a:r>
            <a:endParaRPr lang="lv-LV" sz="2400" b="1" u="sng" dirty="0">
              <a:latin typeface="Calibri" panose="020F0502020204030204" pitchFamily="34" charset="0"/>
            </a:endParaRPr>
          </a:p>
        </p:txBody>
      </p:sp>
      <p:sp>
        <p:nvSpPr>
          <p:cNvPr id="18" name="Прямоугольник 17"/>
          <p:cNvSpPr/>
          <p:nvPr/>
        </p:nvSpPr>
        <p:spPr>
          <a:xfrm>
            <a:off x="741363" y="3915177"/>
            <a:ext cx="4938220" cy="523220"/>
          </a:xfrm>
          <a:prstGeom prst="rect">
            <a:avLst/>
          </a:prstGeom>
        </p:spPr>
        <p:txBody>
          <a:bodyPr wrap="square">
            <a:spAutoFit/>
          </a:bodyPr>
          <a:lstStyle/>
          <a:p>
            <a:r>
              <a:rPr lang="lv-LV" sz="2800" b="1" dirty="0">
                <a:latin typeface="Calibri" panose="020F0502020204030204" pitchFamily="34" charset="0"/>
              </a:rPr>
              <a:t>Tiks atbalstīti </a:t>
            </a:r>
            <a:r>
              <a:rPr lang="lv-LV" sz="2800" b="1" dirty="0" smtClean="0">
                <a:latin typeface="Calibri" panose="020F0502020204030204" pitchFamily="34" charset="0"/>
              </a:rPr>
              <a:t>projekti:</a:t>
            </a:r>
            <a:endParaRPr lang="lv-LV" sz="2800" dirty="0">
              <a:latin typeface="Calibri" panose="020F0502020204030204" pitchFamily="34" charset="0"/>
            </a:endParaRPr>
          </a:p>
        </p:txBody>
      </p:sp>
      <p:sp>
        <p:nvSpPr>
          <p:cNvPr id="19" name="Taisnstūris ar noapaļotiem stūriem 6"/>
          <p:cNvSpPr/>
          <p:nvPr/>
        </p:nvSpPr>
        <p:spPr>
          <a:xfrm>
            <a:off x="7416106" y="3944967"/>
            <a:ext cx="1648519" cy="1547702"/>
          </a:xfrm>
          <a:prstGeom prst="roundRect">
            <a:avLst/>
          </a:prstGeom>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b="1" dirty="0" smtClean="0">
                <a:solidFill>
                  <a:schemeClr val="tx1"/>
                </a:solidFill>
                <a:latin typeface="Calibri" panose="020F0502020204030204" pitchFamily="34" charset="0"/>
              </a:rPr>
              <a:t>Priekšroka tiek dota plāšākai sadarbības grupai</a:t>
            </a:r>
            <a:endParaRPr lang="lv-LV"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229240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pPr algn="ctr"/>
            <a:r>
              <a:rPr lang="lv-LV" dirty="0"/>
              <a:t>Inovācijas nozīme:</a:t>
            </a:r>
          </a:p>
        </p:txBody>
      </p:sp>
      <p:sp>
        <p:nvSpPr>
          <p:cNvPr id="3" name="Satura vietturis 2"/>
          <p:cNvSpPr>
            <a:spLocks noGrp="1"/>
          </p:cNvSpPr>
          <p:nvPr>
            <p:ph idx="1"/>
          </p:nvPr>
        </p:nvSpPr>
        <p:spPr>
          <a:xfrm>
            <a:off x="384463" y="1407251"/>
            <a:ext cx="8375073" cy="4707083"/>
          </a:xfrm>
        </p:spPr>
        <p:txBody>
          <a:bodyPr>
            <a:noAutofit/>
          </a:bodyPr>
          <a:lstStyle/>
          <a:p>
            <a:pPr marL="342900" indent="-342900" algn="just">
              <a:buFontTx/>
              <a:buChar char="-"/>
            </a:pPr>
            <a:r>
              <a:rPr lang="lv-LV" sz="2400" dirty="0" smtClean="0">
                <a:latin typeface="Times New Roman" panose="02020603050405020304" pitchFamily="18" charset="0"/>
                <a:cs typeface="Times New Roman" panose="02020603050405020304" pitchFamily="18" charset="0"/>
              </a:rPr>
              <a:t>Ieguvums iedzīvotājiem </a:t>
            </a:r>
            <a:r>
              <a:rPr lang="lv-LV" sz="2400" dirty="0">
                <a:latin typeface="Times New Roman" panose="02020603050405020304" pitchFamily="18" charset="0"/>
                <a:cs typeface="Times New Roman" panose="02020603050405020304" pitchFamily="18" charset="0"/>
              </a:rPr>
              <a:t>gan kā </a:t>
            </a:r>
            <a:r>
              <a:rPr lang="lv-LV" sz="2400" dirty="0" smtClean="0">
                <a:latin typeface="Times New Roman" panose="02020603050405020304" pitchFamily="18" charset="0"/>
                <a:cs typeface="Times New Roman" panose="02020603050405020304" pitchFamily="18" charset="0"/>
              </a:rPr>
              <a:t>patērētājiem, </a:t>
            </a:r>
            <a:r>
              <a:rPr lang="lv-LV" sz="2400" dirty="0">
                <a:latin typeface="Times New Roman" panose="02020603050405020304" pitchFamily="18" charset="0"/>
                <a:cs typeface="Times New Roman" panose="02020603050405020304" pitchFamily="18" charset="0"/>
              </a:rPr>
              <a:t>gan kā </a:t>
            </a:r>
            <a:r>
              <a:rPr lang="lv-LV" sz="2400" dirty="0" smtClean="0">
                <a:latin typeface="Times New Roman" panose="02020603050405020304" pitchFamily="18" charset="0"/>
                <a:cs typeface="Times New Roman" panose="02020603050405020304" pitchFamily="18" charset="0"/>
              </a:rPr>
              <a:t>darbiniekiem, </a:t>
            </a:r>
          </a:p>
          <a:p>
            <a:pPr marL="342900" indent="-342900" algn="just">
              <a:buFontTx/>
              <a:buChar char="-"/>
            </a:pPr>
            <a:r>
              <a:rPr lang="lv-LV" sz="2400" dirty="0" smtClean="0">
                <a:latin typeface="Times New Roman" panose="02020603050405020304" pitchFamily="18" charset="0"/>
                <a:cs typeface="Times New Roman" panose="02020603050405020304" pitchFamily="18" charset="0"/>
              </a:rPr>
              <a:t>Tā </a:t>
            </a:r>
            <a:r>
              <a:rPr lang="lv-LV" sz="2400" dirty="0">
                <a:latin typeface="Times New Roman" panose="02020603050405020304" pitchFamily="18" charset="0"/>
                <a:cs typeface="Times New Roman" panose="02020603050405020304" pitchFamily="18" charset="0"/>
              </a:rPr>
              <a:t>paātrina un uzlabo jaunu produktu, rūpniecisko procesu un pakalpojumu koncepciju rašanos, izstrādi, ražošanu un </a:t>
            </a:r>
            <a:r>
              <a:rPr lang="lv-LV" sz="2400" dirty="0" smtClean="0">
                <a:latin typeface="Times New Roman" panose="02020603050405020304" pitchFamily="18" charset="0"/>
                <a:cs typeface="Times New Roman" panose="02020603050405020304" pitchFamily="18" charset="0"/>
              </a:rPr>
              <a:t>izmantošanu, </a:t>
            </a:r>
          </a:p>
          <a:p>
            <a:pPr marL="342900" indent="-342900" algn="just">
              <a:buFontTx/>
              <a:buChar char="-"/>
            </a:pPr>
            <a:r>
              <a:rPr lang="lv-LV" sz="2400" dirty="0" smtClean="0">
                <a:latin typeface="Times New Roman" panose="02020603050405020304" pitchFamily="18" charset="0"/>
                <a:cs typeface="Times New Roman" panose="02020603050405020304" pitchFamily="18" charset="0"/>
              </a:rPr>
              <a:t>Tai </a:t>
            </a:r>
            <a:r>
              <a:rPr lang="lv-LV" sz="2400" dirty="0">
                <a:latin typeface="Times New Roman" panose="02020603050405020304" pitchFamily="18" charset="0"/>
                <a:cs typeface="Times New Roman" panose="02020603050405020304" pitchFamily="18" charset="0"/>
              </a:rPr>
              <a:t>ir būtiska nozīme </a:t>
            </a:r>
            <a:r>
              <a:rPr lang="lv-LV" sz="2400" dirty="0" smtClean="0">
                <a:latin typeface="Times New Roman" panose="02020603050405020304" pitchFamily="18" charset="0"/>
                <a:cs typeface="Times New Roman" panose="02020603050405020304" pitchFamily="18" charset="0"/>
              </a:rPr>
              <a:t>labāku </a:t>
            </a:r>
            <a:r>
              <a:rPr lang="lv-LV" sz="2400" dirty="0">
                <a:latin typeface="Times New Roman" panose="02020603050405020304" pitchFamily="18" charset="0"/>
                <a:cs typeface="Times New Roman" panose="02020603050405020304" pitchFamily="18" charset="0"/>
              </a:rPr>
              <a:t>darbvietu radīšanā, videi saudzīgākas sabiedrības veidošanā un mūsu dzīves kvalitātes uzlabošanā, </a:t>
            </a:r>
            <a:endParaRPr lang="lv-LV" sz="2400" dirty="0" smtClean="0">
              <a:latin typeface="Times New Roman" panose="02020603050405020304" pitchFamily="18" charset="0"/>
              <a:cs typeface="Times New Roman" panose="02020603050405020304" pitchFamily="18" charset="0"/>
            </a:endParaRPr>
          </a:p>
          <a:p>
            <a:pPr marL="342900" indent="-342900" algn="just">
              <a:buFontTx/>
              <a:buChar char="-"/>
            </a:pPr>
            <a:r>
              <a:rPr lang="lv-LV" sz="2400" dirty="0" smtClean="0">
                <a:latin typeface="Times New Roman" panose="02020603050405020304" pitchFamily="18" charset="0"/>
                <a:cs typeface="Times New Roman" panose="02020603050405020304" pitchFamily="18" charset="0"/>
              </a:rPr>
              <a:t>Tai ir būtiska nozīme konkurētspējas saglabāšanā </a:t>
            </a:r>
            <a:r>
              <a:rPr lang="lv-LV" sz="2400" dirty="0" err="1" smtClean="0">
                <a:latin typeface="Times New Roman" panose="02020603050405020304" pitchFamily="18" charset="0"/>
                <a:cs typeface="Times New Roman" panose="02020603050405020304" pitchFamily="18" charset="0"/>
              </a:rPr>
              <a:t>tirgūg</a:t>
            </a:r>
            <a:r>
              <a:rPr lang="lv-LV" sz="2400" dirty="0" smtClean="0">
                <a:latin typeface="Times New Roman" panose="02020603050405020304" pitchFamily="18" charset="0"/>
                <a:cs typeface="Times New Roman" panose="02020603050405020304" pitchFamily="18" charset="0"/>
              </a:rPr>
              <a:t>, </a:t>
            </a:r>
          </a:p>
          <a:p>
            <a:pPr marL="342900" indent="-342900" algn="just">
              <a:buFontTx/>
              <a:buChar char="-"/>
            </a:pPr>
            <a:r>
              <a:rPr lang="lv-LV" sz="2400" dirty="0">
                <a:latin typeface="Times New Roman" panose="02020603050405020304" pitchFamily="18" charset="0"/>
                <a:cs typeface="Times New Roman" panose="02020603050405020304" pitchFamily="18" charset="0"/>
              </a:rPr>
              <a:t>N</a:t>
            </a:r>
            <a:r>
              <a:rPr lang="lv-LV" sz="2400" dirty="0" smtClean="0">
                <a:latin typeface="Times New Roman" panose="02020603050405020304" pitchFamily="18" charset="0"/>
                <a:cs typeface="Times New Roman" panose="02020603050405020304" pitchFamily="18" charset="0"/>
              </a:rPr>
              <a:t>odrošina saikni </a:t>
            </a:r>
            <a:r>
              <a:rPr lang="lv-LV" sz="2400" dirty="0">
                <a:latin typeface="Times New Roman" panose="02020603050405020304" pitchFamily="18" charset="0"/>
                <a:cs typeface="Times New Roman" panose="02020603050405020304" pitchFamily="18" charset="0"/>
              </a:rPr>
              <a:t>starp pētniecības un tehnoloģijas attīstības politiku un rūpniecības politiku, un tās mērķis ir radīt labvēlīgu augsni ideju novadīšanai līdz tirgum</a:t>
            </a:r>
            <a:r>
              <a:rPr lang="lv-LV" sz="2400" dirty="0" smtClean="0">
                <a:latin typeface="Times New Roman" panose="02020603050405020304" pitchFamily="18" charset="0"/>
                <a:cs typeface="Times New Roman" panose="02020603050405020304" pitchFamily="18" charset="0"/>
              </a:rPr>
              <a:t>..</a:t>
            </a:r>
            <a:endParaRPr lang="lv-LV" sz="2400" dirty="0">
              <a:latin typeface="Times New Roman" panose="02020603050405020304" pitchFamily="18" charset="0"/>
              <a:cs typeface="Times New Roman" panose="02020603050405020304" pitchFamily="18" charset="0"/>
            </a:endParaRPr>
          </a:p>
        </p:txBody>
      </p:sp>
      <p:sp>
        <p:nvSpPr>
          <p:cNvPr id="4" name="Teksta vietturis 3"/>
          <p:cNvSpPr>
            <a:spLocks noGrp="1"/>
          </p:cNvSpPr>
          <p:nvPr>
            <p:ph type="body" sz="quarter" idx="10"/>
          </p:nvPr>
        </p:nvSpPr>
        <p:spPr/>
        <p:txBody>
          <a:bodyPr/>
          <a:lstStyle/>
          <a:p>
            <a:endParaRPr lang="lv-LV"/>
          </a:p>
        </p:txBody>
      </p:sp>
      <p:sp>
        <p:nvSpPr>
          <p:cNvPr id="5" name="Teksta vietturis 4"/>
          <p:cNvSpPr>
            <a:spLocks noGrp="1"/>
          </p:cNvSpPr>
          <p:nvPr>
            <p:ph type="body" sz="quarter" idx="12"/>
          </p:nvPr>
        </p:nvSpPr>
        <p:spPr/>
        <p:txBody>
          <a:bodyPr/>
          <a:lstStyle/>
          <a:p>
            <a:endParaRPr lang="lv-LV"/>
          </a:p>
        </p:txBody>
      </p:sp>
      <p:sp>
        <p:nvSpPr>
          <p:cNvPr id="6" name="Slaida numura vietturis 5"/>
          <p:cNvSpPr>
            <a:spLocks noGrp="1"/>
          </p:cNvSpPr>
          <p:nvPr>
            <p:ph type="sldNum" sz="quarter" idx="13"/>
          </p:nvPr>
        </p:nvSpPr>
        <p:spPr/>
        <p:txBody>
          <a:bodyPr/>
          <a:lstStyle/>
          <a:p>
            <a:pPr>
              <a:defRPr/>
            </a:pPr>
            <a:fld id="{BD1E1BAB-8D06-420E-B1F2-199AEDEB6CD7}" type="slidenum">
              <a:rPr lang="en-US" altLang="en-US" smtClean="0"/>
              <a:pPr>
                <a:defRPr/>
              </a:pPr>
              <a:t>5</a:t>
            </a:fld>
            <a:endParaRPr lang="en-US" altLang="en-US"/>
          </a:p>
        </p:txBody>
      </p:sp>
    </p:spTree>
    <p:extLst>
      <p:ext uri="{BB962C8B-B14F-4D97-AF65-F5344CB8AC3E}">
        <p14:creationId xmlns:p14="http://schemas.microsoft.com/office/powerpoint/2010/main" val="396877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a:t>Inovācijas </a:t>
            </a:r>
            <a:r>
              <a:rPr lang="lv-LV" dirty="0" smtClean="0"/>
              <a:t>uzdevums: </a:t>
            </a:r>
            <a:endParaRPr lang="lv-LV" dirty="0"/>
          </a:p>
        </p:txBody>
      </p:sp>
      <p:sp>
        <p:nvSpPr>
          <p:cNvPr id="3" name="Satura vietturis 2"/>
          <p:cNvSpPr>
            <a:spLocks noGrp="1"/>
          </p:cNvSpPr>
          <p:nvPr>
            <p:ph idx="1"/>
          </p:nvPr>
        </p:nvSpPr>
        <p:spPr>
          <a:xfrm>
            <a:off x="436418" y="1752600"/>
            <a:ext cx="8250382" cy="4373573"/>
          </a:xfrm>
        </p:spPr>
        <p:txBody>
          <a:bodyPr>
            <a:normAutofit/>
          </a:bodyPr>
          <a:lstStyle/>
          <a:p>
            <a:pPr algn="just"/>
            <a:r>
              <a:rPr lang="lv-LV" sz="2800" dirty="0">
                <a:latin typeface="+mn-lt"/>
              </a:rPr>
              <a:t>P</a:t>
            </a:r>
            <a:r>
              <a:rPr lang="lv-LV" sz="2800" dirty="0" smtClean="0">
                <a:latin typeface="+mn-lt"/>
              </a:rPr>
              <a:t>ārvērst </a:t>
            </a:r>
            <a:r>
              <a:rPr lang="lv-LV" sz="2800" dirty="0">
                <a:latin typeface="+mn-lt"/>
              </a:rPr>
              <a:t>pētniecības rezultātus jaunos un labākos pakalpojumos un produktos, lai saglabātu konkurētspēju </a:t>
            </a:r>
            <a:r>
              <a:rPr lang="lv-LV" sz="2800" dirty="0" smtClean="0">
                <a:latin typeface="+mn-lt"/>
              </a:rPr>
              <a:t>tirgū </a:t>
            </a:r>
            <a:r>
              <a:rPr lang="lv-LV" sz="2800" dirty="0">
                <a:latin typeface="+mn-lt"/>
              </a:rPr>
              <a:t>un uzlabotu </a:t>
            </a:r>
            <a:r>
              <a:rPr lang="lv-LV" sz="2800" dirty="0" smtClean="0">
                <a:latin typeface="+mn-lt"/>
              </a:rPr>
              <a:t>iedzīvotāju </a:t>
            </a:r>
            <a:r>
              <a:rPr lang="lv-LV" sz="2800" dirty="0">
                <a:latin typeface="+mn-lt"/>
              </a:rPr>
              <a:t>dzīves kvalitāti.</a:t>
            </a:r>
          </a:p>
        </p:txBody>
      </p:sp>
      <p:sp>
        <p:nvSpPr>
          <p:cNvPr id="4" name="Teksta vietturis 3"/>
          <p:cNvSpPr>
            <a:spLocks noGrp="1"/>
          </p:cNvSpPr>
          <p:nvPr>
            <p:ph type="body" sz="quarter" idx="10"/>
          </p:nvPr>
        </p:nvSpPr>
        <p:spPr/>
        <p:txBody>
          <a:bodyPr/>
          <a:lstStyle/>
          <a:p>
            <a:endParaRPr lang="lv-LV"/>
          </a:p>
        </p:txBody>
      </p:sp>
      <p:sp>
        <p:nvSpPr>
          <p:cNvPr id="5" name="Teksta vietturis 4"/>
          <p:cNvSpPr>
            <a:spLocks noGrp="1"/>
          </p:cNvSpPr>
          <p:nvPr>
            <p:ph type="body" sz="quarter" idx="12"/>
          </p:nvPr>
        </p:nvSpPr>
        <p:spPr/>
        <p:txBody>
          <a:bodyPr/>
          <a:lstStyle/>
          <a:p>
            <a:endParaRPr lang="lv-LV"/>
          </a:p>
        </p:txBody>
      </p:sp>
      <p:sp>
        <p:nvSpPr>
          <p:cNvPr id="6" name="Slaida numura vietturis 5"/>
          <p:cNvSpPr>
            <a:spLocks noGrp="1"/>
          </p:cNvSpPr>
          <p:nvPr>
            <p:ph type="sldNum" sz="quarter" idx="13"/>
          </p:nvPr>
        </p:nvSpPr>
        <p:spPr/>
        <p:txBody>
          <a:bodyPr/>
          <a:lstStyle/>
          <a:p>
            <a:pPr>
              <a:defRPr/>
            </a:pPr>
            <a:fld id="{BD1E1BAB-8D06-420E-B1F2-199AEDEB6CD7}" type="slidenum">
              <a:rPr lang="en-US" altLang="en-US" smtClean="0"/>
              <a:pPr>
                <a:defRPr/>
              </a:pPr>
              <a:t>6</a:t>
            </a:fld>
            <a:endParaRPr lang="en-US" altLang="en-US"/>
          </a:p>
        </p:txBody>
      </p:sp>
    </p:spTree>
    <p:extLst>
      <p:ext uri="{BB962C8B-B14F-4D97-AF65-F5344CB8AC3E}">
        <p14:creationId xmlns:p14="http://schemas.microsoft.com/office/powerpoint/2010/main" val="1253470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pPr algn="ctr"/>
            <a:r>
              <a:rPr lang="lv-LV" dirty="0" smtClean="0"/>
              <a:t>Inovācija – ekonomiskās izaugsmes virzītājspēks</a:t>
            </a:r>
            <a:endParaRPr lang="lv-LV" dirty="0"/>
          </a:p>
        </p:txBody>
      </p:sp>
      <p:sp>
        <p:nvSpPr>
          <p:cNvPr id="3" name="Satura vietturis 2"/>
          <p:cNvSpPr>
            <a:spLocks noGrp="1"/>
          </p:cNvSpPr>
          <p:nvPr>
            <p:ph idx="1"/>
          </p:nvPr>
        </p:nvSpPr>
        <p:spPr>
          <a:xfrm>
            <a:off x="561109" y="1752600"/>
            <a:ext cx="8125691" cy="4373573"/>
          </a:xfrm>
        </p:spPr>
        <p:txBody>
          <a:bodyPr>
            <a:normAutofit/>
          </a:bodyPr>
          <a:lstStyle/>
          <a:p>
            <a:pPr algn="just"/>
            <a:r>
              <a:rPr lang="lv-LV" sz="2400" dirty="0">
                <a:latin typeface="Times New Roman" panose="02020603050405020304" pitchFamily="18" charset="0"/>
                <a:cs typeface="Times New Roman" panose="02020603050405020304" pitchFamily="18" charset="0"/>
              </a:rPr>
              <a:t>Tirgus apstākļos konkurētspēja ir atkarīga no preču un pakalpojumu cenas un kvalitātes efektīvas kombinācijas, kas atbilst principam: pēc iespējas augstākas kvalitātes preces, kas iegūstamas par iespējami zemāku cenu. Šādas kombinācijas uzturēšanai jāmeklē arvien jauni inovatīvi risinājumi. </a:t>
            </a:r>
            <a:endParaRPr lang="lv-LV" sz="2400" dirty="0" smtClean="0">
              <a:latin typeface="Times New Roman" panose="02020603050405020304" pitchFamily="18" charset="0"/>
              <a:cs typeface="Times New Roman" panose="02020603050405020304" pitchFamily="18" charset="0"/>
            </a:endParaRPr>
          </a:p>
          <a:p>
            <a:pPr algn="ctr"/>
            <a:endParaRPr lang="lv-LV" sz="2400" dirty="0" smtClean="0">
              <a:latin typeface="Times New Roman" panose="02020603050405020304" pitchFamily="18" charset="0"/>
              <a:cs typeface="Times New Roman" panose="02020603050405020304" pitchFamily="18" charset="0"/>
            </a:endParaRPr>
          </a:p>
          <a:p>
            <a:pPr algn="ctr"/>
            <a:r>
              <a:rPr lang="lv-LV" sz="2400" dirty="0" smtClean="0">
                <a:latin typeface="Times New Roman" panose="02020603050405020304" pitchFamily="18" charset="0"/>
                <a:cs typeface="Times New Roman" panose="02020603050405020304" pitchFamily="18" charset="0"/>
              </a:rPr>
              <a:t>Tātad </a:t>
            </a:r>
            <a:r>
              <a:rPr lang="lv-LV" sz="2400" dirty="0">
                <a:latin typeface="Times New Roman" panose="02020603050405020304" pitchFamily="18" charset="0"/>
                <a:cs typeface="Times New Roman" panose="02020603050405020304" pitchFamily="18" charset="0"/>
              </a:rPr>
              <a:t>ne tikai </a:t>
            </a:r>
            <a:r>
              <a:rPr lang="lv-LV" sz="2400" b="1" dirty="0">
                <a:latin typeface="Times New Roman" panose="02020603050405020304" pitchFamily="18" charset="0"/>
                <a:cs typeface="Times New Roman" panose="02020603050405020304" pitchFamily="18" charset="0"/>
              </a:rPr>
              <a:t>konkurētspēja</a:t>
            </a:r>
            <a:r>
              <a:rPr lang="lv-LV" sz="2400" dirty="0">
                <a:latin typeface="Times New Roman" panose="02020603050405020304" pitchFamily="18" charset="0"/>
                <a:cs typeface="Times New Roman" panose="02020603050405020304" pitchFamily="18" charset="0"/>
              </a:rPr>
              <a:t>, bet arī </a:t>
            </a:r>
            <a:r>
              <a:rPr lang="lv-LV" sz="2400" b="1" dirty="0">
                <a:latin typeface="Times New Roman" panose="02020603050405020304" pitchFamily="18" charset="0"/>
                <a:cs typeface="Times New Roman" panose="02020603050405020304" pitchFamily="18" charset="0"/>
              </a:rPr>
              <a:t>inovācija</a:t>
            </a:r>
            <a:r>
              <a:rPr lang="lv-LV" sz="2400" dirty="0">
                <a:latin typeface="Times New Roman" panose="02020603050405020304" pitchFamily="18" charset="0"/>
                <a:cs typeface="Times New Roman" panose="02020603050405020304" pitchFamily="18" charset="0"/>
              </a:rPr>
              <a:t> ir jēdziens, par kuru Latvijas uzņēmējiem jādomā, ja viņi grib pastāvēt.</a:t>
            </a:r>
          </a:p>
        </p:txBody>
      </p:sp>
      <p:sp>
        <p:nvSpPr>
          <p:cNvPr id="4" name="Teksta vietturis 3"/>
          <p:cNvSpPr>
            <a:spLocks noGrp="1"/>
          </p:cNvSpPr>
          <p:nvPr>
            <p:ph type="body" sz="quarter" idx="10"/>
          </p:nvPr>
        </p:nvSpPr>
        <p:spPr/>
        <p:txBody>
          <a:bodyPr/>
          <a:lstStyle/>
          <a:p>
            <a:endParaRPr lang="lv-LV"/>
          </a:p>
        </p:txBody>
      </p:sp>
      <p:sp>
        <p:nvSpPr>
          <p:cNvPr id="5" name="Teksta vietturis 4"/>
          <p:cNvSpPr>
            <a:spLocks noGrp="1"/>
          </p:cNvSpPr>
          <p:nvPr>
            <p:ph type="body" sz="quarter" idx="12"/>
          </p:nvPr>
        </p:nvSpPr>
        <p:spPr/>
        <p:txBody>
          <a:bodyPr/>
          <a:lstStyle/>
          <a:p>
            <a:endParaRPr lang="lv-LV"/>
          </a:p>
        </p:txBody>
      </p:sp>
      <p:sp>
        <p:nvSpPr>
          <p:cNvPr id="6" name="Slaida numura vietturis 5"/>
          <p:cNvSpPr>
            <a:spLocks noGrp="1"/>
          </p:cNvSpPr>
          <p:nvPr>
            <p:ph type="sldNum" sz="quarter" idx="13"/>
          </p:nvPr>
        </p:nvSpPr>
        <p:spPr/>
        <p:txBody>
          <a:bodyPr/>
          <a:lstStyle/>
          <a:p>
            <a:pPr>
              <a:defRPr/>
            </a:pPr>
            <a:fld id="{BD1E1BAB-8D06-420E-B1F2-199AEDEB6CD7}" type="slidenum">
              <a:rPr lang="en-US" altLang="en-US" smtClean="0"/>
              <a:pPr>
                <a:defRPr/>
              </a:pPr>
              <a:t>7</a:t>
            </a:fld>
            <a:endParaRPr lang="en-US" altLang="en-US"/>
          </a:p>
        </p:txBody>
      </p:sp>
    </p:spTree>
    <p:extLst>
      <p:ext uri="{BB962C8B-B14F-4D97-AF65-F5344CB8AC3E}">
        <p14:creationId xmlns:p14="http://schemas.microsoft.com/office/powerpoint/2010/main" val="177314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Kā mums strādāt?</a:t>
            </a:r>
            <a:endParaRPr lang="lv-LV" dirty="0"/>
          </a:p>
        </p:txBody>
      </p:sp>
      <p:sp>
        <p:nvSpPr>
          <p:cNvPr id="3" name="Satura vietturis 2"/>
          <p:cNvSpPr>
            <a:spLocks noGrp="1"/>
          </p:cNvSpPr>
          <p:nvPr>
            <p:ph idx="1"/>
          </p:nvPr>
        </p:nvSpPr>
        <p:spPr>
          <a:xfrm>
            <a:off x="446809" y="1752600"/>
            <a:ext cx="8239991" cy="4373573"/>
          </a:xfrm>
        </p:spPr>
        <p:txBody>
          <a:bodyPr>
            <a:normAutofit/>
          </a:bodyPr>
          <a:lstStyle/>
          <a:p>
            <a:pPr algn="just"/>
            <a:endParaRPr lang="lv-LV" sz="2400" dirty="0" smtClean="0">
              <a:latin typeface="Times New Roman" panose="02020603050405020304" pitchFamily="18" charset="0"/>
              <a:cs typeface="Times New Roman" panose="02020603050405020304" pitchFamily="18" charset="0"/>
            </a:endParaRPr>
          </a:p>
          <a:p>
            <a:pPr algn="just"/>
            <a:r>
              <a:rPr lang="lv-LV" sz="2400" dirty="0" smtClean="0">
                <a:latin typeface="Times New Roman" panose="02020603050405020304" pitchFamily="18" charset="0"/>
                <a:cs typeface="Times New Roman" panose="02020603050405020304" pitchFamily="18" charset="0"/>
              </a:rPr>
              <a:t>Eiropas </a:t>
            </a:r>
            <a:r>
              <a:rPr lang="lv-LV" sz="2400" dirty="0">
                <a:latin typeface="Times New Roman" panose="02020603050405020304" pitchFamily="18" charset="0"/>
                <a:cs typeface="Times New Roman" panose="02020603050405020304" pitchFamily="18" charset="0"/>
              </a:rPr>
              <a:t>inovācijas partnerības (EIP), kuru mērķis ir nosēdināt pie </a:t>
            </a:r>
            <a:r>
              <a:rPr lang="lv-LV" sz="2400" b="1" dirty="0">
                <a:latin typeface="Times New Roman" panose="02020603050405020304" pitchFamily="18" charset="0"/>
                <a:cs typeface="Times New Roman" panose="02020603050405020304" pitchFamily="18" charset="0"/>
              </a:rPr>
              <a:t>viena galda publiskā un privātā sektora ieinteresētās puses </a:t>
            </a:r>
            <a:r>
              <a:rPr lang="lv-LV" sz="2400" dirty="0">
                <a:latin typeface="Times New Roman" panose="02020603050405020304" pitchFamily="18" charset="0"/>
                <a:cs typeface="Times New Roman" panose="02020603050405020304" pitchFamily="18" charset="0"/>
              </a:rPr>
              <a:t>ES, valstu un reģionālā līmenī, lai risinātu sabiedrībai nozīmīgas problēmas, palīdzētu veidot darbvietas un veicinātu ekonomikas izaugsmi, izmantojot gan uz piedāvājumu, gan pieprasījumu vērstus pasākumus.</a:t>
            </a:r>
          </a:p>
        </p:txBody>
      </p:sp>
      <p:sp>
        <p:nvSpPr>
          <p:cNvPr id="4" name="Teksta vietturis 3"/>
          <p:cNvSpPr>
            <a:spLocks noGrp="1"/>
          </p:cNvSpPr>
          <p:nvPr>
            <p:ph type="body" sz="quarter" idx="10"/>
          </p:nvPr>
        </p:nvSpPr>
        <p:spPr/>
        <p:txBody>
          <a:bodyPr/>
          <a:lstStyle/>
          <a:p>
            <a:endParaRPr lang="lv-LV"/>
          </a:p>
        </p:txBody>
      </p:sp>
      <p:sp>
        <p:nvSpPr>
          <p:cNvPr id="5" name="Teksta vietturis 4"/>
          <p:cNvSpPr>
            <a:spLocks noGrp="1"/>
          </p:cNvSpPr>
          <p:nvPr>
            <p:ph type="body" sz="quarter" idx="12"/>
          </p:nvPr>
        </p:nvSpPr>
        <p:spPr/>
        <p:txBody>
          <a:bodyPr/>
          <a:lstStyle/>
          <a:p>
            <a:endParaRPr lang="lv-LV"/>
          </a:p>
        </p:txBody>
      </p:sp>
      <p:sp>
        <p:nvSpPr>
          <p:cNvPr id="6" name="Slaida numura vietturis 5"/>
          <p:cNvSpPr>
            <a:spLocks noGrp="1"/>
          </p:cNvSpPr>
          <p:nvPr>
            <p:ph type="sldNum" sz="quarter" idx="13"/>
          </p:nvPr>
        </p:nvSpPr>
        <p:spPr/>
        <p:txBody>
          <a:bodyPr/>
          <a:lstStyle/>
          <a:p>
            <a:pPr>
              <a:defRPr/>
            </a:pPr>
            <a:fld id="{BD1E1BAB-8D06-420E-B1F2-199AEDEB6CD7}" type="slidenum">
              <a:rPr lang="en-US" altLang="en-US" smtClean="0"/>
              <a:pPr>
                <a:defRPr/>
              </a:pPr>
              <a:t>8</a:t>
            </a:fld>
            <a:endParaRPr lang="en-US" altLang="en-US"/>
          </a:p>
        </p:txBody>
      </p:sp>
    </p:spTree>
    <p:extLst>
      <p:ext uri="{BB962C8B-B14F-4D97-AF65-F5344CB8AC3E}">
        <p14:creationId xmlns:p14="http://schemas.microsoft.com/office/powerpoint/2010/main" val="1273547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841863" y="381000"/>
            <a:ext cx="6844937" cy="1036642"/>
          </a:xfrm>
        </p:spPr>
        <p:txBody>
          <a:bodyPr>
            <a:normAutofit/>
          </a:bodyPr>
          <a:lstStyle/>
          <a:p>
            <a:pPr algn="ctr"/>
            <a:r>
              <a:rPr lang="lv-LV" dirty="0" smtClean="0"/>
              <a:t>Pasākuma sekmīga ieviešana veicinās vairāku LAP mērķu īstenošanu</a:t>
            </a:r>
            <a:endParaRPr lang="lv-LV" dirty="0"/>
          </a:p>
        </p:txBody>
      </p:sp>
      <p:sp>
        <p:nvSpPr>
          <p:cNvPr id="3" name="Satura vietturis 2"/>
          <p:cNvSpPr>
            <a:spLocks noGrp="1"/>
          </p:cNvSpPr>
          <p:nvPr>
            <p:ph idx="1"/>
          </p:nvPr>
        </p:nvSpPr>
        <p:spPr>
          <a:xfrm>
            <a:off x="653143" y="1293223"/>
            <a:ext cx="8033657" cy="5434147"/>
          </a:xfrm>
        </p:spPr>
        <p:txBody>
          <a:bodyPr anchor="ctr">
            <a:normAutofit fontScale="92500" lnSpcReduction="10000"/>
          </a:bodyPr>
          <a:lstStyle/>
          <a:p>
            <a:pPr>
              <a:spcBef>
                <a:spcPts val="600"/>
              </a:spcBef>
              <a:spcAft>
                <a:spcPts val="0"/>
              </a:spcAft>
            </a:pPr>
            <a:r>
              <a:rPr lang="lv-LV" sz="2600" b="1" dirty="0" smtClean="0">
                <a:latin typeface="Calibri" panose="020F0502020204030204" pitchFamily="34" charset="0"/>
              </a:rPr>
              <a:t>1C</a:t>
            </a:r>
            <a:r>
              <a:rPr lang="lv-LV" sz="2600" dirty="0" smtClean="0">
                <a:latin typeface="Calibri" panose="020F0502020204030204" pitchFamily="34" charset="0"/>
              </a:rPr>
              <a:t> </a:t>
            </a:r>
            <a:r>
              <a:rPr lang="lv-LV" sz="2600" dirty="0">
                <a:latin typeface="Calibri" panose="020F0502020204030204" pitchFamily="34" charset="0"/>
              </a:rPr>
              <a:t>- Stiprināt saikni starp </a:t>
            </a:r>
            <a:r>
              <a:rPr lang="lv-LV" sz="2600" dirty="0" smtClean="0">
                <a:latin typeface="Calibri" panose="020F0502020204030204" pitchFamily="34" charset="0"/>
              </a:rPr>
              <a:t>nozari un </a:t>
            </a:r>
            <a:r>
              <a:rPr lang="lv-LV" sz="2600" dirty="0">
                <a:latin typeface="Calibri" panose="020F0502020204030204" pitchFamily="34" charset="0"/>
              </a:rPr>
              <a:t>pētniecību un </a:t>
            </a:r>
            <a:r>
              <a:rPr lang="lv-LV" sz="2600" dirty="0" smtClean="0">
                <a:latin typeface="Calibri" panose="020F0502020204030204" pitchFamily="34" charset="0"/>
              </a:rPr>
              <a:t>inovāciju</a:t>
            </a:r>
          </a:p>
          <a:p>
            <a:pPr>
              <a:spcBef>
                <a:spcPts val="600"/>
              </a:spcBef>
              <a:spcAft>
                <a:spcPts val="0"/>
              </a:spcAft>
            </a:pPr>
            <a:r>
              <a:rPr lang="lv-LV" sz="2600" b="1" dirty="0" smtClean="0">
                <a:latin typeface="Calibri" panose="020F0502020204030204" pitchFamily="34" charset="0"/>
              </a:rPr>
              <a:t>2A</a:t>
            </a:r>
            <a:r>
              <a:rPr lang="lv-LV" sz="2600" dirty="0" smtClean="0">
                <a:latin typeface="Calibri" panose="020F0502020204030204" pitchFamily="34" charset="0"/>
              </a:rPr>
              <a:t> </a:t>
            </a:r>
            <a:r>
              <a:rPr lang="lv-LV" sz="2600" dirty="0">
                <a:latin typeface="Calibri" panose="020F0502020204030204" pitchFamily="34" charset="0"/>
              </a:rPr>
              <a:t>- uzlabot visu lauku saimniecību ekonomiskos </a:t>
            </a:r>
            <a:r>
              <a:rPr lang="lv-LV" sz="2600" dirty="0" smtClean="0">
                <a:latin typeface="Calibri" panose="020F0502020204030204" pitchFamily="34" charset="0"/>
              </a:rPr>
              <a:t>rādītājus/konkurētspēju </a:t>
            </a:r>
          </a:p>
          <a:p>
            <a:pPr>
              <a:spcBef>
                <a:spcPts val="600"/>
              </a:spcBef>
              <a:spcAft>
                <a:spcPts val="0"/>
              </a:spcAft>
            </a:pPr>
            <a:r>
              <a:rPr lang="lv-LV" sz="2600" b="1" dirty="0" smtClean="0">
                <a:latin typeface="Calibri" panose="020F0502020204030204" pitchFamily="34" charset="0"/>
              </a:rPr>
              <a:t>3A</a:t>
            </a:r>
            <a:r>
              <a:rPr lang="lv-LV" sz="2600" dirty="0" smtClean="0">
                <a:latin typeface="Calibri" panose="020F0502020204030204" pitchFamily="34" charset="0"/>
              </a:rPr>
              <a:t> - papildu </a:t>
            </a:r>
            <a:r>
              <a:rPr lang="lv-LV" sz="2600" dirty="0">
                <a:latin typeface="Calibri" panose="020F0502020204030204" pitchFamily="34" charset="0"/>
              </a:rPr>
              <a:t>vērtību lauksaimniecības produktiem, </a:t>
            </a:r>
            <a:r>
              <a:rPr lang="lv-LV" sz="2600" dirty="0" smtClean="0">
                <a:latin typeface="Calibri" panose="020F0502020204030204" pitchFamily="34" charset="0"/>
              </a:rPr>
              <a:t>noieti </a:t>
            </a:r>
            <a:r>
              <a:rPr lang="lv-LV" sz="2600" dirty="0">
                <a:latin typeface="Calibri" panose="020F0502020204030204" pitchFamily="34" charset="0"/>
              </a:rPr>
              <a:t>vietējos </a:t>
            </a:r>
            <a:endParaRPr lang="lv-LV" sz="2600" dirty="0" smtClean="0">
              <a:latin typeface="Calibri" panose="020F0502020204030204" pitchFamily="34" charset="0"/>
            </a:endParaRPr>
          </a:p>
          <a:p>
            <a:pPr>
              <a:spcBef>
                <a:spcPts val="600"/>
              </a:spcBef>
              <a:spcAft>
                <a:spcPts val="0"/>
              </a:spcAft>
            </a:pPr>
            <a:r>
              <a:rPr lang="lv-LV" sz="2600" b="1" dirty="0" smtClean="0">
                <a:latin typeface="Calibri" panose="020F0502020204030204" pitchFamily="34" charset="0"/>
              </a:rPr>
              <a:t>4 -</a:t>
            </a:r>
            <a:r>
              <a:rPr lang="lv-LV" sz="2600" dirty="0" smtClean="0">
                <a:latin typeface="Calibri" panose="020F0502020204030204" pitchFamily="34" charset="0"/>
              </a:rPr>
              <a:t> saglabāt </a:t>
            </a:r>
            <a:r>
              <a:rPr lang="lv-LV" sz="2600" dirty="0">
                <a:latin typeface="Calibri" panose="020F0502020204030204" pitchFamily="34" charset="0"/>
              </a:rPr>
              <a:t>un uzlabot ekosistēmas, kas saistītas ar lauksaimniecību un </a:t>
            </a:r>
            <a:r>
              <a:rPr lang="lv-LV" sz="2600" dirty="0" smtClean="0">
                <a:latin typeface="Calibri" panose="020F0502020204030204" pitchFamily="34" charset="0"/>
              </a:rPr>
              <a:t>mežsaimniecību</a:t>
            </a:r>
          </a:p>
          <a:p>
            <a:pPr>
              <a:spcBef>
                <a:spcPts val="600"/>
              </a:spcBef>
              <a:spcAft>
                <a:spcPts val="0"/>
              </a:spcAft>
            </a:pPr>
            <a:r>
              <a:rPr lang="lv-LV" sz="2600" b="1" dirty="0" smtClean="0">
                <a:latin typeface="Calibri" panose="020F0502020204030204" pitchFamily="34" charset="0"/>
              </a:rPr>
              <a:t>5B</a:t>
            </a:r>
            <a:r>
              <a:rPr lang="lv-LV" sz="2600" dirty="0" smtClean="0">
                <a:latin typeface="Calibri" panose="020F0502020204030204" pitchFamily="34" charset="0"/>
              </a:rPr>
              <a:t> - energoefektivitāte</a:t>
            </a:r>
          </a:p>
          <a:p>
            <a:pPr>
              <a:spcBef>
                <a:spcPts val="600"/>
              </a:spcBef>
              <a:spcAft>
                <a:spcPts val="0"/>
              </a:spcAft>
            </a:pPr>
            <a:r>
              <a:rPr lang="lv-LV" sz="2600" b="1" dirty="0" smtClean="0">
                <a:latin typeface="Calibri" panose="020F0502020204030204" pitchFamily="34" charset="0"/>
              </a:rPr>
              <a:t>5C </a:t>
            </a:r>
            <a:r>
              <a:rPr lang="lv-LV" sz="2600" dirty="0" smtClean="0">
                <a:latin typeface="Calibri" panose="020F0502020204030204" pitchFamily="34" charset="0"/>
              </a:rPr>
              <a:t>- atjaunojamo energoresursu izmantošana</a:t>
            </a:r>
          </a:p>
          <a:p>
            <a:pPr>
              <a:spcBef>
                <a:spcPts val="600"/>
              </a:spcBef>
              <a:spcAft>
                <a:spcPts val="0"/>
              </a:spcAft>
            </a:pPr>
            <a:r>
              <a:rPr lang="lv-LV" sz="2600" b="1" dirty="0" smtClean="0">
                <a:latin typeface="Calibri" panose="020F0502020204030204" pitchFamily="34" charset="0"/>
              </a:rPr>
              <a:t>5D </a:t>
            </a:r>
            <a:r>
              <a:rPr lang="lv-LV" sz="2600" dirty="0" smtClean="0">
                <a:latin typeface="Calibri" panose="020F0502020204030204" pitchFamily="34" charset="0"/>
              </a:rPr>
              <a:t>– </a:t>
            </a:r>
            <a:r>
              <a:rPr lang="lv-LV" sz="2600" dirty="0">
                <a:latin typeface="Calibri" panose="020F0502020204030204" pitchFamily="34" charset="0"/>
              </a:rPr>
              <a:t>samazināt </a:t>
            </a:r>
            <a:r>
              <a:rPr lang="lv-LV" sz="2600" dirty="0" smtClean="0">
                <a:latin typeface="Calibri" panose="020F0502020204030204" pitchFamily="34" charset="0"/>
              </a:rPr>
              <a:t>SEG un </a:t>
            </a:r>
            <a:r>
              <a:rPr lang="lv-LV" sz="2600" dirty="0">
                <a:latin typeface="Calibri" panose="020F0502020204030204" pitchFamily="34" charset="0"/>
              </a:rPr>
              <a:t>amonjaka emisijas lauksaimniecībā</a:t>
            </a:r>
            <a:endParaRPr lang="lv-LV" sz="2600" dirty="0" smtClean="0">
              <a:latin typeface="Calibri" panose="020F0502020204030204" pitchFamily="34" charset="0"/>
            </a:endParaRPr>
          </a:p>
          <a:p>
            <a:pPr>
              <a:spcBef>
                <a:spcPts val="600"/>
              </a:spcBef>
              <a:spcAft>
                <a:spcPts val="0"/>
              </a:spcAft>
            </a:pPr>
            <a:r>
              <a:rPr lang="lv-LV" sz="2600" b="1" dirty="0" smtClean="0">
                <a:latin typeface="Calibri" panose="020F0502020204030204" pitchFamily="34" charset="0"/>
              </a:rPr>
              <a:t>5E</a:t>
            </a:r>
            <a:r>
              <a:rPr lang="lv-LV" sz="2600" dirty="0" smtClean="0">
                <a:latin typeface="Calibri" panose="020F0502020204030204" pitchFamily="34" charset="0"/>
              </a:rPr>
              <a:t> - </a:t>
            </a:r>
            <a:r>
              <a:rPr lang="lv-LV" sz="2600" dirty="0">
                <a:latin typeface="Calibri" panose="020F0502020204030204" pitchFamily="34" charset="0"/>
              </a:rPr>
              <a:t>veicināt oglekļa </a:t>
            </a:r>
            <a:r>
              <a:rPr lang="lv-LV" sz="2600" dirty="0" smtClean="0">
                <a:latin typeface="Calibri" panose="020F0502020204030204" pitchFamily="34" charset="0"/>
              </a:rPr>
              <a:t>piesaisti</a:t>
            </a:r>
            <a:endParaRPr lang="lv-LV" dirty="0">
              <a:latin typeface="Calibri" panose="020F0502020204030204" pitchFamily="34" charset="0"/>
            </a:endParaRPr>
          </a:p>
          <a:p>
            <a:pPr algn="ctr"/>
            <a:r>
              <a:rPr lang="lv-LV" sz="2600" b="1" dirty="0" smtClean="0">
                <a:solidFill>
                  <a:schemeClr val="accent6">
                    <a:lumMod val="75000"/>
                  </a:schemeClr>
                </a:solidFill>
                <a:latin typeface="Calibri" panose="020F0502020204030204" pitchFamily="34" charset="0"/>
              </a:rPr>
              <a:t>Kopumā pasākuma ietvaros plānots atbalstīt 15 EIP darba grupu projektus un 50 sadarbības projektus pārējo </a:t>
            </a:r>
            <a:r>
              <a:rPr lang="lv-LV" sz="2600" b="1" dirty="0" err="1" smtClean="0">
                <a:solidFill>
                  <a:schemeClr val="accent6">
                    <a:lumMod val="75000"/>
                  </a:schemeClr>
                </a:solidFill>
                <a:latin typeface="Calibri" panose="020F0502020204030204" pitchFamily="34" charset="0"/>
              </a:rPr>
              <a:t>apakšpasākumu</a:t>
            </a:r>
            <a:r>
              <a:rPr lang="lv-LV" sz="2600" b="1" dirty="0" smtClean="0">
                <a:solidFill>
                  <a:schemeClr val="accent6">
                    <a:lumMod val="75000"/>
                  </a:schemeClr>
                </a:solidFill>
                <a:latin typeface="Calibri" panose="020F0502020204030204" pitchFamily="34" charset="0"/>
              </a:rPr>
              <a:t> ietvaros</a:t>
            </a:r>
            <a:endParaRPr lang="lv-LV" sz="2600" b="1" dirty="0">
              <a:solidFill>
                <a:schemeClr val="accent6">
                  <a:lumMod val="75000"/>
                </a:schemeClr>
              </a:solidFill>
              <a:latin typeface="Calibri" panose="020F0502020204030204" pitchFamily="34" charset="0"/>
            </a:endParaRPr>
          </a:p>
        </p:txBody>
      </p:sp>
      <p:sp>
        <p:nvSpPr>
          <p:cNvPr id="6" name="Slaida numura vietturis 5"/>
          <p:cNvSpPr>
            <a:spLocks noGrp="1"/>
          </p:cNvSpPr>
          <p:nvPr>
            <p:ph type="sldNum" sz="quarter" idx="13"/>
          </p:nvPr>
        </p:nvSpPr>
        <p:spPr/>
        <p:txBody>
          <a:bodyPr/>
          <a:lstStyle/>
          <a:p>
            <a:pPr>
              <a:defRPr/>
            </a:pPr>
            <a:fld id="{BD1E1BAB-8D06-420E-B1F2-199AEDEB6CD7}" type="slidenum">
              <a:rPr lang="en-US" altLang="en-US" smtClean="0"/>
              <a:pPr>
                <a:defRPr/>
              </a:pPr>
              <a:t>9</a:t>
            </a:fld>
            <a:endParaRPr lang="en-US" altLang="en-US"/>
          </a:p>
        </p:txBody>
      </p:sp>
    </p:spTree>
    <p:extLst>
      <p:ext uri="{BB962C8B-B14F-4D97-AF65-F5344CB8AC3E}">
        <p14:creationId xmlns:p14="http://schemas.microsoft.com/office/powerpoint/2010/main" val="4250071859"/>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90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89_Prezentacija_templateLV</Template>
  <TotalTime>26417</TotalTime>
  <Words>1464</Words>
  <Application>Microsoft Office PowerPoint</Application>
  <PresentationFormat>Slaidrāde ekrānā (4:3)</PresentationFormat>
  <Paragraphs>192</Paragraphs>
  <Slides>21</Slides>
  <Notes>3</Notes>
  <HiddenSlides>0</HiddenSlides>
  <MMClips>0</MMClips>
  <ScaleCrop>false</ScaleCrop>
  <HeadingPairs>
    <vt:vector size="6" baseType="variant">
      <vt:variant>
        <vt:lpstr>Lietotie fonti</vt:lpstr>
      </vt:variant>
      <vt:variant>
        <vt:i4>7</vt:i4>
      </vt:variant>
      <vt:variant>
        <vt:lpstr>Dizains</vt:lpstr>
      </vt:variant>
      <vt:variant>
        <vt:i4>2</vt:i4>
      </vt:variant>
      <vt:variant>
        <vt:lpstr>Slaidu virsraksti</vt:lpstr>
      </vt:variant>
      <vt:variant>
        <vt:i4>21</vt:i4>
      </vt:variant>
    </vt:vector>
  </HeadingPairs>
  <TitlesOfParts>
    <vt:vector size="30" baseType="lpstr">
      <vt:lpstr>ＭＳ Ｐゴシック</vt:lpstr>
      <vt:lpstr>Arial</vt:lpstr>
      <vt:lpstr>Calibri</vt:lpstr>
      <vt:lpstr>Tahoma</vt:lpstr>
      <vt:lpstr>Times New Roman</vt:lpstr>
      <vt:lpstr>Verdana</vt:lpstr>
      <vt:lpstr>Wingdings</vt:lpstr>
      <vt:lpstr>89_Prezentacija_templateLV</vt:lpstr>
      <vt:lpstr>90_Prezentacija_templateLV</vt:lpstr>
      <vt:lpstr>Latvijas Lauku attīstības programmas 2014.-2020.gadam M16 pasākums Sadarbība  </vt:lpstr>
      <vt:lpstr>Pasākuma «Sadarbība» aktivitāte Eiropā (2017.gada marts) </vt:lpstr>
      <vt:lpstr>Pasākuma «Sadarbība» mērķis </vt:lpstr>
      <vt:lpstr>Sadarbība – 16.1.apakšpasākums Inovatīvs risinājums nozares līmenī</vt:lpstr>
      <vt:lpstr>Inovācijas nozīme:</vt:lpstr>
      <vt:lpstr>Inovācijas uzdevums: </vt:lpstr>
      <vt:lpstr>Inovācija – ekonomiskās izaugsmes virzītājspēks</vt:lpstr>
      <vt:lpstr>Kā mums strādāt?</vt:lpstr>
      <vt:lpstr>Pasākuma sekmīga ieviešana veicinās vairāku LAP mērķu īstenošanu</vt:lpstr>
      <vt:lpstr>Kādas prioritātes tiek virzītas?</vt:lpstr>
      <vt:lpstr>Atbalsta apjoms un intensitāte</vt:lpstr>
      <vt:lpstr>Sadarbība – 16.2.apakšpasākums Jauns produkts, metode, process vai tehnoloģija vismaz uzņēmuma līmenī</vt:lpstr>
      <vt:lpstr>16.1.apakšpasākuma ieviešanas shēma 1.posms (Komisija)</vt:lpstr>
      <vt:lpstr>16.1.apakšpasākuma ieviešanas shēma 2.posms</vt:lpstr>
      <vt:lpstr>16.2.apakšpasākuma ieviešanas shēma</vt:lpstr>
      <vt:lpstr>Vadošais partneris</vt:lpstr>
      <vt:lpstr>Attiecināmās izmaksas</vt:lpstr>
      <vt:lpstr>Ierobežojumi</vt:lpstr>
      <vt:lpstr>Naudas plūsma</vt:lpstr>
      <vt:lpstr>Neattiecināmās izmaksas</vt:lpstr>
      <vt:lpstr>PowerPoint prezentācija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Liene Jansone</cp:lastModifiedBy>
  <cp:revision>379</cp:revision>
  <cp:lastPrinted>2017-01-11T06:15:24Z</cp:lastPrinted>
  <dcterms:created xsi:type="dcterms:W3CDTF">2014-11-20T14:46:47Z</dcterms:created>
  <dcterms:modified xsi:type="dcterms:W3CDTF">2017-04-25T07:38:44Z</dcterms:modified>
</cp:coreProperties>
</file>